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mv" ContentType="video/x-ms-wmv"/>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ppt/notesSlides/notesSlide31.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drawings/drawing2.xml" ContentType="application/vnd.openxmlformats-officedocument.drawingml.chartshapes+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37.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38.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58" r:id="rId1"/>
  </p:sldMasterIdLst>
  <p:notesMasterIdLst>
    <p:notesMasterId r:id="rId54"/>
  </p:notesMasterIdLst>
  <p:sldIdLst>
    <p:sldId id="256" r:id="rId2"/>
    <p:sldId id="259" r:id="rId3"/>
    <p:sldId id="257" r:id="rId4"/>
    <p:sldId id="261" r:id="rId5"/>
    <p:sldId id="260" r:id="rId6"/>
    <p:sldId id="262" r:id="rId7"/>
    <p:sldId id="263" r:id="rId8"/>
    <p:sldId id="265" r:id="rId9"/>
    <p:sldId id="266" r:id="rId10"/>
    <p:sldId id="268" r:id="rId11"/>
    <p:sldId id="269" r:id="rId12"/>
    <p:sldId id="264" r:id="rId13"/>
    <p:sldId id="270" r:id="rId14"/>
    <p:sldId id="271" r:id="rId15"/>
    <p:sldId id="272" r:id="rId16"/>
    <p:sldId id="273" r:id="rId17"/>
    <p:sldId id="274" r:id="rId18"/>
    <p:sldId id="276" r:id="rId19"/>
    <p:sldId id="312" r:id="rId20"/>
    <p:sldId id="277" r:id="rId21"/>
    <p:sldId id="278" r:id="rId22"/>
    <p:sldId id="280" r:id="rId23"/>
    <p:sldId id="267" r:id="rId24"/>
    <p:sldId id="284" r:id="rId25"/>
    <p:sldId id="301" r:id="rId26"/>
    <p:sldId id="282" r:id="rId27"/>
    <p:sldId id="286" r:id="rId28"/>
    <p:sldId id="283" r:id="rId29"/>
    <p:sldId id="287" r:id="rId30"/>
    <p:sldId id="292" r:id="rId31"/>
    <p:sldId id="293" r:id="rId32"/>
    <p:sldId id="291" r:id="rId33"/>
    <p:sldId id="289" r:id="rId34"/>
    <p:sldId id="294" r:id="rId35"/>
    <p:sldId id="290" r:id="rId36"/>
    <p:sldId id="295" r:id="rId37"/>
    <p:sldId id="296" r:id="rId38"/>
    <p:sldId id="297" r:id="rId39"/>
    <p:sldId id="299" r:id="rId40"/>
    <p:sldId id="300" r:id="rId41"/>
    <p:sldId id="315" r:id="rId42"/>
    <p:sldId id="302" r:id="rId43"/>
    <p:sldId id="303" r:id="rId44"/>
    <p:sldId id="307" r:id="rId45"/>
    <p:sldId id="308" r:id="rId46"/>
    <p:sldId id="309" r:id="rId47"/>
    <p:sldId id="311" r:id="rId48"/>
    <p:sldId id="310" r:id="rId49"/>
    <p:sldId id="306" r:id="rId50"/>
    <p:sldId id="313" r:id="rId51"/>
    <p:sldId id="298" r:id="rId52"/>
    <p:sldId id="281" r:id="rId5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ypadmana@cs.rutgers.edu" initials="y" lastIdx="1" clrIdx="0">
    <p:extLst>
      <p:ext uri="{19B8F6BF-5375-455C-9EA6-DF929625EA0E}">
        <p15:presenceInfo xmlns:p15="http://schemas.microsoft.com/office/powerpoint/2012/main" userId="9373f13604c2ba4b"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CC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787" autoAdjust="0"/>
    <p:restoredTop sz="72037" autoAdjust="0"/>
  </p:normalViewPr>
  <p:slideViewPr>
    <p:cSldViewPr snapToGrid="0">
      <p:cViewPr varScale="1">
        <p:scale>
          <a:sx n="84" d="100"/>
          <a:sy n="84" d="100"/>
        </p:scale>
        <p:origin x="564"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commentAuthors" Target="commen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charts/_rels/chart1.xml.rels><?xml version="1.0" encoding="UTF-8" standalone="yes"?>
<Relationships xmlns="http://schemas.openxmlformats.org/package/2006/relationships"><Relationship Id="rId3" Type="http://schemas.openxmlformats.org/officeDocument/2006/relationships/oleObject" Target="file:///C:\Users\Yogesh\Documents\kid-count-atk.csv" TargetMode="Externa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chartUserShapes" Target="../drawings/drawing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Yogesh\Documents\languages-count.csv" TargetMode="Externa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chartUserShapes" Target="../drawings/drawing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Yogesh\Documents\User-alliance-count.txt"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Users\Yogesh\Documents\Kid-alliance.txt"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C:\Users\Yogesh\Documents\alliance-kid-association.txt"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file:///C:\Users\Yogesh\Documents\User_joining_Kabam1.csv" TargetMode="External"/><Relationship Id="rId2" Type="http://schemas.microsoft.com/office/2011/relationships/chartColorStyle" Target="colors6.xml"/><Relationship Id="rId1" Type="http://schemas.microsoft.com/office/2011/relationships/chartStyle" Target="style6.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0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sz="2000" baseline="0"/>
              <a:t>Number of Alliance Chat Messages vs Languages</a:t>
            </a:r>
            <a:endParaRPr lang="en-US" sz="2000"/>
          </a:p>
        </c:rich>
      </c:tx>
      <c:layout/>
      <c:overlay val="0"/>
      <c:spPr>
        <a:noFill/>
        <a:ln>
          <a:noFill/>
        </a:ln>
        <a:effectLst/>
      </c:spPr>
      <c:txPr>
        <a:bodyPr rot="0" spcFirstLastPara="1" vertOverflow="ellipsis" vert="horz" wrap="square" anchor="ctr" anchorCtr="1"/>
        <a:lstStyle/>
        <a:p>
          <a:pPr>
            <a:defRPr sz="20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manualLayout>
          <c:layoutTarget val="inner"/>
          <c:xMode val="edge"/>
          <c:yMode val="edge"/>
          <c:x val="0.10771764809073718"/>
          <c:y val="0.12478106781026883"/>
          <c:w val="0.854857127602767"/>
          <c:h val="0.56287599965309953"/>
        </c:manualLayout>
      </c:layout>
      <c:barChart>
        <c:barDir val="col"/>
        <c:grouping val="clustered"/>
        <c:varyColors val="0"/>
        <c:ser>
          <c:idx val="0"/>
          <c:order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l">
                <a:rot lat="0" lon="0" rev="1200000"/>
              </a:lightRig>
            </a:scene3d>
            <a:sp3d>
              <a:bevelT w="38100" h="12700"/>
            </a:sp3d>
          </c:spPr>
          <c:invertIfNegative val="0"/>
          <c:dLbls>
            <c:dLbl>
              <c:idx val="1"/>
              <c:layout>
                <c:manualLayout>
                  <c:x val="5.9582919563058591E-2"/>
                  <c:y val="-2.3467897526304134E-17"/>
                </c:manualLayout>
              </c:layout>
              <c:dLblPos val="outEnd"/>
              <c:showLegendKey val="0"/>
              <c:showVal val="1"/>
              <c:showCatName val="0"/>
              <c:showSerName val="0"/>
              <c:showPercent val="0"/>
              <c:showBubbleSize val="0"/>
              <c:extLst>
                <c:ext xmlns:c15="http://schemas.microsoft.com/office/drawing/2012/chart" uri="{CE6537A1-D6FC-4f65-9D91-7224C49458BB}">
                  <c15:layout/>
                </c:ext>
              </c:extLst>
            </c:dLbl>
            <c:dLbl>
              <c:idx val="2"/>
              <c:layout>
                <c:manualLayout>
                  <c:x val="4.9652432969215336E-3"/>
                  <c:y val="-4.8643113159242239E-2"/>
                </c:manualLayout>
              </c:layout>
              <c:dLblPos val="outEnd"/>
              <c:showLegendKey val="0"/>
              <c:showVal val="1"/>
              <c:showCatName val="0"/>
              <c:showSerName val="0"/>
              <c:showPercent val="0"/>
              <c:showBubbleSize val="0"/>
              <c:extLst>
                <c:ext xmlns:c15="http://schemas.microsoft.com/office/drawing/2012/chart" uri="{CE6537A1-D6FC-4f65-9D91-7224C49458BB}">
                  <c15:layout/>
                </c:ext>
              </c:extLst>
            </c:dLbl>
            <c:dLbl>
              <c:idx val="3"/>
              <c:layout>
                <c:manualLayout>
                  <c:x val="1.6550810989738498E-3"/>
                  <c:y val="-3.0721966205837174E-2"/>
                </c:manualLayout>
              </c:layout>
              <c:dLblPos val="outEnd"/>
              <c:showLegendKey val="0"/>
              <c:showVal val="1"/>
              <c:showCatName val="0"/>
              <c:showSerName val="0"/>
              <c:showPercent val="0"/>
              <c:showBubbleSize val="0"/>
              <c:extLst>
                <c:ext xmlns:c15="http://schemas.microsoft.com/office/drawing/2012/chart" uri="{CE6537A1-D6FC-4f65-9D91-7224C49458BB}">
                  <c15:layout/>
                </c:ext>
              </c:extLst>
            </c:dLbl>
            <c:dLbl>
              <c:idx val="4"/>
              <c:layout>
                <c:manualLayout>
                  <c:x val="1.4895729890764648E-2"/>
                  <c:y val="-6.9124423963133688E-2"/>
                </c:manualLayout>
              </c:layout>
              <c:dLblPos val="outEnd"/>
              <c:showLegendKey val="0"/>
              <c:showVal val="1"/>
              <c:showCatName val="0"/>
              <c:showSerName val="0"/>
              <c:showPercent val="0"/>
              <c:showBubbleSize val="0"/>
              <c:extLst>
                <c:ext xmlns:c15="http://schemas.microsoft.com/office/drawing/2012/chart" uri="{CE6537A1-D6FC-4f65-9D91-7224C49458BB}">
                  <c15:layout/>
                </c:ext>
              </c:extLst>
            </c:dLbl>
            <c:dLbl>
              <c:idx val="5"/>
              <c:layout>
                <c:manualLayout>
                  <c:x val="6.6203243958953993E-3"/>
                  <c:y val="-1.5360983102918634E-2"/>
                </c:manualLayout>
              </c:layout>
              <c:dLblPos val="outEnd"/>
              <c:showLegendKey val="0"/>
              <c:showVal val="1"/>
              <c:showCatName val="0"/>
              <c:showSerName val="0"/>
              <c:showPercent val="0"/>
              <c:showBubbleSize val="0"/>
              <c:extLst>
                <c:ext xmlns:c15="http://schemas.microsoft.com/office/drawing/2012/chart" uri="{CE6537A1-D6FC-4f65-9D91-7224C49458BB}">
                  <c15:layout/>
                </c:ext>
              </c:extLst>
            </c:dLbl>
            <c:dLbl>
              <c:idx val="6"/>
              <c:layout>
                <c:manualLayout>
                  <c:x val="9.9304865938430985E-3"/>
                  <c:y val="-6.4004096262160831E-2"/>
                </c:manualLayout>
              </c:layout>
              <c:dLblPos val="outEnd"/>
              <c:showLegendKey val="0"/>
              <c:showVal val="1"/>
              <c:showCatName val="0"/>
              <c:showSerName val="0"/>
              <c:showPercent val="0"/>
              <c:showBubbleSize val="0"/>
              <c:extLst>
                <c:ext xmlns:c15="http://schemas.microsoft.com/office/drawing/2012/chart" uri="{CE6537A1-D6FC-4f65-9D91-7224C49458BB}">
                  <c15:layout/>
                </c:ext>
              </c:extLst>
            </c:dLbl>
            <c:dLbl>
              <c:idx val="7"/>
              <c:layout>
                <c:manualLayout>
                  <c:x val="3.6411784177424723E-2"/>
                  <c:y val="-4.3522785458269375E-2"/>
                </c:manualLayout>
              </c:layout>
              <c:dLblPos val="outEnd"/>
              <c:showLegendKey val="0"/>
              <c:showVal val="1"/>
              <c:showCatName val="0"/>
              <c:showSerName val="0"/>
              <c:showPercent val="0"/>
              <c:showBubbleSize val="0"/>
              <c:extLst>
                <c:ext xmlns:c15="http://schemas.microsoft.com/office/drawing/2012/chart" uri="{CE6537A1-D6FC-4f65-9D91-7224C49458BB}">
                  <c15:layout/>
                </c:ext>
              </c:extLst>
            </c:dLbl>
            <c:dLbl>
              <c:idx val="8"/>
              <c:layout>
                <c:manualLayout>
                  <c:x val="-1.65508109897388E-3"/>
                  <c:y val="-2.5601638504864358E-2"/>
                </c:manualLayout>
              </c:layout>
              <c:dLblPos val="outEnd"/>
              <c:showLegendKey val="0"/>
              <c:showVal val="1"/>
              <c:showCatName val="0"/>
              <c:showSerName val="0"/>
              <c:showPercent val="0"/>
              <c:showBubbleSize val="0"/>
              <c:extLst>
                <c:ext xmlns:c15="http://schemas.microsoft.com/office/drawing/2012/chart" uri="{CE6537A1-D6FC-4f65-9D91-7224C49458BB}">
                  <c15:layout/>
                </c:ext>
              </c:extLst>
            </c:dLbl>
            <c:dLbl>
              <c:idx val="9"/>
              <c:layout>
                <c:manualLayout>
                  <c:x val="1.9860973187686197E-2"/>
                  <c:y val="-0.10496671786994373"/>
                </c:manualLayout>
              </c:layout>
              <c:dLblPos val="outEnd"/>
              <c:showLegendKey val="0"/>
              <c:showVal val="1"/>
              <c:showCatName val="0"/>
              <c:showSerName val="0"/>
              <c:showPercent val="0"/>
              <c:showBubbleSize val="0"/>
              <c:extLst>
                <c:ext xmlns:c15="http://schemas.microsoft.com/office/drawing/2012/chart" uri="{CE6537A1-D6FC-4f65-9D91-7224C49458BB}">
                  <c15:layout/>
                </c:ext>
              </c:extLst>
            </c:dLbl>
            <c:dLbl>
              <c:idx val="10"/>
              <c:layout>
                <c:manualLayout>
                  <c:x val="0"/>
                  <c:y val="-2.3041474654377975E-2"/>
                </c:manualLayout>
              </c:layout>
              <c:dLblPos val="outEnd"/>
              <c:showLegendKey val="0"/>
              <c:showVal val="1"/>
              <c:showCatName val="0"/>
              <c:showSerName val="0"/>
              <c:showPercent val="0"/>
              <c:showBubbleSize val="0"/>
              <c:extLst>
                <c:ext xmlns:c15="http://schemas.microsoft.com/office/drawing/2012/chart" uri="{CE6537A1-D6FC-4f65-9D91-7224C49458BB}">
                  <c15:layout/>
                </c:ext>
              </c:extLst>
            </c:dLbl>
            <c:dLbl>
              <c:idx val="11"/>
              <c:layout>
                <c:manualLayout>
                  <c:x val="1.6550810989738499E-2"/>
                  <c:y val="-6.4004096262160776E-2"/>
                </c:manualLayout>
              </c:layout>
              <c:dLblPos val="outEnd"/>
              <c:showLegendKey val="0"/>
              <c:showVal val="1"/>
              <c:showCatName val="0"/>
              <c:showSerName val="0"/>
              <c:showPercent val="0"/>
              <c:showBubbleSize val="0"/>
              <c:extLst>
                <c:ext xmlns:c15="http://schemas.microsoft.com/office/drawing/2012/chart" uri="{CE6537A1-D6FC-4f65-9D91-7224C49458BB}">
                  <c15:layout/>
                </c:ext>
              </c:extLst>
            </c:dLbl>
            <c:dLbl>
              <c:idx val="12"/>
              <c:layout>
                <c:manualLayout>
                  <c:x val="8.2754054948692493E-3"/>
                  <c:y val="-1.7921146953405111E-2"/>
                </c:manualLayout>
              </c:layout>
              <c:dLblPos val="outEnd"/>
              <c:showLegendKey val="0"/>
              <c:showVal val="1"/>
              <c:showCatName val="0"/>
              <c:showSerName val="0"/>
              <c:showPercent val="0"/>
              <c:showBubbleSize val="0"/>
              <c:extLst>
                <c:ext xmlns:c15="http://schemas.microsoft.com/office/drawing/2012/chart" uri="{CE6537A1-D6FC-4f65-9D91-7224C49458BB}">
                  <c15:layout/>
                </c:ext>
              </c:extLst>
            </c:dLbl>
            <c:dLbl>
              <c:idx val="13"/>
              <c:layout>
                <c:manualLayout>
                  <c:x val="1.4895729890764648E-2"/>
                  <c:y val="-9.2165898617511524E-2"/>
                </c:manualLayout>
              </c:layout>
              <c:dLblPos val="outEnd"/>
              <c:showLegendKey val="0"/>
              <c:showVal val="1"/>
              <c:showCatName val="0"/>
              <c:showSerName val="0"/>
              <c:showPercent val="0"/>
              <c:showBubbleSize val="0"/>
              <c:extLst>
                <c:ext xmlns:c15="http://schemas.microsoft.com/office/drawing/2012/chart" uri="{CE6537A1-D6FC-4f65-9D91-7224C49458BB}">
                  <c15:layout/>
                </c:ext>
              </c:extLst>
            </c:dLbl>
            <c:dLbl>
              <c:idx val="14"/>
              <c:layout>
                <c:manualLayout>
                  <c:x val="1.1585567692816887E-2"/>
                  <c:y val="-4.8643113159242239E-2"/>
                </c:manualLayout>
              </c:layout>
              <c:dLblPos val="outEnd"/>
              <c:showLegendKey val="0"/>
              <c:showVal val="1"/>
              <c:showCatName val="0"/>
              <c:showSerName val="0"/>
              <c:showPercent val="0"/>
              <c:showBubbleSize val="0"/>
              <c:extLst>
                <c:ext xmlns:c15="http://schemas.microsoft.com/office/drawing/2012/chart" uri="{CE6537A1-D6FC-4f65-9D91-7224C49458BB}">
                  <c15:layout/>
                </c:ext>
              </c:extLst>
            </c:dLbl>
            <c:dLbl>
              <c:idx val="16"/>
              <c:layout>
                <c:manualLayout>
                  <c:x val="1.1585567692816887E-2"/>
                  <c:y val="-4.6082949308755762E-2"/>
                </c:manualLayout>
              </c:layout>
              <c:dLblPos val="outEnd"/>
              <c:showLegendKey val="0"/>
              <c:showVal val="1"/>
              <c:showCatName val="0"/>
              <c:showSerName val="0"/>
              <c:showPercent val="0"/>
              <c:showBubbleSize val="0"/>
              <c:extLst>
                <c:ext xmlns:c15="http://schemas.microsoft.com/office/drawing/2012/chart" uri="{CE6537A1-D6FC-4f65-9D91-7224C49458BB}">
                  <c15:layout/>
                </c:ext>
              </c:extLst>
            </c:dLbl>
            <c:dLbl>
              <c:idx val="18"/>
              <c:layout>
                <c:manualLayout>
                  <c:x val="3.3101621979476389E-3"/>
                  <c:y val="-5.8883768561187919E-2"/>
                </c:manualLayout>
              </c:layout>
              <c:dLblPos val="outEnd"/>
              <c:showLegendKey val="0"/>
              <c:showVal val="1"/>
              <c:showCatName val="0"/>
              <c:showSerName val="0"/>
              <c:showPercent val="0"/>
              <c:showBubbleSize val="0"/>
              <c:extLst>
                <c:ext xmlns:c15="http://schemas.microsoft.com/office/drawing/2012/chart" uri="{CE6537A1-D6FC-4f65-9D91-7224C49458BB}">
                  <c15:layout/>
                </c:ext>
              </c:extLst>
            </c:dLbl>
            <c:dLbl>
              <c:idx val="19"/>
              <c:layout>
                <c:manualLayout>
                  <c:x val="-1.6550810989737891E-3"/>
                  <c:y val="-2.5601638504864407E-2"/>
                </c:manualLayout>
              </c:layout>
              <c:dLblPos val="outEnd"/>
              <c:showLegendKey val="0"/>
              <c:showVal val="1"/>
              <c:showCatName val="0"/>
              <c:showSerName val="0"/>
              <c:showPercent val="0"/>
              <c:showBubbleSize val="0"/>
              <c:extLst>
                <c:ext xmlns:c15="http://schemas.microsoft.com/office/drawing/2012/chart" uri="{CE6537A1-D6FC-4f65-9D91-7224C49458BB}">
                  <c15:layout/>
                </c:ext>
              </c:extLst>
            </c:dLbl>
            <c:dLbl>
              <c:idx val="20"/>
              <c:layout>
                <c:manualLayout>
                  <c:x val="-1.1585567692816948E-2"/>
                  <c:y val="-5.3763440860215055E-2"/>
                </c:manualLayout>
              </c:layout>
              <c:dLblPos val="outEnd"/>
              <c:showLegendKey val="0"/>
              <c:showVal val="1"/>
              <c:showCatName val="0"/>
              <c:showSerName val="0"/>
              <c:showPercent val="0"/>
              <c:showBubbleSize val="0"/>
              <c:extLst>
                <c:ext xmlns:c15="http://schemas.microsoft.com/office/drawing/2012/chart" uri="{CE6537A1-D6FC-4f65-9D91-7224C49458BB}">
                  <c15:layout/>
                </c:ext>
              </c:extLst>
            </c:dLbl>
            <c:dLbl>
              <c:idx val="21"/>
              <c:layout>
                <c:manualLayout>
                  <c:x val="-1.6550810989738498E-3"/>
                  <c:y val="-6.9124423963133647E-2"/>
                </c:manualLayout>
              </c:layout>
              <c:dLblPos val="outEnd"/>
              <c:showLegendKey val="0"/>
              <c:showVal val="1"/>
              <c:showCatName val="0"/>
              <c:showSerName val="0"/>
              <c:showPercent val="0"/>
              <c:showBubbleSize val="0"/>
              <c:extLst>
                <c:ext xmlns:c15="http://schemas.microsoft.com/office/drawing/2012/chart" uri="{CE6537A1-D6FC-4f65-9D91-7224C49458BB}">
                  <c15:layout/>
                </c:ext>
              </c:extLst>
            </c:dLbl>
            <c:dLbl>
              <c:idx val="22"/>
              <c:layout>
                <c:manualLayout>
                  <c:x val="1.4895729890764526E-2"/>
                  <c:y val="-8.9605734767025089E-2"/>
                </c:manualLayout>
              </c:layout>
              <c:dLblPos val="outEnd"/>
              <c:showLegendKey val="0"/>
              <c:showVal val="1"/>
              <c:showCatName val="0"/>
              <c:showSerName val="0"/>
              <c:showPercent val="0"/>
              <c:showBubbleSize val="0"/>
              <c:extLst>
                <c:ext xmlns:c15="http://schemas.microsoft.com/office/drawing/2012/chart" uri="{CE6537A1-D6FC-4f65-9D91-7224C49458BB}">
                  <c15:layout/>
                </c:ext>
              </c:extLst>
            </c:dLbl>
            <c:dLbl>
              <c:idx val="23"/>
              <c:layout>
                <c:manualLayout>
                  <c:x val="1.6550810989738498E-3"/>
                  <c:y val="-4.0962621607782898E-2"/>
                </c:manualLayout>
              </c:layout>
              <c:dLblPos val="outEnd"/>
              <c:showLegendKey val="0"/>
              <c:showVal val="1"/>
              <c:showCatName val="0"/>
              <c:showSerName val="0"/>
              <c:showPercent val="0"/>
              <c:showBubbleSize val="0"/>
              <c:extLst>
                <c:ext xmlns:c15="http://schemas.microsoft.com/office/drawing/2012/chart" uri="{CE6537A1-D6FC-4f65-9D91-7224C49458BB}">
                  <c15:layout/>
                </c:ext>
              </c:extLst>
            </c:dLbl>
            <c:dLbl>
              <c:idx val="24"/>
              <c:layout>
                <c:manualLayout>
                  <c:x val="1.1585567692816948E-2"/>
                  <c:y val="-2.8161802355350742E-2"/>
                </c:manualLayout>
              </c:layout>
              <c:dLblPos val="outEnd"/>
              <c:showLegendKey val="0"/>
              <c:showVal val="1"/>
              <c:showCatName val="0"/>
              <c:showSerName val="0"/>
              <c:showPercent val="0"/>
              <c:showBubbleSize val="0"/>
              <c:extLst>
                <c:ext xmlns:c15="http://schemas.microsoft.com/office/drawing/2012/chart" uri="{CE6537A1-D6FC-4f65-9D91-7224C49458BB}">
                  <c15:layout/>
                </c:ext>
              </c:extLst>
            </c:dLbl>
            <c:dLbl>
              <c:idx val="25"/>
              <c:layout>
                <c:manualLayout>
                  <c:x val="2.4826216484607744E-2"/>
                  <c:y val="-7.6804915514592934E-3"/>
                </c:manualLayout>
              </c:layout>
              <c:dLblPos val="outEnd"/>
              <c:showLegendKey val="0"/>
              <c:showVal val="1"/>
              <c:showCatName val="0"/>
              <c:showSerName val="0"/>
              <c:showPercent val="0"/>
              <c:showBubbleSize val="0"/>
              <c:extLst>
                <c:ext xmlns:c15="http://schemas.microsoft.com/office/drawing/2012/chart" uri="{CE6537A1-D6FC-4f65-9D91-7224C49458BB}">
                  <c15:layout/>
                </c:ext>
              </c:extLst>
            </c:dLbl>
            <c:spPr>
              <a:noFill/>
              <a:ln>
                <a:noFill/>
              </a:ln>
              <a:effectLst/>
            </c:spPr>
            <c:txPr>
              <a:bodyPr rot="0" spcFirstLastPara="1" vertOverflow="ellipsis" vert="horz" wrap="square" lIns="38100" tIns="19050" rIns="38100" bIns="19050" anchor="ctr" anchorCtr="1">
                <a:spAutoFit/>
              </a:bodyPr>
              <a:lstStyle/>
              <a:p>
                <a:pPr>
                  <a:defRPr sz="1070" b="0" i="0" u="none" strike="noStrike" kern="1200" baseline="0">
                    <a:solidFill>
                      <a:schemeClr val="lt1">
                        <a:lumMod val="8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lt1">
                          <a:lumMod val="95000"/>
                          <a:alpha val="54000"/>
                        </a:schemeClr>
                      </a:solidFill>
                    </a:ln>
                    <a:effectLst/>
                  </c:spPr>
                </c15:leaderLines>
              </c:ext>
            </c:extLst>
          </c:dLbls>
          <c:cat>
            <c:strRef>
              <c:f>Sheet1!$A$1:$A$40</c:f>
              <c:strCache>
                <c:ptCount val="40"/>
                <c:pt idx="0">
                  <c:v>ENGLISH</c:v>
                </c:pt>
                <c:pt idx="1">
                  <c:v>Unknown</c:v>
                </c:pt>
                <c:pt idx="2">
                  <c:v>TAGALOG</c:v>
                </c:pt>
                <c:pt idx="3">
                  <c:v>INDONESIAN</c:v>
                </c:pt>
                <c:pt idx="4">
                  <c:v>CZECH</c:v>
                </c:pt>
                <c:pt idx="5">
                  <c:v>DUTCH</c:v>
                </c:pt>
                <c:pt idx="6">
                  <c:v>DANISH</c:v>
                </c:pt>
                <c:pt idx="7">
                  <c:v>CATALAN</c:v>
                </c:pt>
                <c:pt idx="8">
                  <c:v>ITALIAN</c:v>
                </c:pt>
                <c:pt idx="9">
                  <c:v>FRENCH</c:v>
                </c:pt>
                <c:pt idx="10">
                  <c:v>FINNISH</c:v>
                </c:pt>
                <c:pt idx="11">
                  <c:v>GERMAN</c:v>
                </c:pt>
                <c:pt idx="12">
                  <c:v>TURKISH</c:v>
                </c:pt>
                <c:pt idx="13">
                  <c:v>Ignore</c:v>
                </c:pt>
                <c:pt idx="14">
                  <c:v>MALAY</c:v>
                </c:pt>
                <c:pt idx="15">
                  <c:v>SPANISH</c:v>
                </c:pt>
                <c:pt idx="16">
                  <c:v>SLOVAK</c:v>
                </c:pt>
                <c:pt idx="17">
                  <c:v>ROMANIAN</c:v>
                </c:pt>
                <c:pt idx="18">
                  <c:v>POLISH</c:v>
                </c:pt>
                <c:pt idx="19">
                  <c:v>NORWEGIAN</c:v>
                </c:pt>
                <c:pt idx="20">
                  <c:v>SWEDISH</c:v>
                </c:pt>
                <c:pt idx="21">
                  <c:v>GALICIAN</c:v>
                </c:pt>
                <c:pt idx="22">
                  <c:v>HUNGARIAN</c:v>
                </c:pt>
                <c:pt idx="23">
                  <c:v>LITHUANIAN</c:v>
                </c:pt>
                <c:pt idx="24">
                  <c:v>PORTUGUESE</c:v>
                </c:pt>
                <c:pt idx="25">
                  <c:v>LATVIAN</c:v>
                </c:pt>
                <c:pt idx="26">
                  <c:v>CROATIAN</c:v>
                </c:pt>
                <c:pt idx="27">
                  <c:v>VIETNAMESE</c:v>
                </c:pt>
                <c:pt idx="28">
                  <c:v>SLOVENIAN</c:v>
                </c:pt>
                <c:pt idx="29">
                  <c:v>IRISH</c:v>
                </c:pt>
                <c:pt idx="30">
                  <c:v>ALBANIAN</c:v>
                </c:pt>
                <c:pt idx="31">
                  <c:v>AFRIKAANS</c:v>
                </c:pt>
                <c:pt idx="32">
                  <c:v>ESTONIAN</c:v>
                </c:pt>
                <c:pt idx="33">
                  <c:v>SWAHILI</c:v>
                </c:pt>
                <c:pt idx="34">
                  <c:v>WELSH</c:v>
                </c:pt>
                <c:pt idx="35">
                  <c:v>MALTESE</c:v>
                </c:pt>
                <c:pt idx="36">
                  <c:v>SERBIAN</c:v>
                </c:pt>
                <c:pt idx="37">
                  <c:v>ICELANDIC</c:v>
                </c:pt>
                <c:pt idx="38">
                  <c:v>HAITIAN_CREOLE</c:v>
                </c:pt>
                <c:pt idx="39">
                  <c:v>BASQUE</c:v>
                </c:pt>
              </c:strCache>
            </c:strRef>
          </c:cat>
          <c:val>
            <c:numRef>
              <c:f>Sheet1!$B$1:$B$40</c:f>
              <c:numCache>
                <c:formatCode>General</c:formatCode>
                <c:ptCount val="40"/>
                <c:pt idx="0">
                  <c:v>2052166</c:v>
                </c:pt>
                <c:pt idx="1">
                  <c:v>1304688</c:v>
                </c:pt>
                <c:pt idx="2">
                  <c:v>12967</c:v>
                </c:pt>
                <c:pt idx="3">
                  <c:v>6966</c:v>
                </c:pt>
                <c:pt idx="4">
                  <c:v>5838</c:v>
                </c:pt>
                <c:pt idx="5">
                  <c:v>3252</c:v>
                </c:pt>
                <c:pt idx="6">
                  <c:v>2816</c:v>
                </c:pt>
                <c:pt idx="7">
                  <c:v>2586</c:v>
                </c:pt>
                <c:pt idx="8">
                  <c:v>1794</c:v>
                </c:pt>
                <c:pt idx="9">
                  <c:v>1554</c:v>
                </c:pt>
                <c:pt idx="10">
                  <c:v>1185</c:v>
                </c:pt>
                <c:pt idx="11">
                  <c:v>1138</c:v>
                </c:pt>
                <c:pt idx="12">
                  <c:v>1109</c:v>
                </c:pt>
                <c:pt idx="13">
                  <c:v>1072</c:v>
                </c:pt>
                <c:pt idx="14">
                  <c:v>814</c:v>
                </c:pt>
                <c:pt idx="15">
                  <c:v>684</c:v>
                </c:pt>
                <c:pt idx="16">
                  <c:v>594</c:v>
                </c:pt>
                <c:pt idx="17">
                  <c:v>426</c:v>
                </c:pt>
                <c:pt idx="18">
                  <c:v>426</c:v>
                </c:pt>
                <c:pt idx="19">
                  <c:v>347</c:v>
                </c:pt>
                <c:pt idx="20">
                  <c:v>339</c:v>
                </c:pt>
                <c:pt idx="21">
                  <c:v>331</c:v>
                </c:pt>
                <c:pt idx="22">
                  <c:v>220</c:v>
                </c:pt>
                <c:pt idx="23">
                  <c:v>165</c:v>
                </c:pt>
                <c:pt idx="24">
                  <c:v>158</c:v>
                </c:pt>
                <c:pt idx="25">
                  <c:v>157</c:v>
                </c:pt>
                <c:pt idx="26">
                  <c:v>83</c:v>
                </c:pt>
                <c:pt idx="27">
                  <c:v>47</c:v>
                </c:pt>
                <c:pt idx="28">
                  <c:v>22</c:v>
                </c:pt>
                <c:pt idx="29">
                  <c:v>19</c:v>
                </c:pt>
                <c:pt idx="30">
                  <c:v>18</c:v>
                </c:pt>
                <c:pt idx="31">
                  <c:v>16</c:v>
                </c:pt>
                <c:pt idx="32">
                  <c:v>9</c:v>
                </c:pt>
                <c:pt idx="33">
                  <c:v>5</c:v>
                </c:pt>
                <c:pt idx="34">
                  <c:v>3</c:v>
                </c:pt>
                <c:pt idx="35">
                  <c:v>3</c:v>
                </c:pt>
                <c:pt idx="36">
                  <c:v>2</c:v>
                </c:pt>
                <c:pt idx="37">
                  <c:v>1</c:v>
                </c:pt>
                <c:pt idx="38">
                  <c:v>1</c:v>
                </c:pt>
                <c:pt idx="39">
                  <c:v>1</c:v>
                </c:pt>
              </c:numCache>
            </c:numRef>
          </c:val>
        </c:ser>
        <c:dLbls>
          <c:dLblPos val="outEnd"/>
          <c:showLegendKey val="0"/>
          <c:showVal val="1"/>
          <c:showCatName val="0"/>
          <c:showSerName val="0"/>
          <c:showPercent val="0"/>
          <c:showBubbleSize val="0"/>
        </c:dLbls>
        <c:gapWidth val="100"/>
        <c:overlap val="-24"/>
        <c:axId val="1036845984"/>
        <c:axId val="1036841632"/>
      </c:barChart>
      <c:catAx>
        <c:axId val="1036845984"/>
        <c:scaling>
          <c:orientation val="minMax"/>
        </c:scaling>
        <c:delete val="0"/>
        <c:axPos val="b"/>
        <c:title>
          <c:tx>
            <c:rich>
              <a:bodyPr rot="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r>
                  <a:rPr lang="en-US" sz="2000" dirty="0" smtClean="0"/>
                  <a:t>SPOKEN LANGUAGES</a:t>
                </a:r>
                <a:endParaRPr lang="en-US" sz="2000" dirty="0"/>
              </a:p>
            </c:rich>
          </c:tx>
          <c:layout/>
          <c:overlay val="0"/>
          <c:spPr>
            <a:noFill/>
            <a:ln>
              <a:noFill/>
            </a:ln>
            <a:effectLst/>
          </c:spPr>
          <c:txPr>
            <a:bodyPr rot="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endParaRPr lang="en-US"/>
            </a:p>
          </c:txPr>
        </c:title>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1250" b="0" i="0" u="none" strike="noStrike" kern="1200" baseline="0">
                <a:solidFill>
                  <a:schemeClr val="lt1">
                    <a:lumMod val="85000"/>
                  </a:schemeClr>
                </a:solidFill>
                <a:latin typeface="+mn-lt"/>
                <a:ea typeface="+mn-ea"/>
                <a:cs typeface="+mn-cs"/>
              </a:defRPr>
            </a:pPr>
            <a:endParaRPr lang="en-US"/>
          </a:p>
        </c:txPr>
        <c:crossAx val="1036841632"/>
        <c:crosses val="autoZero"/>
        <c:auto val="1"/>
        <c:lblAlgn val="ctr"/>
        <c:lblOffset val="100"/>
        <c:noMultiLvlLbl val="0"/>
      </c:catAx>
      <c:valAx>
        <c:axId val="1036841632"/>
        <c:scaling>
          <c:logBase val="10"/>
          <c:orientation val="minMax"/>
        </c:scaling>
        <c:delete val="0"/>
        <c:axPos val="l"/>
        <c:majorGridlines>
          <c:spPr>
            <a:ln w="9525" cap="flat" cmpd="sng" algn="ctr">
              <a:solidFill>
                <a:schemeClr val="lt1">
                  <a:lumMod val="95000"/>
                  <a:alpha val="10000"/>
                </a:schemeClr>
              </a:solidFill>
              <a:round/>
            </a:ln>
            <a:effectLst/>
          </c:spPr>
        </c:majorGridlines>
        <c:title>
          <c:tx>
            <c:rich>
              <a:bodyPr rot="-5400000" spcFirstLastPara="1" vertOverflow="ellipsis" vert="horz" wrap="square" anchor="ctr" anchorCtr="1"/>
              <a:lstStyle/>
              <a:p>
                <a:pPr>
                  <a:defRPr sz="1600" b="1" i="0" u="none" strike="noStrike" kern="1200" cap="all" baseline="0">
                    <a:solidFill>
                      <a:schemeClr val="lt1">
                        <a:lumMod val="85000"/>
                      </a:schemeClr>
                    </a:solidFill>
                    <a:latin typeface="+mn-lt"/>
                    <a:ea typeface="+mn-ea"/>
                    <a:cs typeface="+mn-cs"/>
                  </a:defRPr>
                </a:pPr>
                <a:r>
                  <a:rPr lang="en-US" sz="1600" baseline="0"/>
                  <a:t>NUMBER OF MESSAGES    (LOG SCALE)</a:t>
                </a:r>
              </a:p>
            </c:rich>
          </c:tx>
          <c:layout>
            <c:manualLayout>
              <c:xMode val="edge"/>
              <c:yMode val="edge"/>
              <c:x val="9.954260274147135E-3"/>
              <c:y val="0.10515975448022909"/>
            </c:manualLayout>
          </c:layout>
          <c:overlay val="0"/>
          <c:spPr>
            <a:noFill/>
            <a:ln>
              <a:noFill/>
            </a:ln>
            <a:effectLst/>
          </c:spPr>
          <c:txPr>
            <a:bodyPr rot="-5400000" spcFirstLastPara="1" vertOverflow="ellipsis" vert="horz" wrap="square" anchor="ctr" anchorCtr="1"/>
            <a:lstStyle/>
            <a:p>
              <a:pPr>
                <a:defRPr sz="1600" b="1" i="0" u="none" strike="noStrike" kern="1200" cap="all" baseline="0">
                  <a:solidFill>
                    <a:schemeClr val="lt1">
                      <a:lumMod val="8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00" b="0" i="0" u="none" strike="noStrike" kern="1200" baseline="0">
                <a:solidFill>
                  <a:schemeClr val="lt1">
                    <a:lumMod val="85000"/>
                  </a:schemeClr>
                </a:solidFill>
                <a:latin typeface="+mn-lt"/>
                <a:ea typeface="+mn-ea"/>
                <a:cs typeface="+mn-cs"/>
              </a:defRPr>
            </a:pPr>
            <a:endParaRPr lang="en-US"/>
          </a:p>
        </c:txPr>
        <c:crossAx val="1036845984"/>
        <c:crosses val="autoZero"/>
        <c:crossBetween val="between"/>
      </c:valAx>
      <c:spPr>
        <a:noFill/>
        <a:ln>
          <a:noFill/>
        </a:ln>
        <a:effectLst/>
      </c:spPr>
    </c:plotArea>
    <c:plotVisOnly val="1"/>
    <c:dispBlanksAs val="gap"/>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userShapes r:id="rId4"/>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sz="2000" dirty="0"/>
              <a:t>Languages Used Vs Message Count</a:t>
            </a:r>
          </a:p>
        </c:rich>
      </c:tx>
      <c:layout/>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manualLayout>
          <c:layoutTarget val="inner"/>
          <c:xMode val="edge"/>
          <c:yMode val="edge"/>
          <c:x val="0.11011545776210149"/>
          <c:y val="0.11995863974752292"/>
          <c:w val="0.8769066453520733"/>
          <c:h val="0.54232356200529375"/>
        </c:manualLayout>
      </c:layout>
      <c:barChart>
        <c:barDir val="col"/>
        <c:grouping val="clustered"/>
        <c:varyColors val="0"/>
        <c:ser>
          <c:idx val="0"/>
          <c:order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l">
                <a:rot lat="0" lon="0" rev="1200000"/>
              </a:lightRig>
            </a:scene3d>
            <a:sp3d>
              <a:bevelT w="38100" h="12700"/>
            </a:sp3d>
          </c:spPr>
          <c:invertIfNegative val="0"/>
          <c:dLbls>
            <c:dLbl>
              <c:idx val="0"/>
              <c:layout>
                <c:manualLayout>
                  <c:x val="2.4775984963847687E-2"/>
                  <c:y val="-3.211382961843335E-2"/>
                </c:manualLayout>
              </c:layout>
              <c:dLblPos val="outEnd"/>
              <c:showLegendKey val="0"/>
              <c:showVal val="1"/>
              <c:showCatName val="0"/>
              <c:showSerName val="0"/>
              <c:showPercent val="0"/>
              <c:showBubbleSize val="0"/>
              <c:extLst>
                <c:ext xmlns:c15="http://schemas.microsoft.com/office/drawing/2012/chart" uri="{CE6537A1-D6FC-4f65-9D91-7224C49458BB}">
                  <c15:layout/>
                </c:ext>
              </c:extLst>
            </c:dLbl>
            <c:dLbl>
              <c:idx val="1"/>
              <c:layout>
                <c:manualLayout>
                  <c:x val="4.2473117080881743E-2"/>
                  <c:y val="-5.352304936405556E-3"/>
                </c:manualLayout>
              </c:layout>
              <c:dLblPos val="outEnd"/>
              <c:showLegendKey val="0"/>
              <c:showVal val="1"/>
              <c:showCatName val="0"/>
              <c:showSerName val="0"/>
              <c:showPercent val="0"/>
              <c:showBubbleSize val="0"/>
              <c:extLst>
                <c:ext xmlns:c15="http://schemas.microsoft.com/office/drawing/2012/chart" uri="{CE6537A1-D6FC-4f65-9D91-7224C49458BB}">
                  <c15:layout/>
                </c:ext>
              </c:extLst>
            </c:dLbl>
            <c:dLbl>
              <c:idx val="3"/>
              <c:layout>
                <c:manualLayout>
                  <c:x val="4.0518638573743921E-3"/>
                  <c:y val="-5.7947019867549722E-2"/>
                </c:manualLayout>
              </c:layout>
              <c:dLblPos val="outEnd"/>
              <c:showLegendKey val="0"/>
              <c:showVal val="1"/>
              <c:showCatName val="0"/>
              <c:showSerName val="0"/>
              <c:showPercent val="0"/>
              <c:showBubbleSize val="0"/>
              <c:extLst>
                <c:ext xmlns:c15="http://schemas.microsoft.com/office/drawing/2012/chart" uri="{CE6537A1-D6FC-4f65-9D91-7224C49458BB}">
                  <c15:layout/>
                </c:ext>
              </c:extLst>
            </c:dLbl>
            <c:dLbl>
              <c:idx val="4"/>
              <c:layout>
                <c:manualLayout>
                  <c:x val="-8.1037277147488086E-3"/>
                  <c:y val="-2.7593818984547464E-3"/>
                </c:manualLayout>
              </c:layout>
              <c:dLblPos val="outEnd"/>
              <c:showLegendKey val="0"/>
              <c:showVal val="1"/>
              <c:showCatName val="0"/>
              <c:showSerName val="0"/>
              <c:showPercent val="0"/>
              <c:showBubbleSize val="0"/>
              <c:extLst>
                <c:ext xmlns:c15="http://schemas.microsoft.com/office/drawing/2012/chart" uri="{CE6537A1-D6FC-4f65-9D91-7224C49458BB}">
                  <c15:layout/>
                </c:ext>
              </c:extLst>
            </c:dLbl>
            <c:dLbl>
              <c:idx val="5"/>
              <c:layout>
                <c:manualLayout>
                  <c:x val="4.0518638573743678E-3"/>
                  <c:y val="-2.7593818984547512E-2"/>
                </c:manualLayout>
              </c:layout>
              <c:dLblPos val="outEnd"/>
              <c:showLegendKey val="0"/>
              <c:showVal val="1"/>
              <c:showCatName val="0"/>
              <c:showSerName val="0"/>
              <c:showPercent val="0"/>
              <c:showBubbleSize val="0"/>
              <c:extLst>
                <c:ext xmlns:c15="http://schemas.microsoft.com/office/drawing/2012/chart" uri="{CE6537A1-D6FC-4f65-9D91-7224C49458BB}">
                  <c15:layout/>
                </c:ext>
              </c:extLst>
            </c:dLbl>
            <c:dLbl>
              <c:idx val="6"/>
              <c:layout>
                <c:manualLayout>
                  <c:x val="2.7012425715829034E-3"/>
                  <c:y val="5.5187637969094927E-3"/>
                </c:manualLayout>
              </c:layout>
              <c:dLblPos val="outEnd"/>
              <c:showLegendKey val="0"/>
              <c:showVal val="1"/>
              <c:showCatName val="0"/>
              <c:showSerName val="0"/>
              <c:showPercent val="0"/>
              <c:showBubbleSize val="0"/>
              <c:extLst>
                <c:ext xmlns:c15="http://schemas.microsoft.com/office/drawing/2012/chart" uri="{CE6537A1-D6FC-4f65-9D91-7224C49458BB}">
                  <c15:layout/>
                </c:ext>
              </c:extLst>
            </c:dLbl>
            <c:dLbl>
              <c:idx val="7"/>
              <c:layout>
                <c:manualLayout>
                  <c:x val="-1.350621285791464E-3"/>
                  <c:y val="-2.759381898454746E-2"/>
                </c:manualLayout>
              </c:layout>
              <c:dLblPos val="outEnd"/>
              <c:showLegendKey val="0"/>
              <c:showVal val="1"/>
              <c:showCatName val="0"/>
              <c:showSerName val="0"/>
              <c:showPercent val="0"/>
              <c:showBubbleSize val="0"/>
              <c:extLst>
                <c:ext xmlns:c15="http://schemas.microsoft.com/office/drawing/2012/chart" uri="{CE6537A1-D6FC-4f65-9D91-7224C49458BB}">
                  <c15:layout/>
                </c:ext>
              </c:extLst>
            </c:dLbl>
            <c:dLbl>
              <c:idx val="8"/>
              <c:layout>
                <c:manualLayout>
                  <c:x val="0"/>
                  <c:y val="-8.2781456953642391E-3"/>
                </c:manualLayout>
              </c:layout>
              <c:dLblPos val="outEnd"/>
              <c:showLegendKey val="0"/>
              <c:showVal val="1"/>
              <c:showCatName val="0"/>
              <c:showSerName val="0"/>
              <c:showPercent val="0"/>
              <c:showBubbleSize val="0"/>
              <c:extLst>
                <c:ext xmlns:c15="http://schemas.microsoft.com/office/drawing/2012/chart" uri="{CE6537A1-D6FC-4f65-9D91-7224C49458BB}">
                  <c15:layout/>
                </c:ext>
              </c:extLst>
            </c:dLbl>
            <c:dLbl>
              <c:idx val="9"/>
              <c:layout>
                <c:manualLayout>
                  <c:x val="0"/>
                  <c:y val="-4.6909492273730681E-2"/>
                </c:manualLayout>
              </c:layout>
              <c:dLblPos val="outEnd"/>
              <c:showLegendKey val="0"/>
              <c:showVal val="1"/>
              <c:showCatName val="0"/>
              <c:showSerName val="0"/>
              <c:showPercent val="0"/>
              <c:showBubbleSize val="0"/>
              <c:extLst>
                <c:ext xmlns:c15="http://schemas.microsoft.com/office/drawing/2012/chart" uri="{CE6537A1-D6FC-4f65-9D91-7224C49458BB}">
                  <c15:layout/>
                </c:ext>
              </c:extLst>
            </c:dLbl>
            <c:dLbl>
              <c:idx val="10"/>
              <c:layout>
                <c:manualLayout>
                  <c:x val="-8.1037277147488346E-3"/>
                  <c:y val="-1.9315673289183224E-2"/>
                </c:manualLayout>
              </c:layout>
              <c:dLblPos val="outEnd"/>
              <c:showLegendKey val="0"/>
              <c:showVal val="1"/>
              <c:showCatName val="0"/>
              <c:showSerName val="0"/>
              <c:showPercent val="0"/>
              <c:showBubbleSize val="0"/>
              <c:extLst>
                <c:ext xmlns:c15="http://schemas.microsoft.com/office/drawing/2012/chart" uri="{CE6537A1-D6FC-4f65-9D91-7224C49458BB}">
                  <c15:layout/>
                </c:ext>
              </c:extLst>
            </c:dLbl>
            <c:dLbl>
              <c:idx val="11"/>
              <c:layout>
                <c:manualLayout>
                  <c:x val="-2.7012425715829281E-3"/>
                  <c:y val="-4.9668874172185427E-2"/>
                </c:manualLayout>
              </c:layout>
              <c:dLblPos val="outEnd"/>
              <c:showLegendKey val="0"/>
              <c:showVal val="1"/>
              <c:showCatName val="0"/>
              <c:showSerName val="0"/>
              <c:showPercent val="0"/>
              <c:showBubbleSize val="0"/>
              <c:extLst>
                <c:ext xmlns:c15="http://schemas.microsoft.com/office/drawing/2012/chart" uri="{CE6537A1-D6FC-4f65-9D91-7224C49458BB}">
                  <c15:layout/>
                </c:ext>
              </c:extLst>
            </c:dLbl>
            <c:dLbl>
              <c:idx val="12"/>
              <c:layout>
                <c:manualLayout>
                  <c:x val="-9.4543490005402492E-3"/>
                  <c:y val="-2.7593818984546956E-3"/>
                </c:manualLayout>
              </c:layout>
              <c:dLblPos val="outEnd"/>
              <c:showLegendKey val="0"/>
              <c:showVal val="1"/>
              <c:showCatName val="0"/>
              <c:showSerName val="0"/>
              <c:showPercent val="0"/>
              <c:showBubbleSize val="0"/>
              <c:extLst>
                <c:ext xmlns:c15="http://schemas.microsoft.com/office/drawing/2012/chart" uri="{CE6537A1-D6FC-4f65-9D91-7224C49458BB}">
                  <c15:layout/>
                </c:ext>
              </c:extLst>
            </c:dLbl>
            <c:dLbl>
              <c:idx val="13"/>
              <c:layout>
                <c:manualLayout>
                  <c:x val="0"/>
                  <c:y val="-3.3112582781456956E-2"/>
                </c:manualLayout>
              </c:layout>
              <c:dLblPos val="outEnd"/>
              <c:showLegendKey val="0"/>
              <c:showVal val="1"/>
              <c:showCatName val="0"/>
              <c:showSerName val="0"/>
              <c:showPercent val="0"/>
              <c:showBubbleSize val="0"/>
              <c:extLst>
                <c:ext xmlns:c15="http://schemas.microsoft.com/office/drawing/2012/chart" uri="{CE6537A1-D6FC-4f65-9D91-7224C49458BB}">
                  <c15:layout/>
                </c:ext>
              </c:extLst>
            </c:dLbl>
            <c:dLbl>
              <c:idx val="14"/>
              <c:layout>
                <c:manualLayout>
                  <c:x val="-4.0518638573743921E-3"/>
                  <c:y val="-2.7593818984547464E-3"/>
                </c:manualLayout>
              </c:layout>
              <c:dLblPos val="outEnd"/>
              <c:showLegendKey val="0"/>
              <c:showVal val="1"/>
              <c:showCatName val="0"/>
              <c:showSerName val="0"/>
              <c:showPercent val="0"/>
              <c:showBubbleSize val="0"/>
              <c:extLst>
                <c:ext xmlns:c15="http://schemas.microsoft.com/office/drawing/2012/chart" uri="{CE6537A1-D6FC-4f65-9D91-7224C49458BB}">
                  <c15:layout/>
                </c:ext>
              </c:extLst>
            </c:dLbl>
            <c:dLbl>
              <c:idx val="15"/>
              <c:layout>
                <c:manualLayout>
                  <c:x val="4.9522208394243082E-17"/>
                  <c:y val="-3.5871964679911703E-2"/>
                </c:manualLayout>
              </c:layout>
              <c:dLblPos val="outEnd"/>
              <c:showLegendKey val="0"/>
              <c:showVal val="1"/>
              <c:showCatName val="0"/>
              <c:showSerName val="0"/>
              <c:showPercent val="0"/>
              <c:showBubbleSize val="0"/>
              <c:extLst>
                <c:ext xmlns:c15="http://schemas.microsoft.com/office/drawing/2012/chart" uri="{CE6537A1-D6FC-4f65-9D91-7224C49458BB}">
                  <c15:layout/>
                </c:ext>
              </c:extLst>
            </c:dLbl>
            <c:dLbl>
              <c:idx val="16"/>
              <c:layout>
                <c:manualLayout>
                  <c:x val="-2.7012425715830274E-3"/>
                  <c:y val="-8.2781456953642391E-3"/>
                </c:manualLayout>
              </c:layout>
              <c:dLblPos val="outEnd"/>
              <c:showLegendKey val="0"/>
              <c:showVal val="1"/>
              <c:showCatName val="0"/>
              <c:showSerName val="0"/>
              <c:showPercent val="0"/>
              <c:showBubbleSize val="0"/>
              <c:extLst>
                <c:ext xmlns:c15="http://schemas.microsoft.com/office/drawing/2012/chart" uri="{CE6537A1-D6FC-4f65-9D91-7224C49458BB}">
                  <c15:layout/>
                </c:ext>
              </c:extLst>
            </c:dLbl>
            <c:dLbl>
              <c:idx val="17"/>
              <c:layout>
                <c:manualLayout>
                  <c:x val="1.350621285791464E-3"/>
                  <c:y val="-3.5871964679911751E-2"/>
                </c:manualLayout>
              </c:layout>
              <c:dLblPos val="outEnd"/>
              <c:showLegendKey val="0"/>
              <c:showVal val="1"/>
              <c:showCatName val="0"/>
              <c:showSerName val="0"/>
              <c:showPercent val="0"/>
              <c:showBubbleSize val="0"/>
              <c:extLst>
                <c:ext xmlns:c15="http://schemas.microsoft.com/office/drawing/2012/chart" uri="{CE6537A1-D6FC-4f65-9D91-7224C49458BB}">
                  <c15:layout/>
                </c:ext>
              </c:extLst>
            </c:dLbl>
            <c:dLbl>
              <c:idx val="18"/>
              <c:layout>
                <c:manualLayout>
                  <c:x val="1.350621285791464E-3"/>
                  <c:y val="-2.7593818984548474E-3"/>
                </c:manualLayout>
              </c:layout>
              <c:dLblPos val="outEnd"/>
              <c:showLegendKey val="0"/>
              <c:showVal val="1"/>
              <c:showCatName val="0"/>
              <c:showSerName val="0"/>
              <c:showPercent val="0"/>
              <c:showBubbleSize val="0"/>
              <c:extLst>
                <c:ext xmlns:c15="http://schemas.microsoft.com/office/drawing/2012/chart" uri="{CE6537A1-D6FC-4f65-9D91-7224C49458BB}">
                  <c15:layout/>
                </c:ext>
              </c:extLst>
            </c:dLbl>
            <c:dLbl>
              <c:idx val="19"/>
              <c:layout>
                <c:manualLayout>
                  <c:x val="-9.9044416788486164E-17"/>
                  <c:y val="-4.139072847682114E-2"/>
                </c:manualLayout>
              </c:layout>
              <c:dLblPos val="outEnd"/>
              <c:showLegendKey val="0"/>
              <c:showVal val="1"/>
              <c:showCatName val="0"/>
              <c:showSerName val="0"/>
              <c:showPercent val="0"/>
              <c:showBubbleSize val="0"/>
              <c:extLst>
                <c:ext xmlns:c15="http://schemas.microsoft.com/office/drawing/2012/chart" uri="{CE6537A1-D6FC-4f65-9D91-7224C49458BB}">
                  <c15:layout/>
                </c:ext>
              </c:extLst>
            </c:dLbl>
            <c:dLbl>
              <c:idx val="20"/>
              <c:layout>
                <c:manualLayout>
                  <c:x val="0"/>
                  <c:y val="-1.379690949227373E-2"/>
                </c:manualLayout>
              </c:layout>
              <c:dLblPos val="outEnd"/>
              <c:showLegendKey val="0"/>
              <c:showVal val="1"/>
              <c:showCatName val="0"/>
              <c:showSerName val="0"/>
              <c:showPercent val="0"/>
              <c:showBubbleSize val="0"/>
              <c:extLst>
                <c:ext xmlns:c15="http://schemas.microsoft.com/office/drawing/2012/chart" uri="{CE6537A1-D6FC-4f65-9D91-7224C49458BB}">
                  <c15:layout/>
                </c:ext>
              </c:extLst>
            </c:dLbl>
            <c:dLbl>
              <c:idx val="21"/>
              <c:layout>
                <c:manualLayout>
                  <c:x val="5.4024851431658562E-3"/>
                  <c:y val="-1.9315673289183273E-2"/>
                </c:manualLayout>
              </c:layout>
              <c:dLblPos val="outEnd"/>
              <c:showLegendKey val="0"/>
              <c:showVal val="1"/>
              <c:showCatName val="0"/>
              <c:showSerName val="0"/>
              <c:showPercent val="0"/>
              <c:showBubbleSize val="0"/>
              <c:extLst>
                <c:ext xmlns:c15="http://schemas.microsoft.com/office/drawing/2012/chart" uri="{CE6537A1-D6FC-4f65-9D91-7224C49458BB}">
                  <c15:layout/>
                </c:ext>
              </c:extLst>
            </c:dLbl>
            <c:dLbl>
              <c:idx val="22"/>
              <c:layout>
                <c:manualLayout>
                  <c:x val="1.0804970286331712E-2"/>
                  <c:y val="-1.6556291390728478E-2"/>
                </c:manualLayout>
              </c:layout>
              <c:dLblPos val="outEnd"/>
              <c:showLegendKey val="0"/>
              <c:showVal val="1"/>
              <c:showCatName val="0"/>
              <c:showSerName val="0"/>
              <c:showPercent val="0"/>
              <c:showBubbleSize val="0"/>
              <c:extLst>
                <c:ext xmlns:c15="http://schemas.microsoft.com/office/drawing/2012/chart" uri="{CE6537A1-D6FC-4f65-9D91-7224C49458BB}">
                  <c15:layout/>
                </c:ext>
              </c:extLst>
            </c:dLbl>
            <c:dLbl>
              <c:idx val="23"/>
              <c:delete val="1"/>
              <c:extLst>
                <c:ext xmlns:c15="http://schemas.microsoft.com/office/drawing/2012/chart" uri="{CE6537A1-D6FC-4f65-9D91-7224C49458BB}"/>
              </c:extLst>
            </c:dLbl>
            <c:dLbl>
              <c:idx val="24"/>
              <c:layout>
                <c:manualLayout>
                  <c:x val="-9.4543490005402492E-3"/>
                  <c:y val="-1.9315673289183224E-2"/>
                </c:manualLayout>
              </c:layout>
              <c:dLblPos val="outEnd"/>
              <c:showLegendKey val="0"/>
              <c:showVal val="1"/>
              <c:showCatName val="0"/>
              <c:showSerName val="0"/>
              <c:showPercent val="0"/>
              <c:showBubbleSize val="0"/>
              <c:extLst>
                <c:ext xmlns:c15="http://schemas.microsoft.com/office/drawing/2012/chart" uri="{CE6537A1-D6FC-4f65-9D91-7224C49458BB}">
                  <c15:layout/>
                </c:ext>
              </c:extLst>
            </c:dLbl>
            <c:dLbl>
              <c:idx val="25"/>
              <c:layout>
                <c:manualLayout>
                  <c:x val="1.350621285791464E-3"/>
                  <c:y val="-1.6556291390728579E-2"/>
                </c:manualLayout>
              </c:layout>
              <c:dLblPos val="outEnd"/>
              <c:showLegendKey val="0"/>
              <c:showVal val="1"/>
              <c:showCatName val="0"/>
              <c:showSerName val="0"/>
              <c:showPercent val="0"/>
              <c:showBubbleSize val="0"/>
              <c:extLst>
                <c:ext xmlns:c15="http://schemas.microsoft.com/office/drawing/2012/chart" uri="{CE6537A1-D6FC-4f65-9D91-7224C49458BB}">
                  <c15:layout/>
                </c:ext>
              </c:extLst>
            </c:dLbl>
            <c:dLbl>
              <c:idx val="26"/>
              <c:layout>
                <c:manualLayout>
                  <c:x val="2.7012425715828292E-3"/>
                  <c:y val="-1.6556291390728478E-2"/>
                </c:manualLayout>
              </c:layout>
              <c:dLblPos val="outEnd"/>
              <c:showLegendKey val="0"/>
              <c:showVal val="1"/>
              <c:showCatName val="0"/>
              <c:showSerName val="0"/>
              <c:showPercent val="0"/>
              <c:showBubbleSize val="0"/>
              <c:extLst>
                <c:ext xmlns:c15="http://schemas.microsoft.com/office/drawing/2012/chart" uri="{CE6537A1-D6FC-4f65-9D91-7224C49458BB}">
                  <c15:layout/>
                </c:ext>
              </c:extLst>
            </c:dLbl>
            <c:dLbl>
              <c:idx val="27"/>
              <c:layout>
                <c:manualLayout>
                  <c:x val="-9.9044416788486164E-17"/>
                  <c:y val="-1.1037527593818985E-2"/>
                </c:manualLayout>
              </c:layout>
              <c:dLblPos val="outEnd"/>
              <c:showLegendKey val="0"/>
              <c:showVal val="1"/>
              <c:showCatName val="0"/>
              <c:showSerName val="0"/>
              <c:showPercent val="0"/>
              <c:showBubbleSize val="0"/>
              <c:extLst>
                <c:ext xmlns:c15="http://schemas.microsoft.com/office/drawing/2012/chart" uri="{CE6537A1-D6FC-4f65-9D91-7224C49458BB}">
                  <c15:layout/>
                </c:ext>
              </c:extLst>
            </c:dLbl>
            <c:dLbl>
              <c:idx val="28"/>
              <c:layout>
                <c:manualLayout>
                  <c:x val="0"/>
                  <c:y val="-1.9315673289183224E-2"/>
                </c:manualLayout>
              </c:layout>
              <c:dLblPos val="outEnd"/>
              <c:showLegendKey val="0"/>
              <c:showVal val="1"/>
              <c:showCatName val="0"/>
              <c:showSerName val="0"/>
              <c:showPercent val="0"/>
              <c:showBubbleSize val="0"/>
              <c:extLst>
                <c:ext xmlns:c15="http://schemas.microsoft.com/office/drawing/2012/chart" uri="{CE6537A1-D6FC-4f65-9D91-7224C49458BB}">
                  <c15:layout/>
                </c:ext>
              </c:extLst>
            </c:dLbl>
            <c:dLbl>
              <c:idx val="29"/>
              <c:layout>
                <c:manualLayout>
                  <c:x val="0"/>
                  <c:y val="-1.379690949227373E-2"/>
                </c:manualLayout>
              </c:layout>
              <c:dLblPos val="outEnd"/>
              <c:showLegendKey val="0"/>
              <c:showVal val="1"/>
              <c:showCatName val="0"/>
              <c:showSerName val="0"/>
              <c:showPercent val="0"/>
              <c:showBubbleSize val="0"/>
              <c:extLst>
                <c:ext xmlns:c15="http://schemas.microsoft.com/office/drawing/2012/chart" uri="{CE6537A1-D6FC-4f65-9D91-7224C49458BB}">
                  <c15:layout/>
                </c:ext>
              </c:extLst>
            </c:dLbl>
            <c:dLbl>
              <c:idx val="30"/>
              <c:layout>
                <c:manualLayout>
                  <c:x val="0"/>
                  <c:y val="-1.6556291390728579E-2"/>
                </c:manualLayout>
              </c:layout>
              <c:dLblPos val="outEnd"/>
              <c:showLegendKey val="0"/>
              <c:showVal val="1"/>
              <c:showCatName val="0"/>
              <c:showSerName val="0"/>
              <c:showPercent val="0"/>
              <c:showBubbleSize val="0"/>
              <c:extLst>
                <c:ext xmlns:c15="http://schemas.microsoft.com/office/drawing/2012/chart" uri="{CE6537A1-D6FC-4f65-9D91-7224C49458BB}">
                  <c15:layout/>
                </c:ext>
              </c:extLst>
            </c:dLbl>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lt1">
                        <a:lumMod val="8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lt1">
                          <a:lumMod val="95000"/>
                          <a:alpha val="54000"/>
                        </a:schemeClr>
                      </a:solidFill>
                    </a:ln>
                    <a:effectLst/>
                  </c:spPr>
                </c15:leaderLines>
              </c:ext>
            </c:extLst>
          </c:dLbls>
          <c:cat>
            <c:strRef>
              <c:f>'languages-count'!$A$2:$A$41</c:f>
              <c:strCache>
                <c:ptCount val="40"/>
                <c:pt idx="0">
                  <c:v>ENGLISH</c:v>
                </c:pt>
                <c:pt idx="1">
                  <c:v>Unknown</c:v>
                </c:pt>
                <c:pt idx="2">
                  <c:v>TAGALOG</c:v>
                </c:pt>
                <c:pt idx="3">
                  <c:v>INDONESIAN</c:v>
                </c:pt>
                <c:pt idx="4">
                  <c:v>CZECH</c:v>
                </c:pt>
                <c:pt idx="5">
                  <c:v>DUTCH</c:v>
                </c:pt>
                <c:pt idx="6">
                  <c:v>DANISH</c:v>
                </c:pt>
                <c:pt idx="7">
                  <c:v>CATALAN</c:v>
                </c:pt>
                <c:pt idx="8">
                  <c:v>ITALIAN</c:v>
                </c:pt>
                <c:pt idx="9">
                  <c:v>FRENCH</c:v>
                </c:pt>
                <c:pt idx="10">
                  <c:v>FINNISH</c:v>
                </c:pt>
                <c:pt idx="11">
                  <c:v>GERMAN</c:v>
                </c:pt>
                <c:pt idx="12">
                  <c:v>TURKISH</c:v>
                </c:pt>
                <c:pt idx="13">
                  <c:v>Ignore</c:v>
                </c:pt>
                <c:pt idx="14">
                  <c:v>MALAY</c:v>
                </c:pt>
                <c:pt idx="15">
                  <c:v>SPANISH</c:v>
                </c:pt>
                <c:pt idx="16">
                  <c:v>SLOVAK</c:v>
                </c:pt>
                <c:pt idx="17">
                  <c:v>ROMANIAN</c:v>
                </c:pt>
                <c:pt idx="18">
                  <c:v>POLISH</c:v>
                </c:pt>
                <c:pt idx="19">
                  <c:v>NORWEGIAN</c:v>
                </c:pt>
                <c:pt idx="20">
                  <c:v>SWEDISH</c:v>
                </c:pt>
                <c:pt idx="21">
                  <c:v>GALICIAN</c:v>
                </c:pt>
                <c:pt idx="22">
                  <c:v>HUNGARIAN</c:v>
                </c:pt>
                <c:pt idx="23">
                  <c:v>LITHUANIAN</c:v>
                </c:pt>
                <c:pt idx="24">
                  <c:v>PORTUGUESE</c:v>
                </c:pt>
                <c:pt idx="25">
                  <c:v>LATVIAN</c:v>
                </c:pt>
                <c:pt idx="26">
                  <c:v>CROATIAN</c:v>
                </c:pt>
                <c:pt idx="27">
                  <c:v>VIETNAMESE</c:v>
                </c:pt>
                <c:pt idx="28">
                  <c:v>SLOVENIAN</c:v>
                </c:pt>
                <c:pt idx="29">
                  <c:v>IRISH</c:v>
                </c:pt>
                <c:pt idx="30">
                  <c:v>ALBANIAN</c:v>
                </c:pt>
                <c:pt idx="31">
                  <c:v>AFRIKAANS</c:v>
                </c:pt>
                <c:pt idx="32">
                  <c:v>ESTONIAN</c:v>
                </c:pt>
                <c:pt idx="33">
                  <c:v>SWAHILI</c:v>
                </c:pt>
                <c:pt idx="34">
                  <c:v>MALTESE</c:v>
                </c:pt>
                <c:pt idx="35">
                  <c:v>WELSH</c:v>
                </c:pt>
                <c:pt idx="36">
                  <c:v>SERBIAN</c:v>
                </c:pt>
                <c:pt idx="37">
                  <c:v>BASQUE</c:v>
                </c:pt>
                <c:pt idx="38">
                  <c:v>ICELANDIC</c:v>
                </c:pt>
                <c:pt idx="39">
                  <c:v>HAITIAN_CREOLE</c:v>
                </c:pt>
              </c:strCache>
            </c:strRef>
          </c:cat>
          <c:val>
            <c:numRef>
              <c:f>'languages-count'!$B$2:$B$41</c:f>
              <c:numCache>
                <c:formatCode>General</c:formatCode>
                <c:ptCount val="40"/>
                <c:pt idx="0">
                  <c:v>2908382</c:v>
                </c:pt>
                <c:pt idx="1">
                  <c:v>448472</c:v>
                </c:pt>
                <c:pt idx="2">
                  <c:v>12967</c:v>
                </c:pt>
                <c:pt idx="3">
                  <c:v>6966</c:v>
                </c:pt>
                <c:pt idx="4">
                  <c:v>5838</c:v>
                </c:pt>
                <c:pt idx="5">
                  <c:v>3252</c:v>
                </c:pt>
                <c:pt idx="6">
                  <c:v>2816</c:v>
                </c:pt>
                <c:pt idx="7">
                  <c:v>2586</c:v>
                </c:pt>
                <c:pt idx="8">
                  <c:v>1794</c:v>
                </c:pt>
                <c:pt idx="9">
                  <c:v>1554</c:v>
                </c:pt>
                <c:pt idx="10">
                  <c:v>1185</c:v>
                </c:pt>
                <c:pt idx="11">
                  <c:v>1138</c:v>
                </c:pt>
                <c:pt idx="12">
                  <c:v>1109</c:v>
                </c:pt>
                <c:pt idx="13">
                  <c:v>1072</c:v>
                </c:pt>
                <c:pt idx="14">
                  <c:v>814</c:v>
                </c:pt>
                <c:pt idx="15">
                  <c:v>684</c:v>
                </c:pt>
                <c:pt idx="16">
                  <c:v>594</c:v>
                </c:pt>
                <c:pt idx="17">
                  <c:v>426</c:v>
                </c:pt>
                <c:pt idx="18">
                  <c:v>426</c:v>
                </c:pt>
                <c:pt idx="19">
                  <c:v>347</c:v>
                </c:pt>
                <c:pt idx="20">
                  <c:v>339</c:v>
                </c:pt>
                <c:pt idx="21">
                  <c:v>331</c:v>
                </c:pt>
                <c:pt idx="22">
                  <c:v>220</c:v>
                </c:pt>
                <c:pt idx="23">
                  <c:v>165</c:v>
                </c:pt>
                <c:pt idx="24">
                  <c:v>158</c:v>
                </c:pt>
                <c:pt idx="25">
                  <c:v>157</c:v>
                </c:pt>
                <c:pt idx="26">
                  <c:v>83</c:v>
                </c:pt>
                <c:pt idx="27">
                  <c:v>47</c:v>
                </c:pt>
                <c:pt idx="28">
                  <c:v>22</c:v>
                </c:pt>
                <c:pt idx="29">
                  <c:v>19</c:v>
                </c:pt>
                <c:pt idx="30">
                  <c:v>18</c:v>
                </c:pt>
                <c:pt idx="31">
                  <c:v>16</c:v>
                </c:pt>
                <c:pt idx="32">
                  <c:v>9</c:v>
                </c:pt>
                <c:pt idx="33">
                  <c:v>5</c:v>
                </c:pt>
                <c:pt idx="34">
                  <c:v>3</c:v>
                </c:pt>
                <c:pt idx="35">
                  <c:v>3</c:v>
                </c:pt>
                <c:pt idx="36">
                  <c:v>2</c:v>
                </c:pt>
                <c:pt idx="37">
                  <c:v>1</c:v>
                </c:pt>
                <c:pt idx="38">
                  <c:v>1</c:v>
                </c:pt>
                <c:pt idx="39">
                  <c:v>1</c:v>
                </c:pt>
              </c:numCache>
            </c:numRef>
          </c:val>
        </c:ser>
        <c:dLbls>
          <c:dLblPos val="outEnd"/>
          <c:showLegendKey val="0"/>
          <c:showVal val="1"/>
          <c:showCatName val="0"/>
          <c:showSerName val="0"/>
          <c:showPercent val="0"/>
          <c:showBubbleSize val="0"/>
        </c:dLbls>
        <c:gapWidth val="100"/>
        <c:overlap val="-24"/>
        <c:axId val="1036846528"/>
        <c:axId val="1036836736"/>
      </c:barChart>
      <c:catAx>
        <c:axId val="1036846528"/>
        <c:scaling>
          <c:orientation val="minMax"/>
        </c:scaling>
        <c:delete val="0"/>
        <c:axPos val="b"/>
        <c:title>
          <c:tx>
            <c:rich>
              <a:bodyPr rot="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r>
                  <a:rPr lang="en-US" sz="2000" baseline="0" dirty="0"/>
                  <a:t>SPOKEN LANGUAGE</a:t>
                </a:r>
              </a:p>
            </c:rich>
          </c:tx>
          <c:layout/>
          <c:overlay val="0"/>
          <c:spPr>
            <a:noFill/>
            <a:ln>
              <a:noFill/>
            </a:ln>
            <a:effectLst/>
          </c:spPr>
          <c:txPr>
            <a:bodyPr rot="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endParaRPr lang="en-US"/>
            </a:p>
          </c:txPr>
        </c:title>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1250" b="0" i="0" u="none" strike="noStrike" kern="1200" baseline="0">
                <a:solidFill>
                  <a:schemeClr val="lt1">
                    <a:lumMod val="85000"/>
                  </a:schemeClr>
                </a:solidFill>
                <a:latin typeface="+mn-lt"/>
                <a:ea typeface="+mn-ea"/>
                <a:cs typeface="+mn-cs"/>
              </a:defRPr>
            </a:pPr>
            <a:endParaRPr lang="en-US"/>
          </a:p>
        </c:txPr>
        <c:crossAx val="1036836736"/>
        <c:crosses val="autoZero"/>
        <c:auto val="0"/>
        <c:lblAlgn val="ctr"/>
        <c:lblOffset val="100"/>
        <c:noMultiLvlLbl val="0"/>
      </c:catAx>
      <c:valAx>
        <c:axId val="1036836736"/>
        <c:scaling>
          <c:logBase val="10"/>
          <c:orientation val="minMax"/>
        </c:scaling>
        <c:delete val="0"/>
        <c:axPos val="l"/>
        <c:majorGridlines>
          <c:spPr>
            <a:ln w="9525" cap="flat" cmpd="sng" algn="ctr">
              <a:solidFill>
                <a:schemeClr val="lt1">
                  <a:lumMod val="95000"/>
                  <a:alpha val="10000"/>
                </a:schemeClr>
              </a:solidFill>
              <a:round/>
            </a:ln>
            <a:effectLst/>
          </c:spPr>
        </c:majorGridlines>
        <c:title>
          <c:tx>
            <c:rich>
              <a:bodyPr rot="-540000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r>
                  <a:rPr lang="en-US" sz="1600" dirty="0" smtClean="0"/>
                  <a:t>Number</a:t>
                </a:r>
                <a:r>
                  <a:rPr lang="en-US" sz="1600" baseline="0" dirty="0" smtClean="0"/>
                  <a:t> </a:t>
                </a:r>
                <a:r>
                  <a:rPr lang="en-US" sz="1600" baseline="0" dirty="0"/>
                  <a:t>OF </a:t>
                </a:r>
                <a:r>
                  <a:rPr lang="en-US" sz="1600" baseline="0" dirty="0" smtClean="0"/>
                  <a:t>MESSAGES (LOG)</a:t>
                </a:r>
                <a:endParaRPr lang="en-US" sz="1600" dirty="0"/>
              </a:p>
            </c:rich>
          </c:tx>
          <c:layout>
            <c:manualLayout>
              <c:xMode val="edge"/>
              <c:yMode val="edge"/>
              <c:x val="1.2977896885824979E-2"/>
              <c:y val="0.11995863974752292"/>
            </c:manualLayout>
          </c:layout>
          <c:overlay val="0"/>
          <c:spPr>
            <a:noFill/>
            <a:ln>
              <a:noFill/>
            </a:ln>
            <a:effectLst/>
          </c:spPr>
          <c:txPr>
            <a:bodyPr rot="-540000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050" b="0" i="0" u="none" strike="noStrike" kern="1200" baseline="0">
                <a:solidFill>
                  <a:schemeClr val="lt1">
                    <a:lumMod val="85000"/>
                  </a:schemeClr>
                </a:solidFill>
                <a:latin typeface="+mn-lt"/>
                <a:ea typeface="+mn-ea"/>
                <a:cs typeface="+mn-cs"/>
              </a:defRPr>
            </a:pPr>
            <a:endParaRPr lang="en-US"/>
          </a:p>
        </c:txPr>
        <c:crossAx val="1036846528"/>
        <c:crossesAt val="1"/>
        <c:crossBetween val="midCat"/>
      </c:valAx>
      <c:spPr>
        <a:noFill/>
        <a:ln>
          <a:noFill/>
        </a:ln>
        <a:effectLst/>
      </c:spPr>
    </c:plotArea>
    <c:plotVisOnly val="1"/>
    <c:dispBlanksAs val="gap"/>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userShapes r:id="rId4"/>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sz="1800" baseline="0" dirty="0"/>
              <a:t>Alliance Association of Users</a:t>
            </a:r>
          </a:p>
        </c:rich>
      </c:tx>
      <c:layout/>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scatterChart>
        <c:scatterStyle val="smoothMarker"/>
        <c:varyColors val="0"/>
        <c:ser>
          <c:idx val="0"/>
          <c:order val="0"/>
          <c:tx>
            <c:strRef>
              <c:f>'User-alliance-count'!$B$1</c:f>
              <c:strCache>
                <c:ptCount val="1"/>
                <c:pt idx="0">
                  <c:v>Number of Users with such number of alliances</c:v>
                </c:pt>
              </c:strCache>
            </c:strRef>
          </c:tx>
          <c:spPr>
            <a:ln w="349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a:solidFill>
                  <a:schemeClr val="accent1"/>
                </a:solidFill>
                <a:round/>
              </a:ln>
              <a:effectLst>
                <a:outerShdw blurRad="57150" dist="19050" dir="5400000" algn="ctr" rotWithShape="0">
                  <a:srgbClr val="000000">
                    <a:alpha val="63000"/>
                  </a:srgbClr>
                </a:outerShdw>
              </a:effectLst>
              <a:scene3d>
                <a:camera prst="orthographicFront">
                  <a:rot lat="0" lon="0" rev="0"/>
                </a:camera>
                <a:lightRig rig="threePt" dir="tl">
                  <a:rot lat="0" lon="0" rev="1200000"/>
                </a:lightRig>
              </a:scene3d>
              <a:sp3d>
                <a:bevelT w="38100" h="12700"/>
              </a:sp3d>
            </c:spPr>
          </c:marker>
          <c:dLbls>
            <c:dLbl>
              <c:idx val="0"/>
              <c:layout>
                <c:manualLayout>
                  <c:x val="1.4476190476190476E-2"/>
                  <c:y val="1.2419346019247594E-2"/>
                </c:manualLayout>
              </c:layout>
              <c:dLblPos val="r"/>
              <c:showLegendKey val="0"/>
              <c:showVal val="1"/>
              <c:showCatName val="0"/>
              <c:showSerName val="0"/>
              <c:showPercent val="0"/>
              <c:showBubbleSize val="0"/>
              <c:extLst>
                <c:ext xmlns:c15="http://schemas.microsoft.com/office/drawing/2012/chart" uri="{CE6537A1-D6FC-4f65-9D91-7224C49458BB}">
                  <c15:layout/>
                </c:ext>
              </c:extLst>
            </c:dLbl>
            <c:dLbl>
              <c:idx val="1"/>
              <c:layout>
                <c:manualLayout>
                  <c:x val="6.8571428571428568E-3"/>
                  <c:y val="1.4899504749406324E-2"/>
                </c:manualLayout>
              </c:layout>
              <c:dLblPos val="r"/>
              <c:showLegendKey val="0"/>
              <c:showVal val="1"/>
              <c:showCatName val="0"/>
              <c:showSerName val="0"/>
              <c:showPercent val="0"/>
              <c:showBubbleSize val="0"/>
              <c:extLst>
                <c:ext xmlns:c15="http://schemas.microsoft.com/office/drawing/2012/chart" uri="{CE6537A1-D6FC-4f65-9D91-7224C49458BB}">
                  <c15:layout/>
                </c:ext>
              </c:extLst>
            </c:dLbl>
            <c:dLbl>
              <c:idx val="2"/>
              <c:layout>
                <c:manualLayout>
                  <c:x val="9.295238095238096E-3"/>
                  <c:y val="3.4179321334833145E-3"/>
                </c:manualLayout>
              </c:layout>
              <c:dLblPos val="r"/>
              <c:showLegendKey val="0"/>
              <c:showVal val="1"/>
              <c:showCatName val="0"/>
              <c:showSerName val="0"/>
              <c:showPercent val="0"/>
              <c:showBubbleSize val="0"/>
              <c:extLst>
                <c:ext xmlns:c15="http://schemas.microsoft.com/office/drawing/2012/chart" uri="{CE6537A1-D6FC-4f65-9D91-7224C49458BB}">
                  <c15:layout/>
                </c:ext>
              </c:extLst>
            </c:dLbl>
            <c:dLbl>
              <c:idx val="3"/>
              <c:layout>
                <c:manualLayout>
                  <c:x val="-5.3028571428571467E-2"/>
                  <c:y val="1.1317725909261342E-2"/>
                </c:manualLayout>
              </c:layout>
              <c:dLblPos val="r"/>
              <c:showLegendKey val="0"/>
              <c:showVal val="1"/>
              <c:showCatName val="0"/>
              <c:showSerName val="0"/>
              <c:showPercent val="0"/>
              <c:showBubbleSize val="0"/>
              <c:extLst>
                <c:ext xmlns:c15="http://schemas.microsoft.com/office/drawing/2012/chart" uri="{CE6537A1-D6FC-4f65-9D91-7224C49458BB}">
                  <c15:layout/>
                </c:ext>
              </c:extLst>
            </c:dLbl>
            <c:dLbl>
              <c:idx val="4"/>
              <c:layout>
                <c:manualLayout>
                  <c:x val="-3.5047619047618699E-3"/>
                  <c:y val="-1.715820678665167E-2"/>
                </c:manualLayout>
              </c:layout>
              <c:dLblPos val="r"/>
              <c:showLegendKey val="0"/>
              <c:showVal val="1"/>
              <c:showCatName val="0"/>
              <c:showSerName val="0"/>
              <c:showPercent val="0"/>
              <c:showBubbleSize val="0"/>
              <c:extLst>
                <c:ext xmlns:c15="http://schemas.microsoft.com/office/drawing/2012/chart" uri="{CE6537A1-D6FC-4f65-9D91-7224C49458BB}">
                  <c15:layout/>
                </c:ext>
              </c:extLst>
            </c:dLbl>
            <c:dLbl>
              <c:idx val="5"/>
              <c:layout>
                <c:manualLayout>
                  <c:x val="-1.1123809523809558E-2"/>
                  <c:y val="-5.6565122646706198E-2"/>
                </c:manualLayout>
              </c:layout>
              <c:dLblPos val="r"/>
              <c:showLegendKey val="0"/>
              <c:showVal val="1"/>
              <c:showCatName val="0"/>
              <c:showSerName val="0"/>
              <c:showPercent val="0"/>
              <c:showBubbleSize val="0"/>
              <c:extLst>
                <c:ext xmlns:c15="http://schemas.microsoft.com/office/drawing/2012/chart" uri="{CE6537A1-D6FC-4f65-9D91-7224C49458BB}">
                  <c15:layout/>
                </c:ext>
              </c:extLst>
            </c:dLbl>
            <c:dLbl>
              <c:idx val="6"/>
              <c:layout>
                <c:manualLayout>
                  <c:x val="1.9352380952380951E-2"/>
                  <c:y val="-1.2197889326334208E-2"/>
                </c:manualLayout>
              </c:layout>
              <c:dLblPos val="r"/>
              <c:showLegendKey val="0"/>
              <c:showVal val="1"/>
              <c:showCatName val="0"/>
              <c:showSerName val="0"/>
              <c:showPercent val="0"/>
              <c:showBubbleSize val="0"/>
              <c:extLst>
                <c:ext xmlns:c15="http://schemas.microsoft.com/office/drawing/2012/chart" uri="{CE6537A1-D6FC-4f65-9D91-7224C49458BB}">
                  <c15:layout/>
                </c:ext>
              </c:extLst>
            </c:dLbl>
            <c:dLbl>
              <c:idx val="7"/>
              <c:layout>
                <c:manualLayout>
                  <c:x val="-2.0647619047619047E-2"/>
                  <c:y val="-3.5897075365579303E-2"/>
                </c:manualLayout>
              </c:layout>
              <c:dLblPos val="r"/>
              <c:showLegendKey val="0"/>
              <c:showVal val="1"/>
              <c:showCatName val="0"/>
              <c:showSerName val="0"/>
              <c:showPercent val="0"/>
              <c:showBubbleSize val="0"/>
              <c:extLst>
                <c:ext xmlns:c15="http://schemas.microsoft.com/office/drawing/2012/chart" uri="{CE6537A1-D6FC-4f65-9D91-7224C49458BB}">
                  <c15:layout/>
                </c:ext>
              </c:extLst>
            </c:dLbl>
            <c:dLbl>
              <c:idx val="8"/>
              <c:layout>
                <c:manualLayout>
                  <c:x val="-3.9161904761904759E-2"/>
                  <c:y val="3.2261397012873394E-2"/>
                </c:manualLayout>
              </c:layout>
              <c:dLblPos val="r"/>
              <c:showLegendKey val="0"/>
              <c:showVal val="1"/>
              <c:showCatName val="0"/>
              <c:showSerName val="0"/>
              <c:showPercent val="0"/>
              <c:showBubbleSize val="0"/>
              <c:extLst>
                <c:ext xmlns:c15="http://schemas.microsoft.com/office/drawing/2012/chart" uri="{CE6537A1-D6FC-4f65-9D91-7224C49458BB}">
                  <c15:layout/>
                </c:ext>
              </c:extLst>
            </c:dLbl>
            <c:dLbl>
              <c:idx val="9"/>
              <c:layout>
                <c:manualLayout>
                  <c:x val="-1.2495238095238165E-2"/>
                  <c:y val="-3.8561007420368748E-2"/>
                </c:manualLayout>
              </c:layout>
              <c:dLblPos val="r"/>
              <c:showLegendKey val="0"/>
              <c:showVal val="1"/>
              <c:showCatName val="0"/>
              <c:showSerName val="0"/>
              <c:showPercent val="0"/>
              <c:showBubbleSize val="0"/>
              <c:extLst>
                <c:ext xmlns:c15="http://schemas.microsoft.com/office/drawing/2012/chart" uri="{CE6537A1-D6FC-4f65-9D91-7224C49458BB}">
                  <c15:layout/>
                </c:ext>
              </c:extLst>
            </c:dLbl>
            <c:dLbl>
              <c:idx val="10"/>
              <c:layout>
                <c:manualLayout>
                  <c:x val="-5.4399999999999997E-2"/>
                  <c:y val="2.3167387641359644E-2"/>
                </c:manualLayout>
              </c:layout>
              <c:dLblPos val="r"/>
              <c:showLegendKey val="0"/>
              <c:showVal val="1"/>
              <c:showCatName val="0"/>
              <c:showSerName val="0"/>
              <c:showPercent val="0"/>
              <c:showBubbleSize val="0"/>
              <c:extLst>
                <c:ext xmlns:c15="http://schemas.microsoft.com/office/drawing/2012/chart" uri="{CE6537A1-D6FC-4f65-9D91-7224C49458BB}">
                  <c15:layout/>
                </c:ext>
              </c:extLst>
            </c:dLbl>
            <c:dLbl>
              <c:idx val="11"/>
              <c:layout>
                <c:manualLayout>
                  <c:x val="-5.6304761904761906E-2"/>
                  <c:y val="2.858705161854759E-2"/>
                </c:manualLayout>
              </c:layout>
              <c:dLblPos val="r"/>
              <c:showLegendKey val="0"/>
              <c:showVal val="1"/>
              <c:showCatName val="0"/>
              <c:showSerName val="0"/>
              <c:showPercent val="0"/>
              <c:showBubbleSize val="0"/>
              <c:extLst>
                <c:ext xmlns:c15="http://schemas.microsoft.com/office/drawing/2012/chart" uri="{CE6537A1-D6FC-4f65-9D91-7224C49458BB}">
                  <c15:layout/>
                </c:ext>
              </c:extLst>
            </c:dLbl>
            <c:dLbl>
              <c:idx val="12"/>
              <c:layout>
                <c:manualLayout>
                  <c:x val="1.2799999999999929E-2"/>
                  <c:y val="-9.9020825521809776E-3"/>
                </c:manualLayout>
              </c:layout>
              <c:dLblPos val="r"/>
              <c:showLegendKey val="0"/>
              <c:showVal val="1"/>
              <c:showCatName val="0"/>
              <c:showSerName val="0"/>
              <c:showPercent val="0"/>
              <c:showBubbleSize val="0"/>
              <c:extLst>
                <c:ext xmlns:c15="http://schemas.microsoft.com/office/drawing/2012/chart" uri="{CE6537A1-D6FC-4f65-9D91-7224C49458BB}">
                  <c15:layout/>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lt1">
                          <a:lumMod val="95000"/>
                          <a:alpha val="54000"/>
                        </a:schemeClr>
                      </a:solidFill>
                    </a:ln>
                    <a:effectLst/>
                  </c:spPr>
                </c15:leaderLines>
              </c:ext>
            </c:extLst>
          </c:dLbls>
          <c:xVal>
            <c:numRef>
              <c:f>'User-alliance-count'!$A$2:$A$26</c:f>
              <c:numCache>
                <c:formatCode>General</c:formatCode>
                <c:ptCount val="25"/>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21</c:v>
                </c:pt>
                <c:pt idx="21">
                  <c:v>22</c:v>
                </c:pt>
                <c:pt idx="22">
                  <c:v>23</c:v>
                </c:pt>
                <c:pt idx="23">
                  <c:v>26</c:v>
                </c:pt>
                <c:pt idx="24">
                  <c:v>27</c:v>
                </c:pt>
              </c:numCache>
            </c:numRef>
          </c:xVal>
          <c:yVal>
            <c:numRef>
              <c:f>'User-alliance-count'!$B$2:$B$26</c:f>
              <c:numCache>
                <c:formatCode>General</c:formatCode>
                <c:ptCount val="25"/>
                <c:pt idx="0">
                  <c:v>77406</c:v>
                </c:pt>
                <c:pt idx="1">
                  <c:v>33014</c:v>
                </c:pt>
                <c:pt idx="2">
                  <c:v>4832</c:v>
                </c:pt>
                <c:pt idx="3">
                  <c:v>575</c:v>
                </c:pt>
                <c:pt idx="4">
                  <c:v>735</c:v>
                </c:pt>
                <c:pt idx="5">
                  <c:v>164</c:v>
                </c:pt>
                <c:pt idx="6">
                  <c:v>217</c:v>
                </c:pt>
                <c:pt idx="7">
                  <c:v>52</c:v>
                </c:pt>
                <c:pt idx="8">
                  <c:v>56</c:v>
                </c:pt>
                <c:pt idx="9">
                  <c:v>22</c:v>
                </c:pt>
                <c:pt idx="10">
                  <c:v>13</c:v>
                </c:pt>
                <c:pt idx="11">
                  <c:v>5</c:v>
                </c:pt>
                <c:pt idx="12">
                  <c:v>6</c:v>
                </c:pt>
                <c:pt idx="13">
                  <c:v>2</c:v>
                </c:pt>
                <c:pt idx="14">
                  <c:v>2</c:v>
                </c:pt>
                <c:pt idx="15">
                  <c:v>1</c:v>
                </c:pt>
                <c:pt idx="16">
                  <c:v>1</c:v>
                </c:pt>
                <c:pt idx="17">
                  <c:v>1</c:v>
                </c:pt>
                <c:pt idx="18">
                  <c:v>1</c:v>
                </c:pt>
                <c:pt idx="19">
                  <c:v>1</c:v>
                </c:pt>
                <c:pt idx="20">
                  <c:v>2</c:v>
                </c:pt>
                <c:pt idx="21">
                  <c:v>1</c:v>
                </c:pt>
                <c:pt idx="22">
                  <c:v>1</c:v>
                </c:pt>
                <c:pt idx="23">
                  <c:v>1</c:v>
                </c:pt>
                <c:pt idx="24">
                  <c:v>1</c:v>
                </c:pt>
              </c:numCache>
            </c:numRef>
          </c:yVal>
          <c:smooth val="1"/>
        </c:ser>
        <c:dLbls>
          <c:dLblPos val="t"/>
          <c:showLegendKey val="0"/>
          <c:showVal val="1"/>
          <c:showCatName val="0"/>
          <c:showSerName val="0"/>
          <c:showPercent val="0"/>
          <c:showBubbleSize val="0"/>
        </c:dLbls>
        <c:axId val="1036838368"/>
        <c:axId val="1036832384"/>
      </c:scatterChart>
      <c:valAx>
        <c:axId val="1036838368"/>
        <c:scaling>
          <c:orientation val="minMax"/>
        </c:scaling>
        <c:delete val="0"/>
        <c:axPos val="b"/>
        <c:majorGridlines>
          <c:spPr>
            <a:ln w="9525" cap="flat" cmpd="sng" algn="ctr">
              <a:solidFill>
                <a:schemeClr val="lt1">
                  <a:lumMod val="95000"/>
                  <a:alpha val="10000"/>
                </a:schemeClr>
              </a:solidFill>
              <a:round/>
            </a:ln>
            <a:effectLst/>
          </c:spPr>
        </c:majorGridlines>
        <c:title>
          <c:tx>
            <c:rich>
              <a:bodyPr rot="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r>
                  <a:rPr lang="en-US" sz="1800" baseline="0" dirty="0"/>
                  <a:t>COUNT of Alliances PER USER</a:t>
                </a:r>
              </a:p>
            </c:rich>
          </c:tx>
          <c:layout/>
          <c:overlay val="0"/>
          <c:spPr>
            <a:noFill/>
            <a:ln>
              <a:noFill/>
            </a:ln>
            <a:effectLst/>
          </c:spPr>
          <c:txPr>
            <a:bodyPr rot="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endParaRPr lang="en-US"/>
            </a:p>
          </c:txPr>
        </c:title>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1200" b="0" i="0" u="none" strike="noStrike" kern="1200" baseline="0">
                <a:solidFill>
                  <a:schemeClr val="lt1">
                    <a:lumMod val="85000"/>
                  </a:schemeClr>
                </a:solidFill>
                <a:latin typeface="+mn-lt"/>
                <a:ea typeface="+mn-ea"/>
                <a:cs typeface="+mn-cs"/>
              </a:defRPr>
            </a:pPr>
            <a:endParaRPr lang="en-US"/>
          </a:p>
        </c:txPr>
        <c:crossAx val="1036832384"/>
        <c:crosses val="autoZero"/>
        <c:crossBetween val="midCat"/>
        <c:majorUnit val="1"/>
      </c:valAx>
      <c:valAx>
        <c:axId val="1036832384"/>
        <c:scaling>
          <c:logBase val="10"/>
          <c:orientation val="minMax"/>
        </c:scaling>
        <c:delete val="0"/>
        <c:axPos val="l"/>
        <c:majorGridlines>
          <c:spPr>
            <a:ln w="9525" cap="flat" cmpd="sng" algn="ctr">
              <a:solidFill>
                <a:schemeClr val="lt1">
                  <a:lumMod val="95000"/>
                  <a:alpha val="10000"/>
                </a:schemeClr>
              </a:solidFill>
              <a:round/>
            </a:ln>
            <a:effectLst/>
          </c:spPr>
        </c:majorGridlines>
        <c:title>
          <c:tx>
            <c:rich>
              <a:bodyPr rot="-540000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r>
                  <a:rPr lang="en-US" sz="1800" baseline="0" dirty="0"/>
                  <a:t>NUMBER OF USERS (</a:t>
                </a:r>
                <a:r>
                  <a:rPr lang="en-US" sz="1800" baseline="0" dirty="0" smtClean="0"/>
                  <a:t>LOG)</a:t>
                </a:r>
                <a:endParaRPr lang="en-US" sz="1800" baseline="0" dirty="0"/>
              </a:p>
            </c:rich>
          </c:tx>
          <c:layout/>
          <c:overlay val="0"/>
          <c:spPr>
            <a:noFill/>
            <a:ln>
              <a:noFill/>
            </a:ln>
            <a:effectLst/>
          </c:spPr>
          <c:txPr>
            <a:bodyPr rot="-540000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00" b="0" i="0" u="none" strike="noStrike" kern="1200" baseline="0">
                <a:solidFill>
                  <a:schemeClr val="lt1">
                    <a:lumMod val="85000"/>
                  </a:schemeClr>
                </a:solidFill>
                <a:latin typeface="+mn-lt"/>
                <a:ea typeface="+mn-ea"/>
                <a:cs typeface="+mn-cs"/>
              </a:defRPr>
            </a:pPr>
            <a:endParaRPr lang="en-US"/>
          </a:p>
        </c:txPr>
        <c:crossAx val="1036838368"/>
        <c:crossesAt val="0"/>
        <c:crossBetween val="midCat"/>
      </c:valAx>
      <c:spPr>
        <a:noFill/>
        <a:ln>
          <a:noFill/>
        </a:ln>
        <a:effectLst/>
      </c:spPr>
    </c:plotArea>
    <c:plotVisOnly val="1"/>
    <c:dispBlanksAs val="gap"/>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1" i="0" u="none" strike="noStrike" kern="1200" cap="none" baseline="0">
                <a:solidFill>
                  <a:schemeClr val="lt1">
                    <a:lumMod val="85000"/>
                  </a:schemeClr>
                </a:solidFill>
                <a:latin typeface="+mn-lt"/>
                <a:ea typeface="+mn-ea"/>
                <a:cs typeface="+mn-cs"/>
              </a:defRPr>
            </a:pPr>
            <a:r>
              <a:rPr lang="en-US" sz="2000" baseline="0" dirty="0" smtClean="0"/>
              <a:t>Knight - Alliance Association (Defense or Attack)</a:t>
            </a:r>
            <a:endParaRPr lang="en-US" sz="2000" baseline="0" dirty="0"/>
          </a:p>
        </c:rich>
      </c:tx>
      <c:layout/>
      <c:overlay val="0"/>
      <c:spPr>
        <a:noFill/>
        <a:ln>
          <a:noFill/>
        </a:ln>
        <a:effectLst/>
      </c:spPr>
      <c:txPr>
        <a:bodyPr rot="0" spcFirstLastPara="1" vertOverflow="ellipsis" vert="horz" wrap="square" anchor="ctr" anchorCtr="1"/>
        <a:lstStyle/>
        <a:p>
          <a:pPr>
            <a:defRPr sz="1400" b="1" i="0" u="none" strike="noStrike" kern="1200" cap="none" baseline="0">
              <a:solidFill>
                <a:schemeClr val="lt1">
                  <a:lumMod val="85000"/>
                </a:schemeClr>
              </a:solidFill>
              <a:latin typeface="+mn-lt"/>
              <a:ea typeface="+mn-ea"/>
              <a:cs typeface="+mn-cs"/>
            </a:defRPr>
          </a:pPr>
          <a:endParaRPr lang="en-US"/>
        </a:p>
      </c:txPr>
    </c:title>
    <c:autoTitleDeleted val="0"/>
    <c:plotArea>
      <c:layout/>
      <c:scatterChart>
        <c:scatterStyle val="lineMarker"/>
        <c:varyColors val="0"/>
        <c:ser>
          <c:idx val="0"/>
          <c:order val="0"/>
          <c:tx>
            <c:strRef>
              <c:f>'Kid-alliance'!$B$1</c:f>
              <c:strCache>
                <c:ptCount val="1"/>
                <c:pt idx="0">
                  <c:v>count(*)</c:v>
                </c:pt>
              </c:strCache>
            </c:strRef>
          </c:tx>
          <c:spPr>
            <a:ln w="22225" cap="rnd">
              <a:solidFill>
                <a:schemeClr val="accent1"/>
              </a:solidFill>
            </a:ln>
            <a:effectLst>
              <a:glow rad="139700">
                <a:schemeClr val="accent1">
                  <a:satMod val="175000"/>
                  <a:alpha val="14000"/>
                </a:schemeClr>
              </a:glow>
            </a:effectLst>
          </c:spPr>
          <c:marker>
            <c:symbol val="circle"/>
            <c:size val="3"/>
            <c:spPr>
              <a:solidFill>
                <a:schemeClr val="accent1">
                  <a:lumMod val="60000"/>
                  <a:lumOff val="40000"/>
                </a:schemeClr>
              </a:solidFill>
              <a:ln>
                <a:noFill/>
              </a:ln>
              <a:effectLst>
                <a:glow rad="63500">
                  <a:schemeClr val="accent1">
                    <a:satMod val="175000"/>
                    <a:alpha val="25000"/>
                  </a:schemeClr>
                </a:glow>
              </a:effectLst>
            </c:spPr>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lt1">
                          <a:lumMod val="50000"/>
                        </a:schemeClr>
                      </a:solidFill>
                      <a:round/>
                    </a:ln>
                    <a:effectLst/>
                  </c:spPr>
                </c15:leaderLines>
              </c:ext>
            </c:extLst>
          </c:dLbls>
          <c:xVal>
            <c:numRef>
              <c:f>'Kid-alliance'!$A$2:$A$15</c:f>
              <c:numCache>
                <c:formatCode>General</c:formatCode>
                <c:ptCount val="14"/>
                <c:pt idx="0">
                  <c:v>1</c:v>
                </c:pt>
                <c:pt idx="1">
                  <c:v>2</c:v>
                </c:pt>
                <c:pt idx="2">
                  <c:v>3</c:v>
                </c:pt>
                <c:pt idx="3">
                  <c:v>4</c:v>
                </c:pt>
                <c:pt idx="4">
                  <c:v>5</c:v>
                </c:pt>
                <c:pt idx="5">
                  <c:v>6</c:v>
                </c:pt>
                <c:pt idx="6">
                  <c:v>7</c:v>
                </c:pt>
                <c:pt idx="7">
                  <c:v>8</c:v>
                </c:pt>
                <c:pt idx="8">
                  <c:v>9</c:v>
                </c:pt>
                <c:pt idx="9">
                  <c:v>10</c:v>
                </c:pt>
                <c:pt idx="10">
                  <c:v>11</c:v>
                </c:pt>
                <c:pt idx="11">
                  <c:v>12</c:v>
                </c:pt>
                <c:pt idx="12">
                  <c:v>13</c:v>
                </c:pt>
                <c:pt idx="13">
                  <c:v>16</c:v>
                </c:pt>
              </c:numCache>
            </c:numRef>
          </c:xVal>
          <c:yVal>
            <c:numRef>
              <c:f>'Kid-alliance'!$B$2:$B$15</c:f>
              <c:numCache>
                <c:formatCode>General</c:formatCode>
                <c:ptCount val="14"/>
                <c:pt idx="0">
                  <c:v>67074</c:v>
                </c:pt>
                <c:pt idx="1">
                  <c:v>20792</c:v>
                </c:pt>
                <c:pt idx="2">
                  <c:v>5794</c:v>
                </c:pt>
                <c:pt idx="3">
                  <c:v>1902</c:v>
                </c:pt>
                <c:pt idx="4">
                  <c:v>619</c:v>
                </c:pt>
                <c:pt idx="5">
                  <c:v>242</c:v>
                </c:pt>
                <c:pt idx="6">
                  <c:v>92</c:v>
                </c:pt>
                <c:pt idx="7">
                  <c:v>33</c:v>
                </c:pt>
                <c:pt idx="8">
                  <c:v>19</c:v>
                </c:pt>
                <c:pt idx="9">
                  <c:v>8</c:v>
                </c:pt>
                <c:pt idx="10">
                  <c:v>7</c:v>
                </c:pt>
                <c:pt idx="11">
                  <c:v>4</c:v>
                </c:pt>
                <c:pt idx="12">
                  <c:v>3</c:v>
                </c:pt>
                <c:pt idx="13">
                  <c:v>1</c:v>
                </c:pt>
              </c:numCache>
            </c:numRef>
          </c:yVal>
          <c:smooth val="0"/>
        </c:ser>
        <c:dLbls>
          <c:dLblPos val="t"/>
          <c:showLegendKey val="0"/>
          <c:showVal val="1"/>
          <c:showCatName val="0"/>
          <c:showSerName val="0"/>
          <c:showPercent val="0"/>
          <c:showBubbleSize val="0"/>
        </c:dLbls>
        <c:axId val="1036835104"/>
        <c:axId val="1036835648"/>
      </c:scatterChart>
      <c:valAx>
        <c:axId val="1036835104"/>
        <c:scaling>
          <c:orientation val="minMax"/>
        </c:scaling>
        <c:delete val="0"/>
        <c:axPos val="b"/>
        <c:majorGridlines>
          <c:spPr>
            <a:ln w="9525" cap="flat" cmpd="sng" algn="ctr">
              <a:solidFill>
                <a:schemeClr val="dk1">
                  <a:lumMod val="65000"/>
                  <a:lumOff val="35000"/>
                  <a:alpha val="75000"/>
                </a:schemeClr>
              </a:solidFill>
              <a:round/>
            </a:ln>
            <a:effectLst/>
          </c:spPr>
        </c:majorGridlines>
        <c:title>
          <c:tx>
            <c:rich>
              <a:bodyPr rot="0" spcFirstLastPara="1" vertOverflow="ellipsis" vert="horz" wrap="square" anchor="ctr" anchorCtr="1"/>
              <a:lstStyle/>
              <a:p>
                <a:pPr>
                  <a:defRPr sz="900" b="1" i="0" u="none" strike="noStrike" kern="1200" baseline="0">
                    <a:solidFill>
                      <a:schemeClr val="lt1">
                        <a:lumMod val="75000"/>
                      </a:schemeClr>
                    </a:solidFill>
                    <a:latin typeface="+mn-lt"/>
                    <a:ea typeface="+mn-ea"/>
                    <a:cs typeface="+mn-cs"/>
                  </a:defRPr>
                </a:pPr>
                <a:r>
                  <a:rPr lang="en-US" sz="2000" baseline="0" dirty="0"/>
                  <a:t>Count of alliances supported by Knights</a:t>
                </a:r>
              </a:p>
            </c:rich>
          </c:tx>
          <c:layout/>
          <c:overlay val="0"/>
          <c:spPr>
            <a:noFill/>
            <a:ln>
              <a:noFill/>
            </a:ln>
            <a:effectLst/>
          </c:spPr>
          <c:txPr>
            <a:bodyPr rot="0" spcFirstLastPara="1" vertOverflow="ellipsis" vert="horz" wrap="square" anchor="ctr" anchorCtr="1"/>
            <a:lstStyle/>
            <a:p>
              <a:pPr>
                <a:defRPr sz="900" b="1" i="0" u="none" strike="noStrike" kern="1200" baseline="0">
                  <a:solidFill>
                    <a:schemeClr val="lt1">
                      <a:lumMod val="7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1500" b="0" i="0" u="none" strike="noStrike" kern="1200" baseline="0">
                <a:solidFill>
                  <a:schemeClr val="lt1">
                    <a:lumMod val="75000"/>
                  </a:schemeClr>
                </a:solidFill>
                <a:latin typeface="+mn-lt"/>
                <a:ea typeface="+mn-ea"/>
                <a:cs typeface="+mn-cs"/>
              </a:defRPr>
            </a:pPr>
            <a:endParaRPr lang="en-US"/>
          </a:p>
        </c:txPr>
        <c:crossAx val="1036835648"/>
        <c:crosses val="autoZero"/>
        <c:crossBetween val="midCat"/>
        <c:majorUnit val="1"/>
      </c:valAx>
      <c:valAx>
        <c:axId val="1036835648"/>
        <c:scaling>
          <c:logBase val="10"/>
          <c:orientation val="minMax"/>
        </c:scaling>
        <c:delete val="0"/>
        <c:axPos val="l"/>
        <c:majorGridlines>
          <c:spPr>
            <a:ln w="9525" cap="flat" cmpd="sng" algn="ctr">
              <a:solidFill>
                <a:schemeClr val="dk1">
                  <a:lumMod val="65000"/>
                  <a:lumOff val="35000"/>
                  <a:alpha val="75000"/>
                </a:schemeClr>
              </a:solidFill>
              <a:round/>
            </a:ln>
            <a:effectLst/>
          </c:spPr>
        </c:majorGridlines>
        <c:title>
          <c:tx>
            <c:rich>
              <a:bodyPr rot="-5400000" spcFirstLastPara="1" vertOverflow="ellipsis" vert="horz" wrap="square" anchor="ctr" anchorCtr="1"/>
              <a:lstStyle/>
              <a:p>
                <a:pPr>
                  <a:defRPr sz="900" b="1" i="0" u="none" strike="noStrike" kern="1200" baseline="0">
                    <a:solidFill>
                      <a:schemeClr val="lt1">
                        <a:lumMod val="75000"/>
                      </a:schemeClr>
                    </a:solidFill>
                    <a:latin typeface="+mn-lt"/>
                    <a:ea typeface="+mn-ea"/>
                    <a:cs typeface="+mn-cs"/>
                  </a:defRPr>
                </a:pPr>
                <a:r>
                  <a:rPr lang="en-US" sz="1800" baseline="0" dirty="0"/>
                  <a:t>Number of </a:t>
                </a:r>
                <a:r>
                  <a:rPr lang="en-US" sz="1800" baseline="0" dirty="0" smtClean="0"/>
                  <a:t>Knights (Log) </a:t>
                </a:r>
                <a:endParaRPr lang="en-US" sz="1800" baseline="0" dirty="0"/>
              </a:p>
            </c:rich>
          </c:tx>
          <c:layout/>
          <c:overlay val="0"/>
          <c:spPr>
            <a:noFill/>
            <a:ln>
              <a:noFill/>
            </a:ln>
            <a:effectLst/>
          </c:spPr>
          <c:txPr>
            <a:bodyPr rot="-5400000" spcFirstLastPara="1" vertOverflow="ellipsis" vert="horz" wrap="square" anchor="ctr" anchorCtr="1"/>
            <a:lstStyle/>
            <a:p>
              <a:pPr>
                <a:defRPr sz="900" b="1" i="0" u="none" strike="noStrike" kern="1200" baseline="0">
                  <a:solidFill>
                    <a:schemeClr val="lt1">
                      <a:lumMod val="7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lt1">
                <a:lumMod val="50000"/>
              </a:schemeClr>
            </a:solidFill>
            <a:round/>
          </a:ln>
          <a:effectLst/>
        </c:spPr>
        <c:txPr>
          <a:bodyPr rot="-60000000" spcFirstLastPara="1" vertOverflow="ellipsis" vert="horz" wrap="square" anchor="ctr" anchorCtr="1"/>
          <a:lstStyle/>
          <a:p>
            <a:pPr>
              <a:defRPr sz="1500" b="0" i="0" u="none" strike="noStrike" kern="1200" baseline="0">
                <a:solidFill>
                  <a:schemeClr val="lt1">
                    <a:lumMod val="75000"/>
                  </a:schemeClr>
                </a:solidFill>
                <a:latin typeface="+mn-lt"/>
                <a:ea typeface="+mn-ea"/>
                <a:cs typeface="+mn-cs"/>
              </a:defRPr>
            </a:pPr>
            <a:endParaRPr lang="en-US"/>
          </a:p>
        </c:txPr>
        <c:crossAx val="1036835104"/>
        <c:crosses val="autoZero"/>
        <c:crossBetween val="midCat"/>
      </c:valAx>
      <c:spPr>
        <a:noFill/>
        <a:ln>
          <a:noFill/>
        </a:ln>
        <a:effectLst/>
      </c:spPr>
    </c:plotArea>
    <c:plotVisOnly val="1"/>
    <c:dispBlanksAs val="gap"/>
    <c:showDLblsOverMax val="0"/>
  </c:chart>
  <c:spPr>
    <a:solidFill>
      <a:schemeClr val="dk1">
        <a:lumMod val="75000"/>
        <a:lumOff val="25000"/>
      </a:schemeClr>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1" i="0" u="none" strike="noStrike" kern="1200" cap="none" baseline="0">
                <a:solidFill>
                  <a:schemeClr val="lt1">
                    <a:lumMod val="85000"/>
                  </a:schemeClr>
                </a:solidFill>
                <a:latin typeface="+mn-lt"/>
                <a:ea typeface="+mn-ea"/>
                <a:cs typeface="+mn-cs"/>
              </a:defRPr>
            </a:pPr>
            <a:r>
              <a:rPr lang="en-US" sz="2000" dirty="0"/>
              <a:t>ALLIANCE-KNIGHT</a:t>
            </a:r>
            <a:r>
              <a:rPr lang="en-US" sz="2000" baseline="0" dirty="0"/>
              <a:t> ASSOCIATION</a:t>
            </a:r>
            <a:endParaRPr lang="en-US" sz="2000" dirty="0"/>
          </a:p>
        </c:rich>
      </c:tx>
      <c:layout/>
      <c:overlay val="0"/>
      <c:spPr>
        <a:noFill/>
        <a:ln>
          <a:noFill/>
        </a:ln>
        <a:effectLst/>
      </c:spPr>
      <c:txPr>
        <a:bodyPr rot="0" spcFirstLastPara="1" vertOverflow="ellipsis" vert="horz" wrap="square" anchor="ctr" anchorCtr="1"/>
        <a:lstStyle/>
        <a:p>
          <a:pPr>
            <a:defRPr sz="1400" b="1" i="0" u="none" strike="noStrike" kern="1200" cap="none" baseline="0">
              <a:solidFill>
                <a:schemeClr val="lt1">
                  <a:lumMod val="85000"/>
                </a:schemeClr>
              </a:solidFill>
              <a:latin typeface="+mn-lt"/>
              <a:ea typeface="+mn-ea"/>
              <a:cs typeface="+mn-cs"/>
            </a:defRPr>
          </a:pPr>
          <a:endParaRPr lang="en-US"/>
        </a:p>
      </c:txPr>
    </c:title>
    <c:autoTitleDeleted val="0"/>
    <c:plotArea>
      <c:layout/>
      <c:scatterChart>
        <c:scatterStyle val="lineMarker"/>
        <c:varyColors val="0"/>
        <c:ser>
          <c:idx val="0"/>
          <c:order val="0"/>
          <c:tx>
            <c:strRef>
              <c:f>'alliance-kid-association'!$B$1</c:f>
              <c:strCache>
                <c:ptCount val="1"/>
                <c:pt idx="0">
                  <c:v>count(*)</c:v>
                </c:pt>
              </c:strCache>
            </c:strRef>
          </c:tx>
          <c:spPr>
            <a:ln w="25400" cap="rnd">
              <a:noFill/>
            </a:ln>
            <a:effectLst>
              <a:glow rad="139700">
                <a:schemeClr val="accent1">
                  <a:satMod val="175000"/>
                  <a:alpha val="14000"/>
                </a:schemeClr>
              </a:glow>
            </a:effectLst>
          </c:spPr>
          <c:marker>
            <c:symbol val="circle"/>
            <c:size val="3"/>
            <c:spPr>
              <a:solidFill>
                <a:schemeClr val="accent1">
                  <a:lumMod val="60000"/>
                  <a:lumOff val="40000"/>
                </a:schemeClr>
              </a:solidFill>
              <a:ln>
                <a:noFill/>
              </a:ln>
              <a:effectLst>
                <a:glow rad="63500">
                  <a:schemeClr val="accent1">
                    <a:satMod val="175000"/>
                    <a:alpha val="25000"/>
                  </a:schemeClr>
                </a:glow>
              </a:effectLst>
            </c:spPr>
          </c:marker>
          <c:xVal>
            <c:numRef>
              <c:f>'alliance-kid-association'!$A$2:$A$200</c:f>
              <c:numCache>
                <c:formatCode>General</c:formatCode>
                <c:ptCount val="199"/>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54</c:v>
                </c:pt>
                <c:pt idx="53">
                  <c:v>56</c:v>
                </c:pt>
                <c:pt idx="54">
                  <c:v>58</c:v>
                </c:pt>
                <c:pt idx="55">
                  <c:v>59</c:v>
                </c:pt>
                <c:pt idx="56">
                  <c:v>60</c:v>
                </c:pt>
                <c:pt idx="57">
                  <c:v>61</c:v>
                </c:pt>
                <c:pt idx="58">
                  <c:v>62</c:v>
                </c:pt>
                <c:pt idx="59">
                  <c:v>63</c:v>
                </c:pt>
                <c:pt idx="60">
                  <c:v>64</c:v>
                </c:pt>
                <c:pt idx="61">
                  <c:v>65</c:v>
                </c:pt>
                <c:pt idx="62">
                  <c:v>66</c:v>
                </c:pt>
                <c:pt idx="63">
                  <c:v>67</c:v>
                </c:pt>
                <c:pt idx="64">
                  <c:v>70</c:v>
                </c:pt>
                <c:pt idx="65">
                  <c:v>71</c:v>
                </c:pt>
                <c:pt idx="66">
                  <c:v>72</c:v>
                </c:pt>
                <c:pt idx="67">
                  <c:v>74</c:v>
                </c:pt>
                <c:pt idx="68">
                  <c:v>75</c:v>
                </c:pt>
                <c:pt idx="69">
                  <c:v>76</c:v>
                </c:pt>
                <c:pt idx="70">
                  <c:v>77</c:v>
                </c:pt>
                <c:pt idx="71">
                  <c:v>79</c:v>
                </c:pt>
                <c:pt idx="72">
                  <c:v>80</c:v>
                </c:pt>
                <c:pt idx="73">
                  <c:v>81</c:v>
                </c:pt>
                <c:pt idx="74">
                  <c:v>82</c:v>
                </c:pt>
                <c:pt idx="75">
                  <c:v>83</c:v>
                </c:pt>
                <c:pt idx="76">
                  <c:v>84</c:v>
                </c:pt>
                <c:pt idx="77">
                  <c:v>85</c:v>
                </c:pt>
                <c:pt idx="78">
                  <c:v>86</c:v>
                </c:pt>
                <c:pt idx="79">
                  <c:v>90</c:v>
                </c:pt>
                <c:pt idx="80">
                  <c:v>93</c:v>
                </c:pt>
                <c:pt idx="81">
                  <c:v>94</c:v>
                </c:pt>
                <c:pt idx="82">
                  <c:v>95</c:v>
                </c:pt>
                <c:pt idx="83">
                  <c:v>96</c:v>
                </c:pt>
                <c:pt idx="84">
                  <c:v>100</c:v>
                </c:pt>
                <c:pt idx="85">
                  <c:v>101</c:v>
                </c:pt>
                <c:pt idx="86">
                  <c:v>104</c:v>
                </c:pt>
                <c:pt idx="87">
                  <c:v>106</c:v>
                </c:pt>
                <c:pt idx="88">
                  <c:v>107</c:v>
                </c:pt>
                <c:pt idx="89">
                  <c:v>109</c:v>
                </c:pt>
                <c:pt idx="90">
                  <c:v>110</c:v>
                </c:pt>
                <c:pt idx="91">
                  <c:v>118</c:v>
                </c:pt>
                <c:pt idx="92">
                  <c:v>119</c:v>
                </c:pt>
                <c:pt idx="93">
                  <c:v>120</c:v>
                </c:pt>
                <c:pt idx="94">
                  <c:v>123</c:v>
                </c:pt>
                <c:pt idx="95">
                  <c:v>124</c:v>
                </c:pt>
                <c:pt idx="96">
                  <c:v>129</c:v>
                </c:pt>
                <c:pt idx="97">
                  <c:v>135</c:v>
                </c:pt>
                <c:pt idx="98">
                  <c:v>140</c:v>
                </c:pt>
                <c:pt idx="99">
                  <c:v>150</c:v>
                </c:pt>
                <c:pt idx="100">
                  <c:v>157</c:v>
                </c:pt>
                <c:pt idx="101">
                  <c:v>183</c:v>
                </c:pt>
                <c:pt idx="102">
                  <c:v>189</c:v>
                </c:pt>
                <c:pt idx="103">
                  <c:v>192</c:v>
                </c:pt>
                <c:pt idx="104">
                  <c:v>194</c:v>
                </c:pt>
                <c:pt idx="105">
                  <c:v>209</c:v>
                </c:pt>
                <c:pt idx="106">
                  <c:v>219</c:v>
                </c:pt>
                <c:pt idx="107">
                  <c:v>224</c:v>
                </c:pt>
                <c:pt idx="108">
                  <c:v>234</c:v>
                </c:pt>
                <c:pt idx="109">
                  <c:v>235</c:v>
                </c:pt>
                <c:pt idx="110">
                  <c:v>248</c:v>
                </c:pt>
                <c:pt idx="111">
                  <c:v>252</c:v>
                </c:pt>
                <c:pt idx="112">
                  <c:v>254</c:v>
                </c:pt>
                <c:pt idx="113">
                  <c:v>256</c:v>
                </c:pt>
                <c:pt idx="114">
                  <c:v>268</c:v>
                </c:pt>
                <c:pt idx="115">
                  <c:v>271</c:v>
                </c:pt>
                <c:pt idx="116">
                  <c:v>298</c:v>
                </c:pt>
                <c:pt idx="117">
                  <c:v>308</c:v>
                </c:pt>
                <c:pt idx="118">
                  <c:v>318</c:v>
                </c:pt>
                <c:pt idx="119">
                  <c:v>341</c:v>
                </c:pt>
                <c:pt idx="120">
                  <c:v>343</c:v>
                </c:pt>
                <c:pt idx="121">
                  <c:v>350</c:v>
                </c:pt>
                <c:pt idx="122">
                  <c:v>354</c:v>
                </c:pt>
                <c:pt idx="123">
                  <c:v>358</c:v>
                </c:pt>
                <c:pt idx="124">
                  <c:v>374</c:v>
                </c:pt>
                <c:pt idx="125">
                  <c:v>377</c:v>
                </c:pt>
                <c:pt idx="126">
                  <c:v>411</c:v>
                </c:pt>
                <c:pt idx="127">
                  <c:v>422</c:v>
                </c:pt>
                <c:pt idx="128">
                  <c:v>425</c:v>
                </c:pt>
                <c:pt idx="129">
                  <c:v>440</c:v>
                </c:pt>
                <c:pt idx="130">
                  <c:v>447</c:v>
                </c:pt>
                <c:pt idx="131">
                  <c:v>458</c:v>
                </c:pt>
                <c:pt idx="132">
                  <c:v>466</c:v>
                </c:pt>
                <c:pt idx="133">
                  <c:v>478</c:v>
                </c:pt>
                <c:pt idx="134">
                  <c:v>492</c:v>
                </c:pt>
                <c:pt idx="135">
                  <c:v>517</c:v>
                </c:pt>
                <c:pt idx="136">
                  <c:v>552</c:v>
                </c:pt>
                <c:pt idx="137">
                  <c:v>562</c:v>
                </c:pt>
                <c:pt idx="138">
                  <c:v>610</c:v>
                </c:pt>
                <c:pt idx="139">
                  <c:v>643</c:v>
                </c:pt>
                <c:pt idx="140">
                  <c:v>650</c:v>
                </c:pt>
                <c:pt idx="141">
                  <c:v>654</c:v>
                </c:pt>
                <c:pt idx="142">
                  <c:v>657</c:v>
                </c:pt>
                <c:pt idx="143">
                  <c:v>672</c:v>
                </c:pt>
                <c:pt idx="144">
                  <c:v>726</c:v>
                </c:pt>
                <c:pt idx="145">
                  <c:v>739</c:v>
                </c:pt>
                <c:pt idx="146">
                  <c:v>784</c:v>
                </c:pt>
                <c:pt idx="147">
                  <c:v>793</c:v>
                </c:pt>
                <c:pt idx="148">
                  <c:v>796</c:v>
                </c:pt>
                <c:pt idx="149">
                  <c:v>806</c:v>
                </c:pt>
                <c:pt idx="150">
                  <c:v>849</c:v>
                </c:pt>
                <c:pt idx="151">
                  <c:v>900</c:v>
                </c:pt>
                <c:pt idx="152">
                  <c:v>901</c:v>
                </c:pt>
                <c:pt idx="153">
                  <c:v>912</c:v>
                </c:pt>
                <c:pt idx="154">
                  <c:v>914</c:v>
                </c:pt>
                <c:pt idx="155">
                  <c:v>919</c:v>
                </c:pt>
                <c:pt idx="156">
                  <c:v>940</c:v>
                </c:pt>
                <c:pt idx="157">
                  <c:v>958</c:v>
                </c:pt>
                <c:pt idx="158">
                  <c:v>1005</c:v>
                </c:pt>
                <c:pt idx="159">
                  <c:v>1020</c:v>
                </c:pt>
                <c:pt idx="160">
                  <c:v>1089</c:v>
                </c:pt>
                <c:pt idx="161">
                  <c:v>1138</c:v>
                </c:pt>
                <c:pt idx="162">
                  <c:v>1183</c:v>
                </c:pt>
                <c:pt idx="163">
                  <c:v>1215</c:v>
                </c:pt>
                <c:pt idx="164">
                  <c:v>1261</c:v>
                </c:pt>
                <c:pt idx="165">
                  <c:v>1296</c:v>
                </c:pt>
                <c:pt idx="166">
                  <c:v>1348</c:v>
                </c:pt>
                <c:pt idx="167">
                  <c:v>1359</c:v>
                </c:pt>
                <c:pt idx="168">
                  <c:v>1411</c:v>
                </c:pt>
                <c:pt idx="169">
                  <c:v>1441</c:v>
                </c:pt>
                <c:pt idx="170">
                  <c:v>1482</c:v>
                </c:pt>
                <c:pt idx="171">
                  <c:v>1589</c:v>
                </c:pt>
                <c:pt idx="172">
                  <c:v>1629</c:v>
                </c:pt>
                <c:pt idx="173">
                  <c:v>1664</c:v>
                </c:pt>
                <c:pt idx="174">
                  <c:v>1733</c:v>
                </c:pt>
                <c:pt idx="175">
                  <c:v>1830</c:v>
                </c:pt>
                <c:pt idx="176">
                  <c:v>1860</c:v>
                </c:pt>
                <c:pt idx="177">
                  <c:v>1890</c:v>
                </c:pt>
                <c:pt idx="178">
                  <c:v>1980</c:v>
                </c:pt>
                <c:pt idx="179">
                  <c:v>1995</c:v>
                </c:pt>
                <c:pt idx="180">
                  <c:v>2058</c:v>
                </c:pt>
                <c:pt idx="181">
                  <c:v>2216</c:v>
                </c:pt>
                <c:pt idx="182">
                  <c:v>2282</c:v>
                </c:pt>
                <c:pt idx="183">
                  <c:v>2512</c:v>
                </c:pt>
                <c:pt idx="184">
                  <c:v>2704</c:v>
                </c:pt>
                <c:pt idx="185">
                  <c:v>2778</c:v>
                </c:pt>
                <c:pt idx="186">
                  <c:v>2873</c:v>
                </c:pt>
                <c:pt idx="187">
                  <c:v>2883</c:v>
                </c:pt>
                <c:pt idx="188">
                  <c:v>2977</c:v>
                </c:pt>
                <c:pt idx="189">
                  <c:v>3061</c:v>
                </c:pt>
                <c:pt idx="190">
                  <c:v>3074</c:v>
                </c:pt>
                <c:pt idx="191">
                  <c:v>3107</c:v>
                </c:pt>
                <c:pt idx="192">
                  <c:v>3316</c:v>
                </c:pt>
                <c:pt idx="193">
                  <c:v>3333</c:v>
                </c:pt>
                <c:pt idx="194">
                  <c:v>3397</c:v>
                </c:pt>
                <c:pt idx="195">
                  <c:v>3736</c:v>
                </c:pt>
                <c:pt idx="196">
                  <c:v>3855</c:v>
                </c:pt>
                <c:pt idx="197">
                  <c:v>3885</c:v>
                </c:pt>
                <c:pt idx="198">
                  <c:v>4495</c:v>
                </c:pt>
              </c:numCache>
            </c:numRef>
          </c:xVal>
          <c:yVal>
            <c:numRef>
              <c:f>'alliance-kid-association'!$B$2:$B$200</c:f>
              <c:numCache>
                <c:formatCode>General</c:formatCode>
                <c:ptCount val="199"/>
                <c:pt idx="0">
                  <c:v>337</c:v>
                </c:pt>
                <c:pt idx="1">
                  <c:v>166</c:v>
                </c:pt>
                <c:pt idx="2">
                  <c:v>71</c:v>
                </c:pt>
                <c:pt idx="3">
                  <c:v>67</c:v>
                </c:pt>
                <c:pt idx="4">
                  <c:v>53</c:v>
                </c:pt>
                <c:pt idx="5">
                  <c:v>47</c:v>
                </c:pt>
                <c:pt idx="6">
                  <c:v>40</c:v>
                </c:pt>
                <c:pt idx="7">
                  <c:v>35</c:v>
                </c:pt>
                <c:pt idx="8">
                  <c:v>44</c:v>
                </c:pt>
                <c:pt idx="9">
                  <c:v>34</c:v>
                </c:pt>
                <c:pt idx="10">
                  <c:v>42</c:v>
                </c:pt>
                <c:pt idx="11">
                  <c:v>25</c:v>
                </c:pt>
                <c:pt idx="12">
                  <c:v>13</c:v>
                </c:pt>
                <c:pt idx="13">
                  <c:v>24</c:v>
                </c:pt>
                <c:pt idx="14">
                  <c:v>18</c:v>
                </c:pt>
                <c:pt idx="15">
                  <c:v>17</c:v>
                </c:pt>
                <c:pt idx="16">
                  <c:v>17</c:v>
                </c:pt>
                <c:pt idx="17">
                  <c:v>15</c:v>
                </c:pt>
                <c:pt idx="18">
                  <c:v>12</c:v>
                </c:pt>
                <c:pt idx="19">
                  <c:v>13</c:v>
                </c:pt>
                <c:pt idx="20">
                  <c:v>9</c:v>
                </c:pt>
                <c:pt idx="21">
                  <c:v>15</c:v>
                </c:pt>
                <c:pt idx="22">
                  <c:v>10</c:v>
                </c:pt>
                <c:pt idx="23">
                  <c:v>7</c:v>
                </c:pt>
                <c:pt idx="24">
                  <c:v>9</c:v>
                </c:pt>
                <c:pt idx="25">
                  <c:v>11</c:v>
                </c:pt>
                <c:pt idx="26">
                  <c:v>8</c:v>
                </c:pt>
                <c:pt idx="27">
                  <c:v>12</c:v>
                </c:pt>
                <c:pt idx="28">
                  <c:v>11</c:v>
                </c:pt>
                <c:pt idx="29">
                  <c:v>8</c:v>
                </c:pt>
                <c:pt idx="30">
                  <c:v>14</c:v>
                </c:pt>
                <c:pt idx="31">
                  <c:v>7</c:v>
                </c:pt>
                <c:pt idx="32">
                  <c:v>5</c:v>
                </c:pt>
                <c:pt idx="33">
                  <c:v>7</c:v>
                </c:pt>
                <c:pt idx="34">
                  <c:v>7</c:v>
                </c:pt>
                <c:pt idx="35">
                  <c:v>5</c:v>
                </c:pt>
                <c:pt idx="36">
                  <c:v>6</c:v>
                </c:pt>
                <c:pt idx="37">
                  <c:v>3</c:v>
                </c:pt>
                <c:pt idx="38">
                  <c:v>2</c:v>
                </c:pt>
                <c:pt idx="39">
                  <c:v>8</c:v>
                </c:pt>
                <c:pt idx="40">
                  <c:v>10</c:v>
                </c:pt>
                <c:pt idx="41">
                  <c:v>2</c:v>
                </c:pt>
                <c:pt idx="42">
                  <c:v>6</c:v>
                </c:pt>
                <c:pt idx="43">
                  <c:v>3</c:v>
                </c:pt>
                <c:pt idx="44">
                  <c:v>9</c:v>
                </c:pt>
                <c:pt idx="45">
                  <c:v>3</c:v>
                </c:pt>
                <c:pt idx="46">
                  <c:v>4</c:v>
                </c:pt>
                <c:pt idx="47">
                  <c:v>2</c:v>
                </c:pt>
                <c:pt idx="48">
                  <c:v>2</c:v>
                </c:pt>
                <c:pt idx="49">
                  <c:v>1</c:v>
                </c:pt>
                <c:pt idx="50">
                  <c:v>1</c:v>
                </c:pt>
                <c:pt idx="51">
                  <c:v>4</c:v>
                </c:pt>
                <c:pt idx="52">
                  <c:v>5</c:v>
                </c:pt>
                <c:pt idx="53">
                  <c:v>3</c:v>
                </c:pt>
                <c:pt idx="54">
                  <c:v>3</c:v>
                </c:pt>
                <c:pt idx="55">
                  <c:v>2</c:v>
                </c:pt>
                <c:pt idx="56">
                  <c:v>4</c:v>
                </c:pt>
                <c:pt idx="57">
                  <c:v>3</c:v>
                </c:pt>
                <c:pt idx="58">
                  <c:v>1</c:v>
                </c:pt>
                <c:pt idx="59">
                  <c:v>3</c:v>
                </c:pt>
                <c:pt idx="60">
                  <c:v>1</c:v>
                </c:pt>
                <c:pt idx="61">
                  <c:v>1</c:v>
                </c:pt>
                <c:pt idx="62">
                  <c:v>2</c:v>
                </c:pt>
                <c:pt idx="63">
                  <c:v>1</c:v>
                </c:pt>
                <c:pt idx="64">
                  <c:v>1</c:v>
                </c:pt>
                <c:pt idx="65">
                  <c:v>2</c:v>
                </c:pt>
                <c:pt idx="66">
                  <c:v>3</c:v>
                </c:pt>
                <c:pt idx="67">
                  <c:v>2</c:v>
                </c:pt>
                <c:pt idx="68">
                  <c:v>1</c:v>
                </c:pt>
                <c:pt idx="69">
                  <c:v>3</c:v>
                </c:pt>
                <c:pt idx="70">
                  <c:v>2</c:v>
                </c:pt>
                <c:pt idx="71">
                  <c:v>1</c:v>
                </c:pt>
                <c:pt idx="72">
                  <c:v>1</c:v>
                </c:pt>
                <c:pt idx="73">
                  <c:v>1</c:v>
                </c:pt>
                <c:pt idx="74">
                  <c:v>1</c:v>
                </c:pt>
                <c:pt idx="75">
                  <c:v>1</c:v>
                </c:pt>
                <c:pt idx="76">
                  <c:v>2</c:v>
                </c:pt>
                <c:pt idx="77">
                  <c:v>1</c:v>
                </c:pt>
                <c:pt idx="78">
                  <c:v>2</c:v>
                </c:pt>
                <c:pt idx="79">
                  <c:v>1</c:v>
                </c:pt>
                <c:pt idx="80">
                  <c:v>1</c:v>
                </c:pt>
                <c:pt idx="81">
                  <c:v>1</c:v>
                </c:pt>
                <c:pt idx="82">
                  <c:v>1</c:v>
                </c:pt>
                <c:pt idx="83">
                  <c:v>1</c:v>
                </c:pt>
                <c:pt idx="84">
                  <c:v>1</c:v>
                </c:pt>
                <c:pt idx="85">
                  <c:v>1</c:v>
                </c:pt>
                <c:pt idx="86">
                  <c:v>1</c:v>
                </c:pt>
                <c:pt idx="87">
                  <c:v>2</c:v>
                </c:pt>
                <c:pt idx="88">
                  <c:v>1</c:v>
                </c:pt>
                <c:pt idx="89">
                  <c:v>1</c:v>
                </c:pt>
                <c:pt idx="90">
                  <c:v>1</c:v>
                </c:pt>
                <c:pt idx="91">
                  <c:v>1</c:v>
                </c:pt>
                <c:pt idx="92">
                  <c:v>1</c:v>
                </c:pt>
                <c:pt idx="93">
                  <c:v>1</c:v>
                </c:pt>
                <c:pt idx="94">
                  <c:v>1</c:v>
                </c:pt>
                <c:pt idx="95">
                  <c:v>1</c:v>
                </c:pt>
                <c:pt idx="96">
                  <c:v>1</c:v>
                </c:pt>
                <c:pt idx="97">
                  <c:v>1</c:v>
                </c:pt>
                <c:pt idx="98">
                  <c:v>1</c:v>
                </c:pt>
                <c:pt idx="99">
                  <c:v>1</c:v>
                </c:pt>
                <c:pt idx="100">
                  <c:v>1</c:v>
                </c:pt>
                <c:pt idx="101">
                  <c:v>1</c:v>
                </c:pt>
                <c:pt idx="102">
                  <c:v>1</c:v>
                </c:pt>
                <c:pt idx="103">
                  <c:v>1</c:v>
                </c:pt>
                <c:pt idx="104">
                  <c:v>1</c:v>
                </c:pt>
                <c:pt idx="105">
                  <c:v>1</c:v>
                </c:pt>
                <c:pt idx="106">
                  <c:v>1</c:v>
                </c:pt>
                <c:pt idx="107">
                  <c:v>1</c:v>
                </c:pt>
                <c:pt idx="108">
                  <c:v>1</c:v>
                </c:pt>
                <c:pt idx="109">
                  <c:v>1</c:v>
                </c:pt>
                <c:pt idx="110">
                  <c:v>2</c:v>
                </c:pt>
                <c:pt idx="111">
                  <c:v>1</c:v>
                </c:pt>
                <c:pt idx="112">
                  <c:v>1</c:v>
                </c:pt>
                <c:pt idx="113">
                  <c:v>1</c:v>
                </c:pt>
                <c:pt idx="114">
                  <c:v>1</c:v>
                </c:pt>
                <c:pt idx="115">
                  <c:v>1</c:v>
                </c:pt>
                <c:pt idx="116">
                  <c:v>2</c:v>
                </c:pt>
                <c:pt idx="117">
                  <c:v>1</c:v>
                </c:pt>
                <c:pt idx="118">
                  <c:v>1</c:v>
                </c:pt>
                <c:pt idx="119">
                  <c:v>1</c:v>
                </c:pt>
                <c:pt idx="120">
                  <c:v>1</c:v>
                </c:pt>
                <c:pt idx="121">
                  <c:v>1</c:v>
                </c:pt>
                <c:pt idx="122">
                  <c:v>1</c:v>
                </c:pt>
                <c:pt idx="123">
                  <c:v>1</c:v>
                </c:pt>
                <c:pt idx="124">
                  <c:v>1</c:v>
                </c:pt>
                <c:pt idx="125">
                  <c:v>1</c:v>
                </c:pt>
                <c:pt idx="126">
                  <c:v>1</c:v>
                </c:pt>
                <c:pt idx="127">
                  <c:v>1</c:v>
                </c:pt>
                <c:pt idx="128">
                  <c:v>1</c:v>
                </c:pt>
                <c:pt idx="129">
                  <c:v>1</c:v>
                </c:pt>
                <c:pt idx="130">
                  <c:v>1</c:v>
                </c:pt>
                <c:pt idx="131">
                  <c:v>1</c:v>
                </c:pt>
                <c:pt idx="132">
                  <c:v>1</c:v>
                </c:pt>
                <c:pt idx="133">
                  <c:v>1</c:v>
                </c:pt>
                <c:pt idx="134">
                  <c:v>1</c:v>
                </c:pt>
                <c:pt idx="135">
                  <c:v>1</c:v>
                </c:pt>
                <c:pt idx="136">
                  <c:v>1</c:v>
                </c:pt>
                <c:pt idx="137">
                  <c:v>1</c:v>
                </c:pt>
                <c:pt idx="138">
                  <c:v>1</c:v>
                </c:pt>
                <c:pt idx="139">
                  <c:v>1</c:v>
                </c:pt>
                <c:pt idx="140">
                  <c:v>1</c:v>
                </c:pt>
                <c:pt idx="141">
                  <c:v>1</c:v>
                </c:pt>
                <c:pt idx="142">
                  <c:v>1</c:v>
                </c:pt>
                <c:pt idx="143">
                  <c:v>1</c:v>
                </c:pt>
                <c:pt idx="144">
                  <c:v>1</c:v>
                </c:pt>
                <c:pt idx="145">
                  <c:v>2</c:v>
                </c:pt>
                <c:pt idx="146">
                  <c:v>1</c:v>
                </c:pt>
                <c:pt idx="147">
                  <c:v>1</c:v>
                </c:pt>
                <c:pt idx="148">
                  <c:v>1</c:v>
                </c:pt>
                <c:pt idx="149">
                  <c:v>1</c:v>
                </c:pt>
                <c:pt idx="150">
                  <c:v>1</c:v>
                </c:pt>
                <c:pt idx="151">
                  <c:v>1</c:v>
                </c:pt>
                <c:pt idx="152">
                  <c:v>1</c:v>
                </c:pt>
                <c:pt idx="153">
                  <c:v>1</c:v>
                </c:pt>
                <c:pt idx="154">
                  <c:v>1</c:v>
                </c:pt>
                <c:pt idx="155">
                  <c:v>1</c:v>
                </c:pt>
                <c:pt idx="156">
                  <c:v>1</c:v>
                </c:pt>
                <c:pt idx="157">
                  <c:v>1</c:v>
                </c:pt>
                <c:pt idx="158">
                  <c:v>1</c:v>
                </c:pt>
                <c:pt idx="159">
                  <c:v>1</c:v>
                </c:pt>
                <c:pt idx="160">
                  <c:v>1</c:v>
                </c:pt>
                <c:pt idx="161">
                  <c:v>1</c:v>
                </c:pt>
                <c:pt idx="162">
                  <c:v>1</c:v>
                </c:pt>
                <c:pt idx="163">
                  <c:v>1</c:v>
                </c:pt>
                <c:pt idx="164">
                  <c:v>1</c:v>
                </c:pt>
                <c:pt idx="165">
                  <c:v>1</c:v>
                </c:pt>
                <c:pt idx="166">
                  <c:v>1</c:v>
                </c:pt>
                <c:pt idx="167">
                  <c:v>1</c:v>
                </c:pt>
                <c:pt idx="168">
                  <c:v>1</c:v>
                </c:pt>
                <c:pt idx="169">
                  <c:v>1</c:v>
                </c:pt>
                <c:pt idx="170">
                  <c:v>1</c:v>
                </c:pt>
                <c:pt idx="171">
                  <c:v>1</c:v>
                </c:pt>
                <c:pt idx="172">
                  <c:v>1</c:v>
                </c:pt>
                <c:pt idx="173">
                  <c:v>1</c:v>
                </c:pt>
                <c:pt idx="174">
                  <c:v>1</c:v>
                </c:pt>
                <c:pt idx="175">
                  <c:v>1</c:v>
                </c:pt>
                <c:pt idx="176">
                  <c:v>1</c:v>
                </c:pt>
                <c:pt idx="177">
                  <c:v>1</c:v>
                </c:pt>
                <c:pt idx="178">
                  <c:v>1</c:v>
                </c:pt>
                <c:pt idx="179">
                  <c:v>1</c:v>
                </c:pt>
                <c:pt idx="180">
                  <c:v>1</c:v>
                </c:pt>
                <c:pt idx="181">
                  <c:v>1</c:v>
                </c:pt>
                <c:pt idx="182">
                  <c:v>1</c:v>
                </c:pt>
                <c:pt idx="183">
                  <c:v>1</c:v>
                </c:pt>
                <c:pt idx="184">
                  <c:v>1</c:v>
                </c:pt>
                <c:pt idx="185">
                  <c:v>1</c:v>
                </c:pt>
                <c:pt idx="186">
                  <c:v>1</c:v>
                </c:pt>
                <c:pt idx="187">
                  <c:v>1</c:v>
                </c:pt>
                <c:pt idx="188">
                  <c:v>1</c:v>
                </c:pt>
                <c:pt idx="189">
                  <c:v>1</c:v>
                </c:pt>
                <c:pt idx="190">
                  <c:v>1</c:v>
                </c:pt>
                <c:pt idx="191">
                  <c:v>1</c:v>
                </c:pt>
                <c:pt idx="192">
                  <c:v>1</c:v>
                </c:pt>
                <c:pt idx="193">
                  <c:v>1</c:v>
                </c:pt>
                <c:pt idx="194">
                  <c:v>1</c:v>
                </c:pt>
                <c:pt idx="195">
                  <c:v>1</c:v>
                </c:pt>
                <c:pt idx="196">
                  <c:v>1</c:v>
                </c:pt>
                <c:pt idx="197">
                  <c:v>1</c:v>
                </c:pt>
                <c:pt idx="198">
                  <c:v>1</c:v>
                </c:pt>
              </c:numCache>
            </c:numRef>
          </c:yVal>
          <c:smooth val="0"/>
        </c:ser>
        <c:dLbls>
          <c:showLegendKey val="0"/>
          <c:showVal val="0"/>
          <c:showCatName val="0"/>
          <c:showSerName val="0"/>
          <c:showPercent val="0"/>
          <c:showBubbleSize val="0"/>
        </c:dLbls>
        <c:axId val="1038433328"/>
        <c:axId val="1038431696"/>
      </c:scatterChart>
      <c:valAx>
        <c:axId val="1038433328"/>
        <c:scaling>
          <c:logBase val="2"/>
          <c:orientation val="minMax"/>
        </c:scaling>
        <c:delete val="0"/>
        <c:axPos val="b"/>
        <c:majorGridlines>
          <c:spPr>
            <a:ln w="9525" cap="flat" cmpd="sng" algn="ctr">
              <a:solidFill>
                <a:schemeClr val="dk1">
                  <a:lumMod val="65000"/>
                  <a:lumOff val="35000"/>
                  <a:alpha val="75000"/>
                </a:schemeClr>
              </a:solidFill>
              <a:round/>
            </a:ln>
            <a:effectLst/>
          </c:spPr>
        </c:majorGridlines>
        <c:title>
          <c:tx>
            <c:rich>
              <a:bodyPr rot="0" spcFirstLastPara="1" vertOverflow="ellipsis" vert="horz" wrap="square" anchor="ctr" anchorCtr="1"/>
              <a:lstStyle/>
              <a:p>
                <a:pPr>
                  <a:defRPr sz="900" b="1" i="0" u="none" strike="noStrike" kern="1200" baseline="0">
                    <a:solidFill>
                      <a:schemeClr val="lt1">
                        <a:lumMod val="75000"/>
                      </a:schemeClr>
                    </a:solidFill>
                    <a:latin typeface="+mn-lt"/>
                    <a:ea typeface="+mn-ea"/>
                    <a:cs typeface="+mn-cs"/>
                  </a:defRPr>
                </a:pPr>
                <a:r>
                  <a:rPr lang="en-US" sz="1400" baseline="0"/>
                  <a:t>NUMBER OF KNIGHTS USED BY AN ALLIANCE</a:t>
                </a:r>
              </a:p>
            </c:rich>
          </c:tx>
          <c:layout/>
          <c:overlay val="0"/>
          <c:spPr>
            <a:noFill/>
            <a:ln>
              <a:noFill/>
            </a:ln>
            <a:effectLst/>
          </c:spPr>
          <c:txPr>
            <a:bodyPr rot="0" spcFirstLastPara="1" vertOverflow="ellipsis" vert="horz" wrap="square" anchor="ctr" anchorCtr="1"/>
            <a:lstStyle/>
            <a:p>
              <a:pPr>
                <a:defRPr sz="900" b="1" i="0" u="none" strike="noStrike" kern="1200" baseline="0">
                  <a:solidFill>
                    <a:schemeClr val="lt1">
                      <a:lumMod val="7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1200" b="0" i="0" u="none" strike="noStrike" kern="1200" baseline="0">
                <a:solidFill>
                  <a:schemeClr val="lt1">
                    <a:lumMod val="75000"/>
                  </a:schemeClr>
                </a:solidFill>
                <a:latin typeface="+mn-lt"/>
                <a:ea typeface="+mn-ea"/>
                <a:cs typeface="+mn-cs"/>
              </a:defRPr>
            </a:pPr>
            <a:endParaRPr lang="en-US"/>
          </a:p>
        </c:txPr>
        <c:crossAx val="1038431696"/>
        <c:crosses val="autoZero"/>
        <c:crossBetween val="midCat"/>
        <c:majorUnit val="2"/>
      </c:valAx>
      <c:valAx>
        <c:axId val="1038431696"/>
        <c:scaling>
          <c:logBase val="2"/>
          <c:orientation val="minMax"/>
        </c:scaling>
        <c:delete val="0"/>
        <c:axPos val="l"/>
        <c:majorGridlines>
          <c:spPr>
            <a:ln w="9525" cap="flat" cmpd="sng" algn="ctr">
              <a:solidFill>
                <a:schemeClr val="dk1">
                  <a:lumMod val="65000"/>
                  <a:lumOff val="35000"/>
                  <a:alpha val="75000"/>
                </a:schemeClr>
              </a:solidFill>
              <a:round/>
            </a:ln>
            <a:effectLst/>
          </c:spPr>
        </c:majorGridlines>
        <c:title>
          <c:tx>
            <c:rich>
              <a:bodyPr rot="-5400000" spcFirstLastPara="1" vertOverflow="ellipsis" vert="horz" wrap="square" anchor="ctr" anchorCtr="1"/>
              <a:lstStyle/>
              <a:p>
                <a:pPr>
                  <a:defRPr sz="900" b="1" i="0" u="none" strike="noStrike" kern="1200" baseline="0">
                    <a:solidFill>
                      <a:schemeClr val="lt1">
                        <a:lumMod val="75000"/>
                      </a:schemeClr>
                    </a:solidFill>
                    <a:latin typeface="+mn-lt"/>
                    <a:ea typeface="+mn-ea"/>
                    <a:cs typeface="+mn-cs"/>
                  </a:defRPr>
                </a:pPr>
                <a:r>
                  <a:rPr lang="en-US" sz="1400" baseline="0" dirty="0"/>
                  <a:t>NUMBER OF ALLIANCES</a:t>
                </a:r>
              </a:p>
            </c:rich>
          </c:tx>
          <c:layout/>
          <c:overlay val="0"/>
          <c:spPr>
            <a:noFill/>
            <a:ln>
              <a:noFill/>
            </a:ln>
            <a:effectLst/>
          </c:spPr>
          <c:txPr>
            <a:bodyPr rot="-5400000" spcFirstLastPara="1" vertOverflow="ellipsis" vert="horz" wrap="square" anchor="ctr" anchorCtr="1"/>
            <a:lstStyle/>
            <a:p>
              <a:pPr>
                <a:defRPr sz="900" b="1" i="0" u="none" strike="noStrike" kern="1200" baseline="0">
                  <a:solidFill>
                    <a:schemeClr val="lt1">
                      <a:lumMod val="7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lt1">
                <a:lumMod val="50000"/>
              </a:schemeClr>
            </a:solidFill>
            <a:round/>
          </a:ln>
          <a:effectLst/>
        </c:spPr>
        <c:txPr>
          <a:bodyPr rot="-60000000" spcFirstLastPara="1" vertOverflow="ellipsis" vert="horz" wrap="square" anchor="ctr" anchorCtr="1"/>
          <a:lstStyle/>
          <a:p>
            <a:pPr>
              <a:defRPr sz="1200" b="0" i="0" u="none" strike="noStrike" kern="1200" baseline="0">
                <a:solidFill>
                  <a:schemeClr val="lt1">
                    <a:lumMod val="75000"/>
                  </a:schemeClr>
                </a:solidFill>
                <a:latin typeface="+mn-lt"/>
                <a:ea typeface="+mn-ea"/>
                <a:cs typeface="+mn-cs"/>
              </a:defRPr>
            </a:pPr>
            <a:endParaRPr lang="en-US"/>
          </a:p>
        </c:txPr>
        <c:crossAx val="1038433328"/>
        <c:crosses val="autoZero"/>
        <c:crossBetween val="midCat"/>
      </c:valAx>
      <c:spPr>
        <a:noFill/>
        <a:ln>
          <a:noFill/>
        </a:ln>
        <a:effectLst/>
      </c:spPr>
    </c:plotArea>
    <c:plotVisOnly val="1"/>
    <c:dispBlanksAs val="gap"/>
    <c:showDLblsOverMax val="0"/>
  </c:chart>
  <c:spPr>
    <a:solidFill>
      <a:schemeClr val="dk1">
        <a:lumMod val="75000"/>
        <a:lumOff val="25000"/>
      </a:schemeClr>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sz="2000" baseline="0"/>
              <a:t>Number of Users Joining Kabam across timeline</a:t>
            </a:r>
          </a:p>
        </c:rich>
      </c:tx>
      <c:layout/>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lineChart>
        <c:grouping val="standard"/>
        <c:varyColors val="0"/>
        <c:ser>
          <c:idx val="0"/>
          <c:order val="0"/>
          <c:tx>
            <c:strRef>
              <c:f>User_joining_Kabam1!$C$1</c:f>
              <c:strCache>
                <c:ptCount val="1"/>
                <c:pt idx="0">
                  <c:v>count(*)</c:v>
                </c:pt>
              </c:strCache>
            </c:strRef>
          </c:tx>
          <c:spPr>
            <a:ln w="34925" cap="rnd">
              <a:solidFill>
                <a:schemeClr val="accent1"/>
              </a:solidFill>
              <a:round/>
            </a:ln>
            <a:effectLst>
              <a:outerShdw blurRad="57150" dist="19050" dir="5400000" algn="ctr" rotWithShape="0">
                <a:srgbClr val="000000">
                  <a:alpha val="63000"/>
                </a:srgbClr>
              </a:outerShdw>
            </a:effectLst>
          </c:spPr>
          <c:marker>
            <c:symbol val="none"/>
          </c:marker>
          <c:cat>
            <c:numRef>
              <c:f>User_joining_Kabam1!$A$2:$A$27</c:f>
              <c:numCache>
                <c:formatCode>mmm\-yy</c:formatCode>
                <c:ptCount val="26"/>
                <c:pt idx="0">
                  <c:v>40848</c:v>
                </c:pt>
                <c:pt idx="1">
                  <c:v>40878</c:v>
                </c:pt>
                <c:pt idx="2">
                  <c:v>40909</c:v>
                </c:pt>
                <c:pt idx="3">
                  <c:v>40940</c:v>
                </c:pt>
                <c:pt idx="4">
                  <c:v>40969</c:v>
                </c:pt>
                <c:pt idx="5">
                  <c:v>41000</c:v>
                </c:pt>
                <c:pt idx="6">
                  <c:v>41030</c:v>
                </c:pt>
                <c:pt idx="7">
                  <c:v>41061</c:v>
                </c:pt>
                <c:pt idx="8">
                  <c:v>41091</c:v>
                </c:pt>
                <c:pt idx="9">
                  <c:v>41122</c:v>
                </c:pt>
                <c:pt idx="10">
                  <c:v>41153</c:v>
                </c:pt>
                <c:pt idx="11">
                  <c:v>41183</c:v>
                </c:pt>
                <c:pt idx="12">
                  <c:v>41214</c:v>
                </c:pt>
                <c:pt idx="13">
                  <c:v>41244</c:v>
                </c:pt>
                <c:pt idx="14">
                  <c:v>41275</c:v>
                </c:pt>
                <c:pt idx="15">
                  <c:v>41306</c:v>
                </c:pt>
                <c:pt idx="16">
                  <c:v>41334</c:v>
                </c:pt>
                <c:pt idx="17">
                  <c:v>41365</c:v>
                </c:pt>
                <c:pt idx="18">
                  <c:v>41395</c:v>
                </c:pt>
                <c:pt idx="19">
                  <c:v>41426</c:v>
                </c:pt>
                <c:pt idx="20">
                  <c:v>41456</c:v>
                </c:pt>
                <c:pt idx="21">
                  <c:v>41487</c:v>
                </c:pt>
                <c:pt idx="22">
                  <c:v>41518</c:v>
                </c:pt>
                <c:pt idx="23">
                  <c:v>41548</c:v>
                </c:pt>
                <c:pt idx="24">
                  <c:v>41579</c:v>
                </c:pt>
                <c:pt idx="25">
                  <c:v>41609</c:v>
                </c:pt>
              </c:numCache>
            </c:numRef>
          </c:cat>
          <c:val>
            <c:numRef>
              <c:f>User_joining_Kabam1!$C$2:$C$27</c:f>
              <c:numCache>
                <c:formatCode>General</c:formatCode>
                <c:ptCount val="26"/>
                <c:pt idx="0">
                  <c:v>87</c:v>
                </c:pt>
                <c:pt idx="1">
                  <c:v>5122</c:v>
                </c:pt>
                <c:pt idx="2">
                  <c:v>37807</c:v>
                </c:pt>
                <c:pt idx="3">
                  <c:v>74007</c:v>
                </c:pt>
                <c:pt idx="4">
                  <c:v>509861</c:v>
                </c:pt>
                <c:pt idx="5">
                  <c:v>532067</c:v>
                </c:pt>
                <c:pt idx="6">
                  <c:v>634709</c:v>
                </c:pt>
                <c:pt idx="7">
                  <c:v>524573</c:v>
                </c:pt>
                <c:pt idx="8">
                  <c:v>554544</c:v>
                </c:pt>
                <c:pt idx="9">
                  <c:v>584355</c:v>
                </c:pt>
                <c:pt idx="10">
                  <c:v>456419</c:v>
                </c:pt>
                <c:pt idx="11">
                  <c:v>774971</c:v>
                </c:pt>
                <c:pt idx="12">
                  <c:v>517527</c:v>
                </c:pt>
                <c:pt idx="13">
                  <c:v>490867</c:v>
                </c:pt>
                <c:pt idx="14">
                  <c:v>456085</c:v>
                </c:pt>
                <c:pt idx="15">
                  <c:v>365173</c:v>
                </c:pt>
                <c:pt idx="16">
                  <c:v>496716</c:v>
                </c:pt>
                <c:pt idx="17">
                  <c:v>332639</c:v>
                </c:pt>
                <c:pt idx="18">
                  <c:v>314742</c:v>
                </c:pt>
                <c:pt idx="19">
                  <c:v>269048</c:v>
                </c:pt>
                <c:pt idx="20">
                  <c:v>312436</c:v>
                </c:pt>
                <c:pt idx="21">
                  <c:v>318589</c:v>
                </c:pt>
                <c:pt idx="22">
                  <c:v>418166</c:v>
                </c:pt>
                <c:pt idx="23">
                  <c:v>425038</c:v>
                </c:pt>
                <c:pt idx="24">
                  <c:v>537032</c:v>
                </c:pt>
                <c:pt idx="25">
                  <c:v>273113</c:v>
                </c:pt>
              </c:numCache>
            </c:numRef>
          </c:val>
          <c:smooth val="0"/>
        </c:ser>
        <c:dLbls>
          <c:showLegendKey val="0"/>
          <c:showVal val="0"/>
          <c:showCatName val="0"/>
          <c:showSerName val="0"/>
          <c:showPercent val="0"/>
          <c:showBubbleSize val="0"/>
        </c:dLbls>
        <c:smooth val="0"/>
        <c:axId val="1038438224"/>
        <c:axId val="1038430608"/>
      </c:lineChart>
      <c:dateAx>
        <c:axId val="1038438224"/>
        <c:scaling>
          <c:orientation val="minMax"/>
        </c:scaling>
        <c:delete val="0"/>
        <c:axPos val="b"/>
        <c:majorGridlines>
          <c:spPr>
            <a:ln w="9525" cap="flat" cmpd="sng" algn="ctr">
              <a:solidFill>
                <a:schemeClr val="lt1">
                  <a:lumMod val="95000"/>
                  <a:alpha val="10000"/>
                </a:schemeClr>
              </a:solidFill>
              <a:round/>
            </a:ln>
            <a:effectLst/>
          </c:spPr>
        </c:majorGridlines>
        <c:title>
          <c:tx>
            <c:rich>
              <a:bodyPr rot="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r>
                  <a:rPr lang="en-US" sz="1500" baseline="0"/>
                  <a:t>Date OF JOINING FOR USERS</a:t>
                </a:r>
              </a:p>
            </c:rich>
          </c:tx>
          <c:layout/>
          <c:overlay val="0"/>
          <c:spPr>
            <a:noFill/>
            <a:ln>
              <a:noFill/>
            </a:ln>
            <a:effectLst/>
          </c:spPr>
          <c:txPr>
            <a:bodyPr rot="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endParaRPr lang="en-US"/>
            </a:p>
          </c:txPr>
        </c:title>
        <c:numFmt formatCode="mmm\-yy" sourceLinked="1"/>
        <c:majorTickMark val="out"/>
        <c:minorTickMark val="none"/>
        <c:tickLblPos val="nextTo"/>
        <c:spPr>
          <a:noFill/>
          <a:ln w="9525" cap="flat" cmpd="sng" algn="ctr">
            <a:solidFill>
              <a:schemeClr val="lt1">
                <a:lumMod val="95000"/>
                <a:alpha val="10000"/>
              </a:schemeClr>
            </a:solidFill>
            <a:round/>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1038430608"/>
        <c:crosses val="autoZero"/>
        <c:auto val="0"/>
        <c:lblOffset val="100"/>
        <c:baseTimeUnit val="months"/>
      </c:dateAx>
      <c:valAx>
        <c:axId val="1038430608"/>
        <c:scaling>
          <c:orientation val="minMax"/>
        </c:scaling>
        <c:delete val="0"/>
        <c:axPos val="l"/>
        <c:majorGridlines>
          <c:spPr>
            <a:ln w="9525" cap="flat" cmpd="sng" algn="ctr">
              <a:solidFill>
                <a:schemeClr val="lt1">
                  <a:lumMod val="95000"/>
                  <a:alpha val="10000"/>
                </a:schemeClr>
              </a:solidFill>
              <a:round/>
            </a:ln>
            <a:effectLst/>
          </c:spPr>
        </c:majorGridlines>
        <c:title>
          <c:tx>
            <c:rich>
              <a:bodyPr rot="-540000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r>
                  <a:rPr lang="en-US" sz="1500" baseline="0"/>
                  <a:t>Number of USERS</a:t>
                </a:r>
              </a:p>
            </c:rich>
          </c:tx>
          <c:layout/>
          <c:overlay val="0"/>
          <c:spPr>
            <a:noFill/>
            <a:ln>
              <a:noFill/>
            </a:ln>
            <a:effectLst/>
          </c:spPr>
          <c:txPr>
            <a:bodyPr rot="-540000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1038438224"/>
        <c:crosses val="autoZero"/>
        <c:crossBetween val="between"/>
        <c:majorUnit val="50000"/>
      </c:valAx>
      <c:spPr>
        <a:noFill/>
        <a:ln>
          <a:noFill/>
        </a:ln>
        <a:effectLst/>
      </c:spPr>
    </c:plotArea>
    <c:plotVisOnly val="1"/>
    <c:dispBlanksAs val="gap"/>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9">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lt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lt1"/>
    </cs:fontRef>
    <cs:spPr>
      <a:ln w="9525">
        <a:solidFill>
          <a:schemeClr val="lt1">
            <a:lumMod val="95000"/>
            <a:alpha val="54000"/>
          </a:schemeClr>
        </a:solidFill>
        <a:prstDash val="dash"/>
      </a:ln>
    </cs:spPr>
  </cs:dropLine>
  <cs:errorBar>
    <cs:lnRef idx="0"/>
    <cs:fillRef idx="0"/>
    <cs:effectRef idx="0"/>
    <cs:fontRef idx="minor">
      <a:schemeClr val="lt1"/>
    </cs:fontRef>
    <cs:spPr>
      <a:ln w="9525" cap="flat" cmpd="sng" algn="ctr">
        <a:solidFill>
          <a:schemeClr val="lt1">
            <a:lumMod val="95000"/>
          </a:schemeClr>
        </a:solidFill>
        <a:round/>
      </a:ln>
    </cs:spPr>
  </cs:errorBar>
  <cs:floor>
    <cs:lnRef idx="0"/>
    <cs:fillRef idx="0"/>
    <cs:effectRef idx="0"/>
    <cs:fontRef idx="minor">
      <a:schemeClr val="lt1"/>
    </cs:fontRef>
  </cs:floor>
  <cs:gridlineMajor>
    <cs:lnRef idx="0"/>
    <cs:fillRef idx="0"/>
    <cs:effectRef idx="0"/>
    <cs:fontRef idx="minor">
      <a:schemeClr val="lt1"/>
    </cs:fontRef>
    <cs:spPr>
      <a:ln w="9525" cap="flat" cmpd="sng" algn="ctr">
        <a:solidFill>
          <a:schemeClr val="lt1">
            <a:lumMod val="95000"/>
            <a:alpha val="10000"/>
          </a:schemeClr>
        </a:solidFill>
        <a:round/>
      </a:ln>
    </cs:spPr>
  </cs:gridlineMajor>
  <cs:gridlineMinor>
    <cs:lnRef idx="0"/>
    <cs:fillRef idx="0"/>
    <cs:effectRef idx="0"/>
    <cs:fontRef idx="minor">
      <a:schemeClr val="lt1"/>
    </cs:fontRef>
    <cs:spPr>
      <a:ln>
        <a:solidFill>
          <a:schemeClr val="lt1">
            <a:lumMod val="95000"/>
            <a:alpha val="5000"/>
          </a:schemeClr>
        </a:solidFill>
      </a:ln>
    </cs:spPr>
  </cs:gridlineMinor>
  <cs:hiLoLine>
    <cs:lnRef idx="0"/>
    <cs:fillRef idx="0"/>
    <cs:effectRef idx="0"/>
    <cs:fontRef idx="minor">
      <a:schemeClr val="lt1"/>
    </cs:fontRef>
    <cs:spPr>
      <a:ln w="9525">
        <a:solidFill>
          <a:schemeClr val="lt1">
            <a:lumMod val="95000"/>
            <a:alpha val="54000"/>
          </a:schemeClr>
        </a:solidFill>
        <a:prstDash val="dash"/>
      </a:ln>
    </cs:spPr>
  </cs:hiLoLine>
  <cs:leaderLine>
    <cs:lnRef idx="0"/>
    <cs:fillRef idx="0"/>
    <cs:effectRef idx="0"/>
    <cs:fontRef idx="minor">
      <a:schemeClr val="lt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lt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lt1"/>
    </cs:fontRef>
  </cs:wall>
</cs:chartStyle>
</file>

<file path=ppt/charts/style2.xml><?xml version="1.0" encoding="utf-8"?>
<cs:chartStyle xmlns:cs="http://schemas.microsoft.com/office/drawing/2012/chartStyle" xmlns:a="http://schemas.openxmlformats.org/drawingml/2006/main" id="209">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lt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lt1"/>
    </cs:fontRef>
    <cs:spPr>
      <a:ln w="9525">
        <a:solidFill>
          <a:schemeClr val="lt1">
            <a:lumMod val="95000"/>
            <a:alpha val="54000"/>
          </a:schemeClr>
        </a:solidFill>
        <a:prstDash val="dash"/>
      </a:ln>
    </cs:spPr>
  </cs:dropLine>
  <cs:errorBar>
    <cs:lnRef idx="0"/>
    <cs:fillRef idx="0"/>
    <cs:effectRef idx="0"/>
    <cs:fontRef idx="minor">
      <a:schemeClr val="lt1"/>
    </cs:fontRef>
    <cs:spPr>
      <a:ln w="9525" cap="flat" cmpd="sng" algn="ctr">
        <a:solidFill>
          <a:schemeClr val="lt1">
            <a:lumMod val="95000"/>
          </a:schemeClr>
        </a:solidFill>
        <a:round/>
      </a:ln>
    </cs:spPr>
  </cs:errorBar>
  <cs:floor>
    <cs:lnRef idx="0"/>
    <cs:fillRef idx="0"/>
    <cs:effectRef idx="0"/>
    <cs:fontRef idx="minor">
      <a:schemeClr val="lt1"/>
    </cs:fontRef>
  </cs:floor>
  <cs:gridlineMajor>
    <cs:lnRef idx="0"/>
    <cs:fillRef idx="0"/>
    <cs:effectRef idx="0"/>
    <cs:fontRef idx="minor">
      <a:schemeClr val="lt1"/>
    </cs:fontRef>
    <cs:spPr>
      <a:ln w="9525" cap="flat" cmpd="sng" algn="ctr">
        <a:solidFill>
          <a:schemeClr val="lt1">
            <a:lumMod val="95000"/>
            <a:alpha val="10000"/>
          </a:schemeClr>
        </a:solidFill>
        <a:round/>
      </a:ln>
    </cs:spPr>
  </cs:gridlineMajor>
  <cs:gridlineMinor>
    <cs:lnRef idx="0"/>
    <cs:fillRef idx="0"/>
    <cs:effectRef idx="0"/>
    <cs:fontRef idx="minor">
      <a:schemeClr val="lt1"/>
    </cs:fontRef>
    <cs:spPr>
      <a:ln>
        <a:solidFill>
          <a:schemeClr val="lt1">
            <a:lumMod val="95000"/>
            <a:alpha val="5000"/>
          </a:schemeClr>
        </a:solidFill>
      </a:ln>
    </cs:spPr>
  </cs:gridlineMinor>
  <cs:hiLoLine>
    <cs:lnRef idx="0"/>
    <cs:fillRef idx="0"/>
    <cs:effectRef idx="0"/>
    <cs:fontRef idx="minor">
      <a:schemeClr val="lt1"/>
    </cs:fontRef>
    <cs:spPr>
      <a:ln w="9525">
        <a:solidFill>
          <a:schemeClr val="lt1">
            <a:lumMod val="95000"/>
            <a:alpha val="54000"/>
          </a:schemeClr>
        </a:solidFill>
        <a:prstDash val="dash"/>
      </a:ln>
    </cs:spPr>
  </cs:hiLoLine>
  <cs:leaderLine>
    <cs:lnRef idx="0"/>
    <cs:fillRef idx="0"/>
    <cs:effectRef idx="0"/>
    <cs:fontRef idx="minor">
      <a:schemeClr val="lt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lt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lt1"/>
    </cs:fontRef>
  </cs:wall>
</cs:chartStyle>
</file>

<file path=ppt/charts/style3.xml><?xml version="1.0" encoding="utf-8"?>
<cs:chartStyle xmlns:cs="http://schemas.microsoft.com/office/drawing/2012/chartStyle" xmlns:a="http://schemas.openxmlformats.org/drawingml/2006/main" id="209">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lt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lt1"/>
    </cs:fontRef>
    <cs:spPr>
      <a:ln w="9525">
        <a:solidFill>
          <a:schemeClr val="lt1">
            <a:lumMod val="95000"/>
            <a:alpha val="54000"/>
          </a:schemeClr>
        </a:solidFill>
        <a:prstDash val="dash"/>
      </a:ln>
    </cs:spPr>
  </cs:dropLine>
  <cs:errorBar>
    <cs:lnRef idx="0"/>
    <cs:fillRef idx="0"/>
    <cs:effectRef idx="0"/>
    <cs:fontRef idx="minor">
      <a:schemeClr val="lt1"/>
    </cs:fontRef>
    <cs:spPr>
      <a:ln w="9525" cap="flat" cmpd="sng" algn="ctr">
        <a:solidFill>
          <a:schemeClr val="lt1">
            <a:lumMod val="95000"/>
          </a:schemeClr>
        </a:solidFill>
        <a:round/>
      </a:ln>
    </cs:spPr>
  </cs:errorBar>
  <cs:floor>
    <cs:lnRef idx="0"/>
    <cs:fillRef idx="0"/>
    <cs:effectRef idx="0"/>
    <cs:fontRef idx="minor">
      <a:schemeClr val="lt1"/>
    </cs:fontRef>
  </cs:floor>
  <cs:gridlineMajor>
    <cs:lnRef idx="0"/>
    <cs:fillRef idx="0"/>
    <cs:effectRef idx="0"/>
    <cs:fontRef idx="minor">
      <a:schemeClr val="lt1"/>
    </cs:fontRef>
    <cs:spPr>
      <a:ln w="9525" cap="flat" cmpd="sng" algn="ctr">
        <a:solidFill>
          <a:schemeClr val="lt1">
            <a:lumMod val="95000"/>
            <a:alpha val="10000"/>
          </a:schemeClr>
        </a:solidFill>
        <a:round/>
      </a:ln>
    </cs:spPr>
  </cs:gridlineMajor>
  <cs:gridlineMinor>
    <cs:lnRef idx="0"/>
    <cs:fillRef idx="0"/>
    <cs:effectRef idx="0"/>
    <cs:fontRef idx="minor">
      <a:schemeClr val="lt1"/>
    </cs:fontRef>
    <cs:spPr>
      <a:ln>
        <a:solidFill>
          <a:schemeClr val="lt1">
            <a:lumMod val="95000"/>
            <a:alpha val="5000"/>
          </a:schemeClr>
        </a:solidFill>
      </a:ln>
    </cs:spPr>
  </cs:gridlineMinor>
  <cs:hiLoLine>
    <cs:lnRef idx="0"/>
    <cs:fillRef idx="0"/>
    <cs:effectRef idx="0"/>
    <cs:fontRef idx="minor">
      <a:schemeClr val="lt1"/>
    </cs:fontRef>
    <cs:spPr>
      <a:ln w="9525">
        <a:solidFill>
          <a:schemeClr val="lt1">
            <a:lumMod val="95000"/>
            <a:alpha val="54000"/>
          </a:schemeClr>
        </a:solidFill>
        <a:prstDash val="dash"/>
      </a:ln>
    </cs:spPr>
  </cs:hiLoLine>
  <cs:leaderLine>
    <cs:lnRef idx="0"/>
    <cs:fillRef idx="0"/>
    <cs:effectRef idx="0"/>
    <cs:fontRef idx="minor">
      <a:schemeClr val="lt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lt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lt1"/>
    </cs:fontRef>
  </cs:wall>
</cs:chartStyle>
</file>

<file path=ppt/charts/style4.xml><?xml version="1.0" encoding="utf-8"?>
<cs:chartStyle xmlns:cs="http://schemas.microsoft.com/office/drawing/2012/chartStyle" xmlns:a="http://schemas.openxmlformats.org/drawingml/2006/main" id="245">
  <cs:axisTitle>
    <cs:lnRef idx="0"/>
    <cs:fillRef idx="0"/>
    <cs:effectRef idx="0"/>
    <cs:fontRef idx="minor">
      <a:schemeClr val="lt1">
        <a:lumMod val="75000"/>
      </a:schemeClr>
    </cs:fontRef>
    <cs:defRPr sz="900" b="1" kern="1200"/>
  </cs:axisTitle>
  <cs:categoryAxis>
    <cs:lnRef idx="0"/>
    <cs:fillRef idx="0"/>
    <cs:effectRef idx="0"/>
    <cs:fontRef idx="minor">
      <a:schemeClr val="lt1">
        <a:lumMod val="75000"/>
      </a:schemeClr>
    </cs:fontRef>
    <cs:defRPr sz="900"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900" kern="1200"/>
  </cs:chartArea>
  <cs:dataLabel>
    <cs:lnRef idx="0"/>
    <cs:fillRef idx="0"/>
    <cs:effectRef idx="0"/>
    <cs:fontRef idx="minor">
      <a:schemeClr val="lt1">
        <a:lumMod val="75000"/>
      </a:schemeClr>
    </cs:fontRef>
    <cs:defRPr sz="900"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0"/>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
  <cs:dataPoint3D>
    <cs:lnRef idx="0">
      <cs:styleClr val="auto"/>
    </cs:lnRef>
    <cs:fillRef idx="0">
      <cs:styleClr val="auto"/>
    </cs:fillRef>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3D>
  <cs:dataPointLine>
    <cs:lnRef idx="0">
      <cs:styleClr val="auto"/>
    </cs:lnRef>
    <cs:fillRef idx="0">
      <cs:styleClr val="auto"/>
    </cs:fillRef>
    <cs:effectRef idx="0">
      <cs:styleClr val="auto"/>
    </cs:effectRef>
    <cs:fontRef idx="minor">
      <a:schemeClr val="dk1"/>
    </cs:fontRef>
    <cs:spPr>
      <a:ln w="22225" cap="rnd">
        <a:solidFill>
          <a:schemeClr val="phClr"/>
        </a:solidFill>
      </a:ln>
      <a:effectLst>
        <a:glow rad="139700">
          <a:schemeClr val="phClr">
            <a:satMod val="175000"/>
            <a:alpha val="1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3"/>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900"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tx1"/>
    </cs:fontRef>
    <cs:spPr>
      <a:ln w="9525" cap="flat" cmpd="sng" algn="ctr">
        <a:solidFill>
          <a:schemeClr val="dk1">
            <a:lumMod val="65000"/>
            <a:lumOff val="35000"/>
            <a:alpha val="75000"/>
          </a:schemeClr>
        </a:solidFill>
        <a:round/>
      </a:ln>
    </cs:spPr>
  </cs:gridlineMajor>
  <cs:gridlineMinor>
    <cs:lnRef idx="0"/>
    <cs:fillRef idx="0"/>
    <cs:effectRef idx="0"/>
    <cs:fontRef idx="minor">
      <a:schemeClr val="tx1"/>
    </cs:fontRef>
    <cs:spPr>
      <a:ln w="9525" cap="flat" cmpd="sng" algn="ctr">
        <a:solidFill>
          <a:schemeClr val="dk1">
            <a:lumMod val="65000"/>
            <a:lumOff val="35000"/>
            <a:alpha val="25000"/>
          </a:schemeClr>
        </a:soli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900"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400"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75000"/>
      </a:schemeClr>
    </cs:fontRef>
    <cs:defRPr sz="900"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spPr>
      <a:ln w="9525" cap="flat" cmpd="sng" algn="ctr">
        <a:solidFill>
          <a:schemeClr val="lt1">
            <a:lumMod val="50000"/>
          </a:schemeClr>
        </a:solidFill>
        <a:round/>
      </a:ln>
    </cs:spPr>
    <cs:defRPr sz="900" kern="1200"/>
    <cs:bodyPr/>
  </cs:valueAxis>
  <cs:wall>
    <cs:lnRef idx="0"/>
    <cs:fillRef idx="0"/>
    <cs:effectRef idx="0"/>
    <cs:fontRef idx="minor">
      <a:schemeClr val="dk1"/>
    </cs:fontRef>
  </cs:wall>
</cs:chartStyle>
</file>

<file path=ppt/charts/style5.xml><?xml version="1.0" encoding="utf-8"?>
<cs:chartStyle xmlns:cs="http://schemas.microsoft.com/office/drawing/2012/chartStyle" xmlns:a="http://schemas.openxmlformats.org/drawingml/2006/main" id="245">
  <cs:axisTitle>
    <cs:lnRef idx="0"/>
    <cs:fillRef idx="0"/>
    <cs:effectRef idx="0"/>
    <cs:fontRef idx="minor">
      <a:schemeClr val="lt1">
        <a:lumMod val="75000"/>
      </a:schemeClr>
    </cs:fontRef>
    <cs:defRPr sz="900" b="1" kern="1200"/>
  </cs:axisTitle>
  <cs:categoryAxis>
    <cs:lnRef idx="0"/>
    <cs:fillRef idx="0"/>
    <cs:effectRef idx="0"/>
    <cs:fontRef idx="minor">
      <a:schemeClr val="lt1">
        <a:lumMod val="75000"/>
      </a:schemeClr>
    </cs:fontRef>
    <cs:defRPr sz="900"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900" kern="1200"/>
  </cs:chartArea>
  <cs:dataLabel>
    <cs:lnRef idx="0"/>
    <cs:fillRef idx="0"/>
    <cs:effectRef idx="0"/>
    <cs:fontRef idx="minor">
      <a:schemeClr val="lt1">
        <a:lumMod val="75000"/>
      </a:schemeClr>
    </cs:fontRef>
    <cs:defRPr sz="900"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0"/>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
  <cs:dataPoint3D>
    <cs:lnRef idx="0">
      <cs:styleClr val="auto"/>
    </cs:lnRef>
    <cs:fillRef idx="0">
      <cs:styleClr val="auto"/>
    </cs:fillRef>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3D>
  <cs:dataPointLine>
    <cs:lnRef idx="0">
      <cs:styleClr val="auto"/>
    </cs:lnRef>
    <cs:fillRef idx="0">
      <cs:styleClr val="auto"/>
    </cs:fillRef>
    <cs:effectRef idx="0">
      <cs:styleClr val="auto"/>
    </cs:effectRef>
    <cs:fontRef idx="minor">
      <a:schemeClr val="dk1"/>
    </cs:fontRef>
    <cs:spPr>
      <a:ln w="22225" cap="rnd">
        <a:solidFill>
          <a:schemeClr val="phClr"/>
        </a:solidFill>
      </a:ln>
      <a:effectLst>
        <a:glow rad="139700">
          <a:schemeClr val="phClr">
            <a:satMod val="175000"/>
            <a:alpha val="1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3"/>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900"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tx1"/>
    </cs:fontRef>
    <cs:spPr>
      <a:ln w="9525" cap="flat" cmpd="sng" algn="ctr">
        <a:solidFill>
          <a:schemeClr val="dk1">
            <a:lumMod val="65000"/>
            <a:lumOff val="35000"/>
            <a:alpha val="75000"/>
          </a:schemeClr>
        </a:solidFill>
        <a:round/>
      </a:ln>
    </cs:spPr>
  </cs:gridlineMajor>
  <cs:gridlineMinor>
    <cs:lnRef idx="0"/>
    <cs:fillRef idx="0"/>
    <cs:effectRef idx="0"/>
    <cs:fontRef idx="minor">
      <a:schemeClr val="tx1"/>
    </cs:fontRef>
    <cs:spPr>
      <a:ln w="9525" cap="flat" cmpd="sng" algn="ctr">
        <a:solidFill>
          <a:schemeClr val="dk1">
            <a:lumMod val="65000"/>
            <a:lumOff val="35000"/>
            <a:alpha val="25000"/>
          </a:schemeClr>
        </a:soli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900"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400"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75000"/>
      </a:schemeClr>
    </cs:fontRef>
    <cs:defRPr sz="900"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spPr>
      <a:ln w="9525" cap="flat" cmpd="sng" algn="ctr">
        <a:solidFill>
          <a:schemeClr val="lt1">
            <a:lumMod val="50000"/>
          </a:schemeClr>
        </a:solidFill>
        <a:round/>
      </a:ln>
    </cs:spPr>
    <cs:defRPr sz="900" kern="1200"/>
    <cs:bodyPr/>
  </cs:valueAxis>
  <cs:wall>
    <cs:lnRef idx="0"/>
    <cs:fillRef idx="0"/>
    <cs:effectRef idx="0"/>
    <cs:fontRef idx="minor">
      <a:schemeClr val="dk1"/>
    </cs:fontRef>
  </cs:wall>
</cs:chartStyle>
</file>

<file path=ppt/charts/style6.xml><?xml version="1.0" encoding="utf-8"?>
<cs:chartStyle xmlns:cs="http://schemas.microsoft.com/office/drawing/2012/chartStyle" xmlns:a="http://schemas.openxmlformats.org/drawingml/2006/main" id="233">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9525" cap="flat" cmpd="sng" algn="ctr">
        <a:solidFill>
          <a:schemeClr val="lt1">
            <a:lumMod val="95000"/>
            <a:alpha val="10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drawings/drawing1.xml><?xml version="1.0" encoding="utf-8"?>
<c:userShapes xmlns:c="http://schemas.openxmlformats.org/drawingml/2006/chart">
  <cdr:relSizeAnchor xmlns:cdr="http://schemas.openxmlformats.org/drawingml/2006/chartDrawing">
    <cdr:from>
      <cdr:x>0.15851</cdr:x>
      <cdr:y>0.1215</cdr:y>
    </cdr:from>
    <cdr:to>
      <cdr:x>0.24579</cdr:x>
      <cdr:y>0.21993</cdr:y>
    </cdr:to>
    <cdr:sp macro="" textlink="">
      <cdr:nvSpPr>
        <cdr:cNvPr id="2" name="Oval 1"/>
        <cdr:cNvSpPr/>
      </cdr:nvSpPr>
      <cdr:spPr>
        <a:xfrm xmlns:a="http://schemas.openxmlformats.org/drawingml/2006/main">
          <a:off x="1828801" y="623436"/>
          <a:ext cx="1006997" cy="505040"/>
        </a:xfrm>
        <a:prstGeom xmlns:a="http://schemas.openxmlformats.org/drawingml/2006/main" prst="ellipse">
          <a:avLst/>
        </a:prstGeom>
        <a:noFill xmlns:a="http://schemas.openxmlformats.org/drawingml/2006/main"/>
        <a:ln xmlns:a="http://schemas.openxmlformats.org/drawingml/2006/main">
          <a:solidFill>
            <a:srgbClr val="FFC000"/>
          </a:solid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endParaRPr lang="en-US"/>
        </a:p>
      </cdr:txBody>
    </cdr:sp>
  </cdr:relSizeAnchor>
  <cdr:relSizeAnchor xmlns:cdr="http://schemas.openxmlformats.org/drawingml/2006/chartDrawing">
    <cdr:from>
      <cdr:x>0.25782</cdr:x>
      <cdr:y>0.15678</cdr:y>
    </cdr:from>
    <cdr:to>
      <cdr:x>0.43339</cdr:x>
      <cdr:y>0.22541</cdr:y>
    </cdr:to>
    <cdr:sp macro="" textlink="">
      <cdr:nvSpPr>
        <cdr:cNvPr id="3" name="TextBox 2"/>
        <cdr:cNvSpPr txBox="1"/>
      </cdr:nvSpPr>
      <cdr:spPr>
        <a:xfrm xmlns:a="http://schemas.openxmlformats.org/drawingml/2006/main">
          <a:off x="2974696" y="824401"/>
          <a:ext cx="2025568" cy="360927"/>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r>
            <a:rPr lang="en-US" sz="1600" b="1" dirty="0" smtClean="0">
              <a:solidFill>
                <a:srgbClr val="FFC000"/>
              </a:solidFill>
            </a:rPr>
            <a:t>38 %  UNKNOWNS</a:t>
          </a:r>
          <a:endParaRPr lang="en-US" sz="1600" b="1" dirty="0">
            <a:solidFill>
              <a:srgbClr val="FFC000"/>
            </a:solidFill>
          </a:endParaRPr>
        </a:p>
      </cdr:txBody>
    </cdr:sp>
  </cdr:relSizeAnchor>
</c:userShapes>
</file>

<file path=ppt/drawings/drawing2.xml><?xml version="1.0" encoding="utf-8"?>
<c:userShapes xmlns:c="http://schemas.openxmlformats.org/drawingml/2006/chart">
  <cdr:relSizeAnchor xmlns:cdr="http://schemas.openxmlformats.org/drawingml/2006/chartDrawing">
    <cdr:from>
      <cdr:x>0.14178</cdr:x>
      <cdr:y>0.14369</cdr:y>
    </cdr:from>
    <cdr:to>
      <cdr:x>0.23203</cdr:x>
      <cdr:y>0.24758</cdr:y>
    </cdr:to>
    <cdr:sp macro="" textlink="">
      <cdr:nvSpPr>
        <cdr:cNvPr id="2" name="Oval 1"/>
        <cdr:cNvSpPr/>
      </cdr:nvSpPr>
      <cdr:spPr>
        <a:xfrm xmlns:a="http://schemas.openxmlformats.org/drawingml/2006/main">
          <a:off x="1582018" y="698527"/>
          <a:ext cx="1006997" cy="505040"/>
        </a:xfrm>
        <a:prstGeom xmlns:a="http://schemas.openxmlformats.org/drawingml/2006/main" prst="ellipse">
          <a:avLst/>
        </a:prstGeom>
        <a:noFill xmlns:a="http://schemas.openxmlformats.org/drawingml/2006/main"/>
        <a:ln xmlns:a="http://schemas.openxmlformats.org/drawingml/2006/main">
          <a:solidFill>
            <a:srgbClr val="FFC000"/>
          </a:solid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endParaRPr lang="en-US"/>
        </a:p>
      </cdr:txBody>
    </cdr:sp>
  </cdr:relSizeAnchor>
  <cdr:relSizeAnchor xmlns:cdr="http://schemas.openxmlformats.org/drawingml/2006/chartDrawing">
    <cdr:from>
      <cdr:x>0.24448</cdr:x>
      <cdr:y>0.18092</cdr:y>
    </cdr:from>
    <cdr:to>
      <cdr:x>0.42602</cdr:x>
      <cdr:y>0.25337</cdr:y>
    </cdr:to>
    <cdr:sp macro="" textlink="">
      <cdr:nvSpPr>
        <cdr:cNvPr id="3" name="TextBox 2"/>
        <cdr:cNvSpPr txBox="1"/>
      </cdr:nvSpPr>
      <cdr:spPr>
        <a:xfrm xmlns:a="http://schemas.openxmlformats.org/drawingml/2006/main">
          <a:off x="2727913" y="879531"/>
          <a:ext cx="2025568" cy="352188"/>
        </a:xfrm>
        <a:prstGeom xmlns:a="http://schemas.openxmlformats.org/drawingml/2006/main" prst="rect">
          <a:avLst/>
        </a:prstGeom>
      </cdr:spPr>
      <cdr:txBody>
        <a:bodyPr xmlns:a="http://schemas.openxmlformats.org/drawingml/2006/main" wrap="squar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US" sz="1600" b="1" dirty="0" smtClean="0">
              <a:solidFill>
                <a:srgbClr val="FFC000"/>
              </a:solidFill>
            </a:rPr>
            <a:t>15 %  UNKNOWNS</a:t>
          </a:r>
          <a:endParaRPr lang="en-US" sz="1600" b="1" dirty="0">
            <a:solidFill>
              <a:srgbClr val="FFC000"/>
            </a:solidFill>
          </a:endParaRPr>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F4F2982-02C9-4728-AD9B-3C9C0EC3276C}" type="datetimeFigureOut">
              <a:rPr lang="en-US" smtClean="0"/>
              <a:t>10/3/2014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09D1174-828E-4C44-91C4-09627838F784}" type="slidenum">
              <a:rPr lang="en-US" smtClean="0"/>
              <a:t>‹#›</a:t>
            </a:fld>
            <a:endParaRPr lang="en-US"/>
          </a:p>
        </p:txBody>
      </p:sp>
    </p:spTree>
    <p:extLst>
      <p:ext uri="{BB962C8B-B14F-4D97-AF65-F5344CB8AC3E}">
        <p14:creationId xmlns:p14="http://schemas.microsoft.com/office/powerpoint/2010/main" val="12058324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Welcome One and All. I am Yogesh Padmanaban.   Today, </a:t>
            </a:r>
            <a:r>
              <a:rPr lang="en-US" baseline="0" dirty="0" smtClean="0"/>
              <a:t>I am going to present a data science case study on </a:t>
            </a:r>
            <a:r>
              <a:rPr lang="en-US" baseline="0" dirty="0" err="1" smtClean="0"/>
              <a:t>Kabam</a:t>
            </a:r>
            <a:r>
              <a:rPr lang="en-US" baseline="0" dirty="0" smtClean="0"/>
              <a:t> Gaming data on the game of Kingdoms of Camelot.</a:t>
            </a:r>
            <a:endParaRPr lang="en-US" dirty="0"/>
          </a:p>
        </p:txBody>
      </p:sp>
      <p:sp>
        <p:nvSpPr>
          <p:cNvPr id="4" name="Slide Number Placeholder 3"/>
          <p:cNvSpPr>
            <a:spLocks noGrp="1"/>
          </p:cNvSpPr>
          <p:nvPr>
            <p:ph type="sldNum" sz="quarter" idx="10"/>
          </p:nvPr>
        </p:nvSpPr>
        <p:spPr/>
        <p:txBody>
          <a:bodyPr/>
          <a:lstStyle/>
          <a:p>
            <a:fld id="{809D1174-828E-4C44-91C4-09627838F784}" type="slidenum">
              <a:rPr lang="en-US" smtClean="0"/>
              <a:t>1</a:t>
            </a:fld>
            <a:endParaRPr lang="en-US"/>
          </a:p>
        </p:txBody>
      </p:sp>
    </p:spTree>
    <p:extLst>
      <p:ext uri="{BB962C8B-B14F-4D97-AF65-F5344CB8AC3E}">
        <p14:creationId xmlns:p14="http://schemas.microsoft.com/office/powerpoint/2010/main" val="11946118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Among the “best category” for various performances, we have different tables.</a:t>
            </a:r>
            <a:r>
              <a:rPr lang="en-US" baseline="0" dirty="0" smtClean="0"/>
              <a:t> I have show cased only a sample here. The Documents gives better view on them. WE are now going to look at the concept of.</a:t>
            </a:r>
            <a:endParaRPr lang="en-US" dirty="0"/>
          </a:p>
        </p:txBody>
      </p:sp>
      <p:sp>
        <p:nvSpPr>
          <p:cNvPr id="4" name="Slide Number Placeholder 3"/>
          <p:cNvSpPr>
            <a:spLocks noGrp="1"/>
          </p:cNvSpPr>
          <p:nvPr>
            <p:ph type="sldNum" sz="quarter" idx="10"/>
          </p:nvPr>
        </p:nvSpPr>
        <p:spPr/>
        <p:txBody>
          <a:bodyPr/>
          <a:lstStyle/>
          <a:p>
            <a:fld id="{809D1174-828E-4C44-91C4-09627838F784}" type="slidenum">
              <a:rPr lang="en-US" smtClean="0"/>
              <a:t>10</a:t>
            </a:fld>
            <a:endParaRPr lang="en-US"/>
          </a:p>
        </p:txBody>
      </p:sp>
    </p:spTree>
    <p:extLst>
      <p:ext uri="{BB962C8B-B14F-4D97-AF65-F5344CB8AC3E}">
        <p14:creationId xmlns:p14="http://schemas.microsoft.com/office/powerpoint/2010/main" val="5953822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1.This</a:t>
            </a:r>
            <a:r>
              <a:rPr lang="en-US" baseline="0" dirty="0" smtClean="0"/>
              <a:t> is a graph about Attackers and the percentage of their looted resources.</a:t>
            </a:r>
          </a:p>
          <a:p>
            <a:r>
              <a:rPr lang="en-US" baseline="0" dirty="0" smtClean="0"/>
              <a:t>2. Three segments of </a:t>
            </a:r>
            <a:r>
              <a:rPr lang="en-US" baseline="0" dirty="0" err="1" smtClean="0"/>
              <a:t>attckers</a:t>
            </a:r>
            <a:r>
              <a:rPr lang="en-US" baseline="0" dirty="0" smtClean="0"/>
              <a:t>.</a:t>
            </a:r>
          </a:p>
          <a:p>
            <a:r>
              <a:rPr lang="en-US" baseline="0" dirty="0" smtClean="0"/>
              <a:t>1.Gold Seekers : they only seek gold.</a:t>
            </a:r>
          </a:p>
          <a:p>
            <a:r>
              <a:rPr lang="en-US" baseline="0" dirty="0" smtClean="0"/>
              <a:t>2. The lost attackers. They never won any match.</a:t>
            </a:r>
          </a:p>
          <a:p>
            <a:r>
              <a:rPr lang="en-US" baseline="0" dirty="0" smtClean="0"/>
              <a:t>3.Third is the Pseudo who only look for resources when fighting a match.</a:t>
            </a:r>
          </a:p>
          <a:p>
            <a:r>
              <a:rPr lang="en-US" baseline="0" dirty="0" smtClean="0"/>
              <a:t>4. Fourth is the warriors who were able to take gold as well as other resources.</a:t>
            </a:r>
            <a:endParaRPr lang="en-US" dirty="0"/>
          </a:p>
        </p:txBody>
      </p:sp>
      <p:sp>
        <p:nvSpPr>
          <p:cNvPr id="4" name="Slide Number Placeholder 3"/>
          <p:cNvSpPr>
            <a:spLocks noGrp="1"/>
          </p:cNvSpPr>
          <p:nvPr>
            <p:ph type="sldNum" sz="quarter" idx="10"/>
          </p:nvPr>
        </p:nvSpPr>
        <p:spPr/>
        <p:txBody>
          <a:bodyPr/>
          <a:lstStyle/>
          <a:p>
            <a:fld id="{809D1174-828E-4C44-91C4-09627838F784}" type="slidenum">
              <a:rPr lang="en-US" smtClean="0"/>
              <a:t>11</a:t>
            </a:fld>
            <a:endParaRPr lang="en-US"/>
          </a:p>
        </p:txBody>
      </p:sp>
    </p:spTree>
    <p:extLst>
      <p:ext uri="{BB962C8B-B14F-4D97-AF65-F5344CB8AC3E}">
        <p14:creationId xmlns:p14="http://schemas.microsoft.com/office/powerpoint/2010/main" val="23538710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Classify the users into Spenders</a:t>
            </a:r>
            <a:r>
              <a:rPr lang="en-US" baseline="0" dirty="0" smtClean="0"/>
              <a:t> and Non Spenders.</a:t>
            </a:r>
          </a:p>
          <a:p>
            <a:r>
              <a:rPr lang="en-US" baseline="0" dirty="0" smtClean="0"/>
              <a:t>We use the supervised learning technique to obtain the users the who spend money vs the ones who don’t.</a:t>
            </a:r>
          </a:p>
          <a:p>
            <a:r>
              <a:rPr lang="en-US" baseline="0" dirty="0" smtClean="0"/>
              <a:t>Supervised learning works as follows.</a:t>
            </a:r>
          </a:p>
          <a:p>
            <a:pPr marL="228600" indent="-228600">
              <a:buAutoNum type="arabicPeriod"/>
            </a:pPr>
            <a:r>
              <a:rPr lang="en-US" baseline="0" dirty="0" smtClean="0"/>
              <a:t>Training set is a set of all input output combinations.</a:t>
            </a:r>
          </a:p>
          <a:p>
            <a:pPr marL="228600" indent="-228600">
              <a:buAutoNum type="arabicPeriod"/>
            </a:pPr>
            <a:r>
              <a:rPr lang="en-US" baseline="0" dirty="0" smtClean="0"/>
              <a:t>Hypothesis is a mapping function which maps the input to the output.</a:t>
            </a:r>
          </a:p>
          <a:p>
            <a:pPr marL="228600" indent="-228600">
              <a:buAutoNum type="arabicPeriod"/>
            </a:pPr>
            <a:r>
              <a:rPr lang="en-US" baseline="0" dirty="0" smtClean="0"/>
              <a:t>Learning Algorithm: the algorithm which we use to train the classifier using the training data is the learning algorithm.</a:t>
            </a:r>
          </a:p>
          <a:p>
            <a:pPr marL="228600" indent="-228600">
              <a:buAutoNum type="arabicPeriod"/>
            </a:pPr>
            <a:r>
              <a:rPr lang="en-US" baseline="0" dirty="0" smtClean="0"/>
              <a:t>If the output is continuous we </a:t>
            </a:r>
            <a:r>
              <a:rPr lang="en-US" baseline="0" dirty="0" err="1" smtClean="0"/>
              <a:t>wil</a:t>
            </a:r>
            <a:r>
              <a:rPr lang="en-US" baseline="0" dirty="0" smtClean="0"/>
              <a:t> get a regression problem.</a:t>
            </a:r>
          </a:p>
          <a:p>
            <a:pPr marL="228600" indent="-228600">
              <a:buAutoNum type="arabicPeriod"/>
            </a:pPr>
            <a:r>
              <a:rPr lang="en-US" baseline="0" dirty="0" smtClean="0"/>
              <a:t>If the output is discrete we will have the classification problem.</a:t>
            </a:r>
            <a:endParaRPr lang="en-US" dirty="0"/>
          </a:p>
        </p:txBody>
      </p:sp>
      <p:sp>
        <p:nvSpPr>
          <p:cNvPr id="4" name="Slide Number Placeholder 3"/>
          <p:cNvSpPr>
            <a:spLocks noGrp="1"/>
          </p:cNvSpPr>
          <p:nvPr>
            <p:ph type="sldNum" sz="quarter" idx="10"/>
          </p:nvPr>
        </p:nvSpPr>
        <p:spPr/>
        <p:txBody>
          <a:bodyPr/>
          <a:lstStyle/>
          <a:p>
            <a:fld id="{809D1174-828E-4C44-91C4-09627838F784}" type="slidenum">
              <a:rPr lang="en-US" smtClean="0"/>
              <a:t>12</a:t>
            </a:fld>
            <a:endParaRPr lang="en-US"/>
          </a:p>
        </p:txBody>
      </p:sp>
    </p:spTree>
    <p:extLst>
      <p:ext uri="{BB962C8B-B14F-4D97-AF65-F5344CB8AC3E}">
        <p14:creationId xmlns:p14="http://schemas.microsoft.com/office/powerpoint/2010/main" val="11193576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Given the set of input data.</a:t>
            </a:r>
            <a:r>
              <a:rPr lang="en-US" baseline="0" dirty="0" smtClean="0"/>
              <a:t>  And the corresponding output data.  </a:t>
            </a:r>
          </a:p>
          <a:p>
            <a:r>
              <a:rPr lang="en-US" baseline="0" dirty="0" smtClean="0"/>
              <a:t>We want to map the input to the output.</a:t>
            </a:r>
          </a:p>
          <a:p>
            <a:endParaRPr lang="en-US" baseline="0" dirty="0" smtClean="0"/>
          </a:p>
          <a:p>
            <a:pPr marL="228600" indent="-228600">
              <a:buAutoNum type="arabicPeriod"/>
            </a:pPr>
            <a:r>
              <a:rPr lang="en-US" baseline="0" dirty="0" smtClean="0"/>
              <a:t>Be default ..  Express output as a linear function of input.  A X + B </a:t>
            </a:r>
          </a:p>
          <a:p>
            <a:pPr marL="228600" indent="-228600">
              <a:buAutoNum type="arabicPeriod"/>
            </a:pPr>
            <a:r>
              <a:rPr lang="en-US" baseline="0" dirty="0" smtClean="0"/>
              <a:t>Define A and B from the input Data. </a:t>
            </a:r>
          </a:p>
          <a:p>
            <a:pPr marL="0" indent="0">
              <a:buNone/>
            </a:pPr>
            <a:r>
              <a:rPr lang="en-US" baseline="0" dirty="0" smtClean="0"/>
              <a:t>3. Draw a line which passes through the points as much as possible.</a:t>
            </a:r>
          </a:p>
          <a:p>
            <a:pPr marL="0" indent="0">
              <a:buNone/>
            </a:pPr>
            <a:r>
              <a:rPr lang="en-US" baseline="0" dirty="0" smtClean="0"/>
              <a:t>4. Modify A and B so as to reduce the distance between data and the line. </a:t>
            </a:r>
          </a:p>
          <a:p>
            <a:pPr marL="0" indent="0">
              <a:buNone/>
            </a:pPr>
            <a:endParaRPr lang="en-US" baseline="0" dirty="0" smtClean="0"/>
          </a:p>
          <a:p>
            <a:pPr marL="0" indent="0">
              <a:buNone/>
            </a:pPr>
            <a:r>
              <a:rPr lang="en-US" baseline="0" dirty="0" smtClean="0"/>
              <a:t>Consider Output being a discrete 0 or 1.  Sigmoid S shaped curve. </a:t>
            </a:r>
          </a:p>
          <a:p>
            <a:pPr marL="0" indent="0">
              <a:buNone/>
            </a:pPr>
            <a:endParaRPr lang="en-US" baseline="0" dirty="0" smtClean="0"/>
          </a:p>
          <a:p>
            <a:pPr marL="228600" indent="-228600">
              <a:buAutoNum type="arabicPeriod"/>
            </a:pPr>
            <a:endParaRPr lang="en-US" baseline="0" dirty="0" smtClean="0"/>
          </a:p>
          <a:p>
            <a:endParaRPr lang="en-US" dirty="0"/>
          </a:p>
        </p:txBody>
      </p:sp>
      <p:sp>
        <p:nvSpPr>
          <p:cNvPr id="4" name="Slide Number Placeholder 3"/>
          <p:cNvSpPr>
            <a:spLocks noGrp="1"/>
          </p:cNvSpPr>
          <p:nvPr>
            <p:ph type="sldNum" sz="quarter" idx="10"/>
          </p:nvPr>
        </p:nvSpPr>
        <p:spPr/>
        <p:txBody>
          <a:bodyPr/>
          <a:lstStyle/>
          <a:p>
            <a:fld id="{809D1174-828E-4C44-91C4-09627838F784}" type="slidenum">
              <a:rPr lang="en-US" smtClean="0"/>
              <a:t>13</a:t>
            </a:fld>
            <a:endParaRPr lang="en-US"/>
          </a:p>
        </p:txBody>
      </p:sp>
    </p:spTree>
    <p:extLst>
      <p:ext uri="{BB962C8B-B14F-4D97-AF65-F5344CB8AC3E}">
        <p14:creationId xmlns:p14="http://schemas.microsoft.com/office/powerpoint/2010/main" val="28345380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Given Data for this</a:t>
            </a:r>
            <a:r>
              <a:rPr lang="en-US" baseline="0" dirty="0" smtClean="0"/>
              <a:t> Data Science study: 1. Attacks data. 2. Alliance Chat. 3. User Data.</a:t>
            </a:r>
            <a:endParaRPr lang="en-US" dirty="0"/>
          </a:p>
        </p:txBody>
      </p:sp>
      <p:sp>
        <p:nvSpPr>
          <p:cNvPr id="4" name="Slide Number Placeholder 3"/>
          <p:cNvSpPr>
            <a:spLocks noGrp="1"/>
          </p:cNvSpPr>
          <p:nvPr>
            <p:ph type="sldNum" sz="quarter" idx="10"/>
          </p:nvPr>
        </p:nvSpPr>
        <p:spPr/>
        <p:txBody>
          <a:bodyPr/>
          <a:lstStyle/>
          <a:p>
            <a:fld id="{809D1174-828E-4C44-91C4-09627838F784}" type="slidenum">
              <a:rPr lang="en-US" smtClean="0"/>
              <a:t>14</a:t>
            </a:fld>
            <a:endParaRPr lang="en-US"/>
          </a:p>
        </p:txBody>
      </p:sp>
    </p:spTree>
    <p:extLst>
      <p:ext uri="{BB962C8B-B14F-4D97-AF65-F5344CB8AC3E}">
        <p14:creationId xmlns:p14="http://schemas.microsoft.com/office/powerpoint/2010/main" val="14535771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Consider a Vanilla</a:t>
            </a:r>
            <a:r>
              <a:rPr lang="en-US" baseline="0" dirty="0" smtClean="0"/>
              <a:t> cake with </a:t>
            </a:r>
            <a:r>
              <a:rPr lang="en-US" baseline="0" dirty="0" err="1" smtClean="0"/>
              <a:t>choclate</a:t>
            </a:r>
            <a:r>
              <a:rPr lang="en-US" baseline="0" dirty="0" smtClean="0"/>
              <a:t> pieces of box in it. </a:t>
            </a:r>
          </a:p>
          <a:p>
            <a:endParaRPr lang="en-US" baseline="0" dirty="0" smtClean="0"/>
          </a:p>
          <a:p>
            <a:r>
              <a:rPr lang="en-US" baseline="0" dirty="0" smtClean="0"/>
              <a:t>We need to separate them into </a:t>
            </a:r>
            <a:r>
              <a:rPr lang="en-US" baseline="0" dirty="0" err="1" smtClean="0"/>
              <a:t>choclate</a:t>
            </a:r>
            <a:r>
              <a:rPr lang="en-US" baseline="0" dirty="0" smtClean="0"/>
              <a:t> or vanilla.</a:t>
            </a:r>
          </a:p>
          <a:p>
            <a:endParaRPr lang="en-US" baseline="0" dirty="0" smtClean="0"/>
          </a:p>
          <a:p>
            <a:r>
              <a:rPr lang="en-US" baseline="0" dirty="0" smtClean="0"/>
              <a:t>We have three coordinates length, breadth and height of the cake.</a:t>
            </a:r>
            <a:endParaRPr lang="en-US" dirty="0"/>
          </a:p>
        </p:txBody>
      </p:sp>
      <p:sp>
        <p:nvSpPr>
          <p:cNvPr id="4" name="Slide Number Placeholder 3"/>
          <p:cNvSpPr>
            <a:spLocks noGrp="1"/>
          </p:cNvSpPr>
          <p:nvPr>
            <p:ph type="sldNum" sz="quarter" idx="10"/>
          </p:nvPr>
        </p:nvSpPr>
        <p:spPr/>
        <p:txBody>
          <a:bodyPr/>
          <a:lstStyle/>
          <a:p>
            <a:fld id="{809D1174-828E-4C44-91C4-09627838F784}" type="slidenum">
              <a:rPr lang="en-US" smtClean="0"/>
              <a:t>15</a:t>
            </a:fld>
            <a:endParaRPr lang="en-US"/>
          </a:p>
        </p:txBody>
      </p:sp>
    </p:spTree>
    <p:extLst>
      <p:ext uri="{BB962C8B-B14F-4D97-AF65-F5344CB8AC3E}">
        <p14:creationId xmlns:p14="http://schemas.microsoft.com/office/powerpoint/2010/main" val="21626812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Given Data for this</a:t>
            </a:r>
            <a:r>
              <a:rPr lang="en-US" baseline="0" dirty="0" smtClean="0"/>
              <a:t> Data Science study: 1. Attacks data. 2. Alliance Chat. 3. User Data.</a:t>
            </a:r>
            <a:endParaRPr lang="en-US" dirty="0"/>
          </a:p>
        </p:txBody>
      </p:sp>
      <p:sp>
        <p:nvSpPr>
          <p:cNvPr id="4" name="Slide Number Placeholder 3"/>
          <p:cNvSpPr>
            <a:spLocks noGrp="1"/>
          </p:cNvSpPr>
          <p:nvPr>
            <p:ph type="sldNum" sz="quarter" idx="10"/>
          </p:nvPr>
        </p:nvSpPr>
        <p:spPr/>
        <p:txBody>
          <a:bodyPr/>
          <a:lstStyle/>
          <a:p>
            <a:fld id="{809D1174-828E-4C44-91C4-09627838F784}" type="slidenum">
              <a:rPr lang="en-US" smtClean="0"/>
              <a:t>16</a:t>
            </a:fld>
            <a:endParaRPr lang="en-US"/>
          </a:p>
        </p:txBody>
      </p:sp>
    </p:spTree>
    <p:extLst>
      <p:ext uri="{BB962C8B-B14F-4D97-AF65-F5344CB8AC3E}">
        <p14:creationId xmlns:p14="http://schemas.microsoft.com/office/powerpoint/2010/main" val="40404793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Given Data for this</a:t>
            </a:r>
            <a:r>
              <a:rPr lang="en-US" baseline="0" dirty="0" smtClean="0"/>
              <a:t> Data Science study: 1. Attacks data. 2. Alliance Chat. 3. User Data.</a:t>
            </a:r>
            <a:endParaRPr lang="en-US" dirty="0"/>
          </a:p>
        </p:txBody>
      </p:sp>
      <p:sp>
        <p:nvSpPr>
          <p:cNvPr id="4" name="Slide Number Placeholder 3"/>
          <p:cNvSpPr>
            <a:spLocks noGrp="1"/>
          </p:cNvSpPr>
          <p:nvPr>
            <p:ph type="sldNum" sz="quarter" idx="10"/>
          </p:nvPr>
        </p:nvSpPr>
        <p:spPr/>
        <p:txBody>
          <a:bodyPr/>
          <a:lstStyle/>
          <a:p>
            <a:fld id="{809D1174-828E-4C44-91C4-09627838F784}" type="slidenum">
              <a:rPr lang="en-US" smtClean="0"/>
              <a:t>17</a:t>
            </a:fld>
            <a:endParaRPr lang="en-US"/>
          </a:p>
        </p:txBody>
      </p:sp>
    </p:spTree>
    <p:extLst>
      <p:ext uri="{BB962C8B-B14F-4D97-AF65-F5344CB8AC3E}">
        <p14:creationId xmlns:p14="http://schemas.microsoft.com/office/powerpoint/2010/main" val="14137629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Given Data for this</a:t>
            </a:r>
            <a:r>
              <a:rPr lang="en-US" baseline="0" dirty="0" smtClean="0"/>
              <a:t> Data Science study: 1. Attacks data. 2. Alliance Chat. 3. User Data.</a:t>
            </a:r>
            <a:endParaRPr lang="en-US" dirty="0"/>
          </a:p>
        </p:txBody>
      </p:sp>
      <p:sp>
        <p:nvSpPr>
          <p:cNvPr id="4" name="Slide Number Placeholder 3"/>
          <p:cNvSpPr>
            <a:spLocks noGrp="1"/>
          </p:cNvSpPr>
          <p:nvPr>
            <p:ph type="sldNum" sz="quarter" idx="10"/>
          </p:nvPr>
        </p:nvSpPr>
        <p:spPr/>
        <p:txBody>
          <a:bodyPr/>
          <a:lstStyle/>
          <a:p>
            <a:fld id="{809D1174-828E-4C44-91C4-09627838F784}" type="slidenum">
              <a:rPr lang="en-US" smtClean="0"/>
              <a:t>18</a:t>
            </a:fld>
            <a:endParaRPr lang="en-US"/>
          </a:p>
        </p:txBody>
      </p:sp>
    </p:spTree>
    <p:extLst>
      <p:ext uri="{BB962C8B-B14F-4D97-AF65-F5344CB8AC3E}">
        <p14:creationId xmlns:p14="http://schemas.microsoft.com/office/powerpoint/2010/main" val="34897463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Given Data for this</a:t>
            </a:r>
            <a:r>
              <a:rPr lang="en-US" baseline="0" dirty="0" smtClean="0"/>
              <a:t> Data Science study: 1. Attacks data. 2. Alliance Chat. 3. User Data.</a:t>
            </a:r>
            <a:endParaRPr lang="en-US" dirty="0"/>
          </a:p>
        </p:txBody>
      </p:sp>
      <p:sp>
        <p:nvSpPr>
          <p:cNvPr id="4" name="Slide Number Placeholder 3"/>
          <p:cNvSpPr>
            <a:spLocks noGrp="1"/>
          </p:cNvSpPr>
          <p:nvPr>
            <p:ph type="sldNum" sz="quarter" idx="10"/>
          </p:nvPr>
        </p:nvSpPr>
        <p:spPr/>
        <p:txBody>
          <a:bodyPr/>
          <a:lstStyle/>
          <a:p>
            <a:fld id="{809D1174-828E-4C44-91C4-09627838F784}" type="slidenum">
              <a:rPr lang="en-US" smtClean="0"/>
              <a:t>19</a:t>
            </a:fld>
            <a:endParaRPr lang="en-US"/>
          </a:p>
        </p:txBody>
      </p:sp>
    </p:spTree>
    <p:extLst>
      <p:ext uri="{BB962C8B-B14F-4D97-AF65-F5344CB8AC3E}">
        <p14:creationId xmlns:p14="http://schemas.microsoft.com/office/powerpoint/2010/main" val="2123808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Why do</a:t>
            </a:r>
            <a:r>
              <a:rPr lang="en-US" baseline="0" dirty="0" smtClean="0"/>
              <a:t> we perform Data Science on the Huge data presented to us. </a:t>
            </a:r>
          </a:p>
          <a:p>
            <a:r>
              <a:rPr lang="en-US" baseline="0" dirty="0" smtClean="0"/>
              <a:t>Data Science is the science</a:t>
            </a:r>
          </a:p>
          <a:p>
            <a:pPr marL="228600" indent="-228600">
              <a:buAutoNum type="arabicPeriod"/>
            </a:pPr>
            <a:r>
              <a:rPr lang="en-US" baseline="0" dirty="0" smtClean="0"/>
              <a:t>Given the Data in front of us. We want to understand what does it mean to have these observations.  Time series decomposition / Time series prediction.</a:t>
            </a:r>
          </a:p>
          <a:p>
            <a:pPr marL="228600" indent="-228600">
              <a:buAutoNum type="arabicPeriod"/>
            </a:pPr>
            <a:r>
              <a:rPr lang="en-US" baseline="0" dirty="0" smtClean="0"/>
              <a:t>Patterns: Regression. </a:t>
            </a:r>
            <a:r>
              <a:rPr lang="en-US" baseline="0" dirty="0" err="1" smtClean="0"/>
              <a:t>Anamolies</a:t>
            </a:r>
            <a:r>
              <a:rPr lang="en-US" baseline="0" dirty="0" smtClean="0"/>
              <a:t>: Fraud detection.</a:t>
            </a:r>
          </a:p>
          <a:p>
            <a:pPr marL="228600" indent="-228600">
              <a:buAutoNum type="arabicPeriod"/>
            </a:pPr>
            <a:r>
              <a:rPr lang="en-US" baseline="0" dirty="0" smtClean="0"/>
              <a:t>What are the factors which governed these observations. What are the defining components of the Ecosystem. The raw dependencies between the data.</a:t>
            </a:r>
          </a:p>
          <a:p>
            <a:pPr marL="228600" indent="-228600">
              <a:buAutoNum type="arabicPeriod"/>
            </a:pPr>
            <a:r>
              <a:rPr lang="en-US" baseline="0" dirty="0" smtClean="0"/>
              <a:t>Future Predictions: Predict data following a mathematical model.</a:t>
            </a:r>
          </a:p>
          <a:p>
            <a:pPr marL="228600" indent="-228600">
              <a:buAutoNum type="arabicPeriod"/>
            </a:pPr>
            <a:endParaRPr lang="en-US" baseline="0" dirty="0" smtClean="0"/>
          </a:p>
          <a:p>
            <a:pPr marL="0" indent="0">
              <a:buNone/>
            </a:pPr>
            <a:r>
              <a:rPr lang="en-US" baseline="0" dirty="0" smtClean="0"/>
              <a:t>What are the </a:t>
            </a:r>
            <a:endParaRPr lang="en-US" dirty="0"/>
          </a:p>
        </p:txBody>
      </p:sp>
      <p:sp>
        <p:nvSpPr>
          <p:cNvPr id="4" name="Slide Number Placeholder 3"/>
          <p:cNvSpPr>
            <a:spLocks noGrp="1"/>
          </p:cNvSpPr>
          <p:nvPr>
            <p:ph type="sldNum" sz="quarter" idx="10"/>
          </p:nvPr>
        </p:nvSpPr>
        <p:spPr/>
        <p:txBody>
          <a:bodyPr/>
          <a:lstStyle/>
          <a:p>
            <a:fld id="{809D1174-828E-4C44-91C4-09627838F784}" type="slidenum">
              <a:rPr lang="en-US" smtClean="0"/>
              <a:t>2</a:t>
            </a:fld>
            <a:endParaRPr lang="en-US"/>
          </a:p>
        </p:txBody>
      </p:sp>
    </p:spTree>
    <p:extLst>
      <p:ext uri="{BB962C8B-B14F-4D97-AF65-F5344CB8AC3E}">
        <p14:creationId xmlns:p14="http://schemas.microsoft.com/office/powerpoint/2010/main" val="312467728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Precision is the ratio of the correctly classified positive items to the items classified as ‘positive’</a:t>
            </a:r>
          </a:p>
          <a:p>
            <a:r>
              <a:rPr lang="en-US" baseline="0" dirty="0" smtClean="0"/>
              <a:t>Recall, ratio of correctly classified positive items to the actual number of positive items.</a:t>
            </a:r>
          </a:p>
          <a:p>
            <a:r>
              <a:rPr lang="en-US" baseline="0" dirty="0" smtClean="0"/>
              <a:t>Accuracy.. Total correctly classified positive and negative to the total number of elements.</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Specificity is the ratio of correctly classified negative items to the total negative items.</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Fall out or </a:t>
            </a:r>
            <a:r>
              <a:rPr lang="en-US" baseline="0" dirty="0" err="1" smtClean="0"/>
              <a:t>fpr</a:t>
            </a:r>
            <a:r>
              <a:rPr lang="en-US" baseline="0" dirty="0" smtClean="0"/>
              <a:t> is the ratio of correctly classified </a:t>
            </a:r>
            <a:r>
              <a:rPr lang="en-US" baseline="0" dirty="0" err="1" smtClean="0"/>
              <a:t>neg</a:t>
            </a:r>
            <a:r>
              <a:rPr lang="en-US" baseline="0" dirty="0" smtClean="0"/>
              <a:t> items to the items classified as negatives.</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Mutual Info is the info share between the test truth and test prediction.</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F1 </a:t>
            </a:r>
            <a:r>
              <a:rPr lang="en-US" baseline="0" dirty="0" err="1" smtClean="0"/>
              <a:t>scoreL</a:t>
            </a:r>
            <a:r>
              <a:rPr lang="en-US" baseline="0" dirty="0" smtClean="0"/>
              <a:t> weighted </a:t>
            </a:r>
            <a:r>
              <a:rPr lang="en-US" baseline="0" dirty="0" err="1" smtClean="0"/>
              <a:t>avg</a:t>
            </a:r>
            <a:r>
              <a:rPr lang="en-US" baseline="0" dirty="0" smtClean="0"/>
              <a:t> of precision and recall.</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AUC: it is the area under the curve. Between true positive rate and false positive rate.</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809D1174-828E-4C44-91C4-09627838F784}" type="slidenum">
              <a:rPr lang="en-US" smtClean="0"/>
              <a:t>20</a:t>
            </a:fld>
            <a:endParaRPr lang="en-US"/>
          </a:p>
        </p:txBody>
      </p:sp>
    </p:spTree>
    <p:extLst>
      <p:ext uri="{BB962C8B-B14F-4D97-AF65-F5344CB8AC3E}">
        <p14:creationId xmlns:p14="http://schemas.microsoft.com/office/powerpoint/2010/main" val="16624750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following are the values</a:t>
            </a:r>
            <a:r>
              <a:rPr lang="en-US" baseline="0" dirty="0" smtClean="0"/>
              <a:t> of the metrics obtained for the classifiers built to divide the users into spenders or non spenders.</a:t>
            </a:r>
          </a:p>
          <a:p>
            <a:r>
              <a:rPr lang="en-US" dirty="0" smtClean="0"/>
              <a:t>Here the choice is based on precision, recall ,specificity and </a:t>
            </a:r>
            <a:endParaRPr lang="en-US" dirty="0"/>
          </a:p>
        </p:txBody>
      </p:sp>
      <p:sp>
        <p:nvSpPr>
          <p:cNvPr id="4" name="Slide Number Placeholder 3"/>
          <p:cNvSpPr>
            <a:spLocks noGrp="1"/>
          </p:cNvSpPr>
          <p:nvPr>
            <p:ph type="sldNum" sz="quarter" idx="10"/>
          </p:nvPr>
        </p:nvSpPr>
        <p:spPr/>
        <p:txBody>
          <a:bodyPr/>
          <a:lstStyle/>
          <a:p>
            <a:fld id="{809D1174-828E-4C44-91C4-09627838F784}" type="slidenum">
              <a:rPr lang="en-US" smtClean="0"/>
              <a:t>21</a:t>
            </a:fld>
            <a:endParaRPr lang="en-US"/>
          </a:p>
        </p:txBody>
      </p:sp>
    </p:spTree>
    <p:extLst>
      <p:ext uri="{BB962C8B-B14F-4D97-AF65-F5344CB8AC3E}">
        <p14:creationId xmlns:p14="http://schemas.microsoft.com/office/powerpoint/2010/main" val="251754250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Given below is an ROC curve which shows how the true positive rate increases with minimum increase in the false positive rate</a:t>
            </a:r>
            <a:r>
              <a:rPr lang="en-US" baseline="0" dirty="0" smtClean="0"/>
              <a:t> before the threshold. After the threshold they both start increasing. The peak productivity is obtained at the threshold.</a:t>
            </a:r>
            <a:endParaRPr lang="en-US" dirty="0"/>
          </a:p>
        </p:txBody>
      </p:sp>
      <p:sp>
        <p:nvSpPr>
          <p:cNvPr id="4" name="Slide Number Placeholder 3"/>
          <p:cNvSpPr>
            <a:spLocks noGrp="1"/>
          </p:cNvSpPr>
          <p:nvPr>
            <p:ph type="sldNum" sz="quarter" idx="10"/>
          </p:nvPr>
        </p:nvSpPr>
        <p:spPr/>
        <p:txBody>
          <a:bodyPr/>
          <a:lstStyle/>
          <a:p>
            <a:fld id="{809D1174-828E-4C44-91C4-09627838F784}" type="slidenum">
              <a:rPr lang="en-US" smtClean="0"/>
              <a:t>22</a:t>
            </a:fld>
            <a:endParaRPr lang="en-US"/>
          </a:p>
        </p:txBody>
      </p:sp>
    </p:spTree>
    <p:extLst>
      <p:ext uri="{BB962C8B-B14F-4D97-AF65-F5344CB8AC3E}">
        <p14:creationId xmlns:p14="http://schemas.microsoft.com/office/powerpoint/2010/main" val="3389243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Given Data for this</a:t>
            </a:r>
            <a:r>
              <a:rPr lang="en-US" baseline="0" dirty="0" smtClean="0"/>
              <a:t> Data Science study: 1. Attacks data. 2. Alliance Chat. 3. User Data.</a:t>
            </a:r>
            <a:endParaRPr lang="en-US" dirty="0"/>
          </a:p>
        </p:txBody>
      </p:sp>
      <p:sp>
        <p:nvSpPr>
          <p:cNvPr id="4" name="Slide Number Placeholder 3"/>
          <p:cNvSpPr>
            <a:spLocks noGrp="1"/>
          </p:cNvSpPr>
          <p:nvPr>
            <p:ph type="sldNum" sz="quarter" idx="10"/>
          </p:nvPr>
        </p:nvSpPr>
        <p:spPr/>
        <p:txBody>
          <a:bodyPr/>
          <a:lstStyle/>
          <a:p>
            <a:fld id="{809D1174-828E-4C44-91C4-09627838F784}" type="slidenum">
              <a:rPr lang="en-US" smtClean="0"/>
              <a:t>23</a:t>
            </a:fld>
            <a:endParaRPr lang="en-US"/>
          </a:p>
        </p:txBody>
      </p:sp>
    </p:spTree>
    <p:extLst>
      <p:ext uri="{BB962C8B-B14F-4D97-AF65-F5344CB8AC3E}">
        <p14:creationId xmlns:p14="http://schemas.microsoft.com/office/powerpoint/2010/main" val="30774165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Entropy</a:t>
            </a:r>
            <a:r>
              <a:rPr lang="en-US" baseline="0" dirty="0" smtClean="0"/>
              <a:t> is the amount of </a:t>
            </a:r>
            <a:r>
              <a:rPr lang="en-US" baseline="0" dirty="0" err="1" smtClean="0"/>
              <a:t>uncertainity</a:t>
            </a:r>
            <a:r>
              <a:rPr lang="en-US" baseline="0" dirty="0" smtClean="0"/>
              <a:t>/randomness contained in a random variable. It is the amount of info required to describe the random variable completely.</a:t>
            </a:r>
          </a:p>
          <a:p>
            <a:endParaRPr lang="en-US" baseline="0" dirty="0" smtClean="0"/>
          </a:p>
          <a:p>
            <a:r>
              <a:rPr lang="en-US" baseline="0" dirty="0" smtClean="0"/>
              <a:t>Negative Summation of log probabilities of values.</a:t>
            </a:r>
          </a:p>
          <a:p>
            <a:endParaRPr lang="en-US" baseline="0" dirty="0" smtClean="0"/>
          </a:p>
          <a:p>
            <a:r>
              <a:rPr lang="en-US" baseline="0" dirty="0" smtClean="0"/>
              <a:t>Relative entropy is the distance between two probability distributions. What is the error when you claim one distribution is equal to the other.</a:t>
            </a:r>
          </a:p>
          <a:p>
            <a:endParaRPr lang="en-US" baseline="0" dirty="0" smtClean="0"/>
          </a:p>
          <a:p>
            <a:r>
              <a:rPr lang="en-US" baseline="0" dirty="0" smtClean="0"/>
              <a:t>Mutual information is the amount of information shared between two random variables. Now, given two random variables what is </a:t>
            </a:r>
            <a:r>
              <a:rPr lang="en-US" baseline="0" dirty="0" err="1" smtClean="0"/>
              <a:t>thedifference</a:t>
            </a:r>
            <a:r>
              <a:rPr lang="en-US" baseline="0" dirty="0" smtClean="0"/>
              <a:t> between the product distribution which is “ p(X) p(Y) and the joint probability distribution p(X,Y)” . For independent random vectors it joint probability distribution is equal to the product distribution.</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809D1174-828E-4C44-91C4-09627838F784}" type="slidenum">
              <a:rPr lang="en-US" smtClean="0"/>
              <a:t>24</a:t>
            </a:fld>
            <a:endParaRPr lang="en-US"/>
          </a:p>
        </p:txBody>
      </p:sp>
    </p:spTree>
    <p:extLst>
      <p:ext uri="{BB962C8B-B14F-4D97-AF65-F5344CB8AC3E}">
        <p14:creationId xmlns:p14="http://schemas.microsoft.com/office/powerpoint/2010/main" val="373264353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Correlation coefficient</a:t>
            </a:r>
            <a:r>
              <a:rPr lang="en-US" baseline="0" dirty="0" smtClean="0"/>
              <a:t> is the measure of linear relationship between two random variables. It is between +1 to -1. 0 implies no linear correlation.</a:t>
            </a:r>
          </a:p>
          <a:p>
            <a:r>
              <a:rPr lang="en-US" baseline="0" dirty="0" smtClean="0"/>
              <a:t>Sample Kolmogorov Smirnov test computes the distance between two distributions of data using their cumulative distribution functions.  D sample statistic is defined here. We use the p value to decide between the equality or difference in the distributions.</a:t>
            </a:r>
            <a:endParaRPr lang="en-US" dirty="0"/>
          </a:p>
        </p:txBody>
      </p:sp>
      <p:sp>
        <p:nvSpPr>
          <p:cNvPr id="4" name="Slide Number Placeholder 3"/>
          <p:cNvSpPr>
            <a:spLocks noGrp="1"/>
          </p:cNvSpPr>
          <p:nvPr>
            <p:ph type="sldNum" sz="quarter" idx="10"/>
          </p:nvPr>
        </p:nvSpPr>
        <p:spPr/>
        <p:txBody>
          <a:bodyPr/>
          <a:lstStyle/>
          <a:p>
            <a:fld id="{809D1174-828E-4C44-91C4-09627838F784}" type="slidenum">
              <a:rPr lang="en-US" smtClean="0"/>
              <a:t>25</a:t>
            </a:fld>
            <a:endParaRPr lang="en-US"/>
          </a:p>
        </p:txBody>
      </p:sp>
    </p:spTree>
    <p:extLst>
      <p:ext uri="{BB962C8B-B14F-4D97-AF65-F5344CB8AC3E}">
        <p14:creationId xmlns:p14="http://schemas.microsoft.com/office/powerpoint/2010/main" val="7176315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Left side shows all the users who don’t spend</a:t>
            </a:r>
            <a:r>
              <a:rPr lang="en-US" baseline="0" dirty="0" smtClean="0"/>
              <a:t> money at all. </a:t>
            </a:r>
          </a:p>
          <a:p>
            <a:r>
              <a:rPr lang="en-US" baseline="0" dirty="0" smtClean="0"/>
              <a:t>Right side you have the data distributed showing the variation in the data given the amount of money spent. We see slight increasing trend in the performance along with amount of money spent on gaming.</a:t>
            </a:r>
          </a:p>
          <a:p>
            <a:r>
              <a:rPr lang="en-US" baseline="0" dirty="0" smtClean="0"/>
              <a:t>MI  shows positive share of info. </a:t>
            </a:r>
            <a:r>
              <a:rPr lang="en-US" baseline="0" dirty="0" err="1" smtClean="0"/>
              <a:t>Corr</a:t>
            </a:r>
            <a:r>
              <a:rPr lang="en-US" baseline="0" dirty="0" smtClean="0"/>
              <a:t> is low. </a:t>
            </a:r>
          </a:p>
          <a:p>
            <a:r>
              <a:rPr lang="en-US" baseline="0" dirty="0" smtClean="0"/>
              <a:t> KS test is negative. </a:t>
            </a:r>
            <a:endParaRPr lang="en-US" dirty="0"/>
          </a:p>
        </p:txBody>
      </p:sp>
      <p:sp>
        <p:nvSpPr>
          <p:cNvPr id="4" name="Slide Number Placeholder 3"/>
          <p:cNvSpPr>
            <a:spLocks noGrp="1"/>
          </p:cNvSpPr>
          <p:nvPr>
            <p:ph type="sldNum" sz="quarter" idx="10"/>
          </p:nvPr>
        </p:nvSpPr>
        <p:spPr/>
        <p:txBody>
          <a:bodyPr/>
          <a:lstStyle/>
          <a:p>
            <a:fld id="{809D1174-828E-4C44-91C4-09627838F784}" type="slidenum">
              <a:rPr lang="en-US" smtClean="0"/>
              <a:t>26</a:t>
            </a:fld>
            <a:endParaRPr lang="en-US"/>
          </a:p>
        </p:txBody>
      </p:sp>
    </p:spTree>
    <p:extLst>
      <p:ext uri="{BB962C8B-B14F-4D97-AF65-F5344CB8AC3E}">
        <p14:creationId xmlns:p14="http://schemas.microsoft.com/office/powerpoint/2010/main" val="313476435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amount of </a:t>
            </a:r>
            <a:r>
              <a:rPr lang="en-US" baseline="0" dirty="0" smtClean="0"/>
              <a:t> message count and the user expenditure. People who hasn’t spent money and not chatted at all along the lines. And there is small bunch here who do spend and talk . Those who spends more tends to talk more in the slightest manner in a very weak relationship. Inconclusive </a:t>
            </a:r>
            <a:r>
              <a:rPr lang="en-US" baseline="0" dirty="0" err="1" smtClean="0"/>
              <a:t>ks</a:t>
            </a:r>
            <a:r>
              <a:rPr lang="en-US" baseline="0" dirty="0" smtClean="0"/>
              <a:t> test but positive correlation ,and very less info share via mutual info.</a:t>
            </a:r>
            <a:endParaRPr lang="en-US" dirty="0"/>
          </a:p>
        </p:txBody>
      </p:sp>
      <p:sp>
        <p:nvSpPr>
          <p:cNvPr id="4" name="Slide Number Placeholder 3"/>
          <p:cNvSpPr>
            <a:spLocks noGrp="1"/>
          </p:cNvSpPr>
          <p:nvPr>
            <p:ph type="sldNum" sz="quarter" idx="10"/>
          </p:nvPr>
        </p:nvSpPr>
        <p:spPr/>
        <p:txBody>
          <a:bodyPr/>
          <a:lstStyle/>
          <a:p>
            <a:fld id="{809D1174-828E-4C44-91C4-09627838F784}" type="slidenum">
              <a:rPr lang="en-US" smtClean="0"/>
              <a:t>27</a:t>
            </a:fld>
            <a:endParaRPr lang="en-US"/>
          </a:p>
        </p:txBody>
      </p:sp>
    </p:spTree>
    <p:extLst>
      <p:ext uri="{BB962C8B-B14F-4D97-AF65-F5344CB8AC3E}">
        <p14:creationId xmlns:p14="http://schemas.microsoft.com/office/powerpoint/2010/main" val="407453675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Understand users impressions, goals, likes, dislikes,</a:t>
            </a:r>
            <a:r>
              <a:rPr lang="en-US" baseline="0" dirty="0" smtClean="0"/>
              <a:t> happiness, sadness, the mood, excitement, boredom,</a:t>
            </a:r>
          </a:p>
          <a:p>
            <a:r>
              <a:rPr lang="en-US" baseline="0" dirty="0" smtClean="0"/>
              <a:t>Difference between organization of users. How much actions are coordinated vs uncoordinated actions.</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809D1174-828E-4C44-91C4-09627838F784}" type="slidenum">
              <a:rPr lang="en-US" smtClean="0"/>
              <a:t>28</a:t>
            </a:fld>
            <a:endParaRPr lang="en-US"/>
          </a:p>
        </p:txBody>
      </p:sp>
    </p:spTree>
    <p:extLst>
      <p:ext uri="{BB962C8B-B14F-4D97-AF65-F5344CB8AC3E}">
        <p14:creationId xmlns:p14="http://schemas.microsoft.com/office/powerpoint/2010/main" val="81754832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Given Data for this</a:t>
            </a:r>
            <a:r>
              <a:rPr lang="en-US" baseline="0" dirty="0" smtClean="0"/>
              <a:t> Data Science study: 1. Attacks data. 2. Alliance Chat. 3. User Data.</a:t>
            </a:r>
            <a:endParaRPr lang="en-US" dirty="0"/>
          </a:p>
        </p:txBody>
      </p:sp>
      <p:sp>
        <p:nvSpPr>
          <p:cNvPr id="4" name="Slide Number Placeholder 3"/>
          <p:cNvSpPr>
            <a:spLocks noGrp="1"/>
          </p:cNvSpPr>
          <p:nvPr>
            <p:ph type="sldNum" sz="quarter" idx="10"/>
          </p:nvPr>
        </p:nvSpPr>
        <p:spPr/>
        <p:txBody>
          <a:bodyPr/>
          <a:lstStyle/>
          <a:p>
            <a:fld id="{809D1174-828E-4C44-91C4-09627838F784}" type="slidenum">
              <a:rPr lang="en-US" smtClean="0"/>
              <a:t>29</a:t>
            </a:fld>
            <a:endParaRPr lang="en-US"/>
          </a:p>
        </p:txBody>
      </p:sp>
    </p:spTree>
    <p:extLst>
      <p:ext uri="{BB962C8B-B14F-4D97-AF65-F5344CB8AC3E}">
        <p14:creationId xmlns:p14="http://schemas.microsoft.com/office/powerpoint/2010/main" val="21338662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Given Data for this</a:t>
            </a:r>
            <a:r>
              <a:rPr lang="en-US" baseline="0" dirty="0" smtClean="0"/>
              <a:t> Data Science study: 1. Attacks data. 2. Alliance Chat. 3. User Data. The data consists of two months worth of data.</a:t>
            </a:r>
          </a:p>
          <a:p>
            <a:endParaRPr lang="en-US" baseline="0" dirty="0" smtClean="0"/>
          </a:p>
          <a:p>
            <a:r>
              <a:rPr lang="en-US" baseline="0" dirty="0" smtClean="0"/>
              <a:t>1.Attacks data consists of details of the matches.</a:t>
            </a:r>
            <a:endParaRPr lang="en-US" dirty="0"/>
          </a:p>
        </p:txBody>
      </p:sp>
      <p:sp>
        <p:nvSpPr>
          <p:cNvPr id="4" name="Slide Number Placeholder 3"/>
          <p:cNvSpPr>
            <a:spLocks noGrp="1"/>
          </p:cNvSpPr>
          <p:nvPr>
            <p:ph type="sldNum" sz="quarter" idx="10"/>
          </p:nvPr>
        </p:nvSpPr>
        <p:spPr/>
        <p:txBody>
          <a:bodyPr/>
          <a:lstStyle/>
          <a:p>
            <a:fld id="{809D1174-828E-4C44-91C4-09627838F784}" type="slidenum">
              <a:rPr lang="en-US" smtClean="0"/>
              <a:t>3</a:t>
            </a:fld>
            <a:endParaRPr lang="en-US"/>
          </a:p>
        </p:txBody>
      </p:sp>
    </p:spTree>
    <p:extLst>
      <p:ext uri="{BB962C8B-B14F-4D97-AF65-F5344CB8AC3E}">
        <p14:creationId xmlns:p14="http://schemas.microsoft.com/office/powerpoint/2010/main" val="396719029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Given Data for this</a:t>
            </a:r>
            <a:r>
              <a:rPr lang="en-US" baseline="0" dirty="0" smtClean="0"/>
              <a:t> Data Science study: 1. Attacks data. 2. Alliance Chat. 3. User Data.</a:t>
            </a:r>
            <a:endParaRPr lang="en-US" dirty="0"/>
          </a:p>
        </p:txBody>
      </p:sp>
      <p:sp>
        <p:nvSpPr>
          <p:cNvPr id="4" name="Slide Number Placeholder 3"/>
          <p:cNvSpPr>
            <a:spLocks noGrp="1"/>
          </p:cNvSpPr>
          <p:nvPr>
            <p:ph type="sldNum" sz="quarter" idx="10"/>
          </p:nvPr>
        </p:nvSpPr>
        <p:spPr/>
        <p:txBody>
          <a:bodyPr/>
          <a:lstStyle/>
          <a:p>
            <a:fld id="{809D1174-828E-4C44-91C4-09627838F784}" type="slidenum">
              <a:rPr lang="en-US" smtClean="0"/>
              <a:t>30</a:t>
            </a:fld>
            <a:endParaRPr lang="en-US"/>
          </a:p>
        </p:txBody>
      </p:sp>
    </p:spTree>
    <p:extLst>
      <p:ext uri="{BB962C8B-B14F-4D97-AF65-F5344CB8AC3E}">
        <p14:creationId xmlns:p14="http://schemas.microsoft.com/office/powerpoint/2010/main" val="115302837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Given Data for this</a:t>
            </a:r>
            <a:r>
              <a:rPr lang="en-US" baseline="0" dirty="0" smtClean="0"/>
              <a:t> Data Science study: 1. Attacks data. 2. Alliance Chat. 3. User Data.</a:t>
            </a:r>
            <a:endParaRPr lang="en-US" dirty="0"/>
          </a:p>
        </p:txBody>
      </p:sp>
      <p:sp>
        <p:nvSpPr>
          <p:cNvPr id="4" name="Slide Number Placeholder 3"/>
          <p:cNvSpPr>
            <a:spLocks noGrp="1"/>
          </p:cNvSpPr>
          <p:nvPr>
            <p:ph type="sldNum" sz="quarter" idx="10"/>
          </p:nvPr>
        </p:nvSpPr>
        <p:spPr/>
        <p:txBody>
          <a:bodyPr/>
          <a:lstStyle/>
          <a:p>
            <a:fld id="{809D1174-828E-4C44-91C4-09627838F784}" type="slidenum">
              <a:rPr lang="en-US" smtClean="0"/>
              <a:t>31</a:t>
            </a:fld>
            <a:endParaRPr lang="en-US"/>
          </a:p>
        </p:txBody>
      </p:sp>
    </p:spTree>
    <p:extLst>
      <p:ext uri="{BB962C8B-B14F-4D97-AF65-F5344CB8AC3E}">
        <p14:creationId xmlns:p14="http://schemas.microsoft.com/office/powerpoint/2010/main" val="339401747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Given Data for this</a:t>
            </a:r>
            <a:r>
              <a:rPr lang="en-US" baseline="0" dirty="0" smtClean="0"/>
              <a:t> Data Science study: 1. Attacks data. 2. Alliance Chat. 3. User Data.</a:t>
            </a:r>
            <a:endParaRPr lang="en-US" dirty="0"/>
          </a:p>
        </p:txBody>
      </p:sp>
      <p:sp>
        <p:nvSpPr>
          <p:cNvPr id="4" name="Slide Number Placeholder 3"/>
          <p:cNvSpPr>
            <a:spLocks noGrp="1"/>
          </p:cNvSpPr>
          <p:nvPr>
            <p:ph type="sldNum" sz="quarter" idx="10"/>
          </p:nvPr>
        </p:nvSpPr>
        <p:spPr/>
        <p:txBody>
          <a:bodyPr/>
          <a:lstStyle/>
          <a:p>
            <a:fld id="{809D1174-828E-4C44-91C4-09627838F784}" type="slidenum">
              <a:rPr lang="en-US" smtClean="0"/>
              <a:t>32</a:t>
            </a:fld>
            <a:endParaRPr lang="en-US"/>
          </a:p>
        </p:txBody>
      </p:sp>
    </p:spTree>
    <p:extLst>
      <p:ext uri="{BB962C8B-B14F-4D97-AF65-F5344CB8AC3E}">
        <p14:creationId xmlns:p14="http://schemas.microsoft.com/office/powerpoint/2010/main" val="287420767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Given Data for this</a:t>
            </a:r>
            <a:r>
              <a:rPr lang="en-US" baseline="0" dirty="0" smtClean="0"/>
              <a:t> Data Science study: 1. Attacks data. 2. Alliance Chat. 3. User Data.</a:t>
            </a:r>
            <a:endParaRPr lang="en-US" dirty="0"/>
          </a:p>
        </p:txBody>
      </p:sp>
      <p:sp>
        <p:nvSpPr>
          <p:cNvPr id="4" name="Slide Number Placeholder 3"/>
          <p:cNvSpPr>
            <a:spLocks noGrp="1"/>
          </p:cNvSpPr>
          <p:nvPr>
            <p:ph type="sldNum" sz="quarter" idx="10"/>
          </p:nvPr>
        </p:nvSpPr>
        <p:spPr/>
        <p:txBody>
          <a:bodyPr/>
          <a:lstStyle/>
          <a:p>
            <a:fld id="{809D1174-828E-4C44-91C4-09627838F784}" type="slidenum">
              <a:rPr lang="en-US" smtClean="0"/>
              <a:t>33</a:t>
            </a:fld>
            <a:endParaRPr lang="en-US"/>
          </a:p>
        </p:txBody>
      </p:sp>
    </p:spTree>
    <p:extLst>
      <p:ext uri="{BB962C8B-B14F-4D97-AF65-F5344CB8AC3E}">
        <p14:creationId xmlns:p14="http://schemas.microsoft.com/office/powerpoint/2010/main" val="87312362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Given Data for this</a:t>
            </a:r>
            <a:r>
              <a:rPr lang="en-US" baseline="0" dirty="0" smtClean="0"/>
              <a:t> Data Science study: 1. Attacks data. 2. Alliance Chat. 3. User Data.</a:t>
            </a:r>
            <a:endParaRPr lang="en-US" dirty="0"/>
          </a:p>
        </p:txBody>
      </p:sp>
      <p:sp>
        <p:nvSpPr>
          <p:cNvPr id="4" name="Slide Number Placeholder 3"/>
          <p:cNvSpPr>
            <a:spLocks noGrp="1"/>
          </p:cNvSpPr>
          <p:nvPr>
            <p:ph type="sldNum" sz="quarter" idx="10"/>
          </p:nvPr>
        </p:nvSpPr>
        <p:spPr/>
        <p:txBody>
          <a:bodyPr/>
          <a:lstStyle/>
          <a:p>
            <a:fld id="{809D1174-828E-4C44-91C4-09627838F784}" type="slidenum">
              <a:rPr lang="en-US" smtClean="0"/>
              <a:t>34</a:t>
            </a:fld>
            <a:endParaRPr lang="en-US"/>
          </a:p>
        </p:txBody>
      </p:sp>
    </p:spTree>
    <p:extLst>
      <p:ext uri="{BB962C8B-B14F-4D97-AF65-F5344CB8AC3E}">
        <p14:creationId xmlns:p14="http://schemas.microsoft.com/office/powerpoint/2010/main" val="208066991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Given Data for this</a:t>
            </a:r>
            <a:r>
              <a:rPr lang="en-US" baseline="0" dirty="0" smtClean="0"/>
              <a:t> Data Science study: 1. Attacks data. 2. Alliance Chat. 3. User Data.</a:t>
            </a:r>
            <a:endParaRPr lang="en-US" dirty="0"/>
          </a:p>
        </p:txBody>
      </p:sp>
      <p:sp>
        <p:nvSpPr>
          <p:cNvPr id="4" name="Slide Number Placeholder 3"/>
          <p:cNvSpPr>
            <a:spLocks noGrp="1"/>
          </p:cNvSpPr>
          <p:nvPr>
            <p:ph type="sldNum" sz="quarter" idx="10"/>
          </p:nvPr>
        </p:nvSpPr>
        <p:spPr/>
        <p:txBody>
          <a:bodyPr/>
          <a:lstStyle/>
          <a:p>
            <a:fld id="{809D1174-828E-4C44-91C4-09627838F784}" type="slidenum">
              <a:rPr lang="en-US" smtClean="0"/>
              <a:t>35</a:t>
            </a:fld>
            <a:endParaRPr lang="en-US"/>
          </a:p>
        </p:txBody>
      </p:sp>
    </p:spTree>
    <p:extLst>
      <p:ext uri="{BB962C8B-B14F-4D97-AF65-F5344CB8AC3E}">
        <p14:creationId xmlns:p14="http://schemas.microsoft.com/office/powerpoint/2010/main" val="276028932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Given Data for this</a:t>
            </a:r>
            <a:r>
              <a:rPr lang="en-US" baseline="0" dirty="0" smtClean="0"/>
              <a:t> Data Science study: 1. Attacks data. 2. Alliance Chat. 3. User Data.</a:t>
            </a:r>
            <a:endParaRPr lang="en-US" dirty="0"/>
          </a:p>
        </p:txBody>
      </p:sp>
      <p:sp>
        <p:nvSpPr>
          <p:cNvPr id="4" name="Slide Number Placeholder 3"/>
          <p:cNvSpPr>
            <a:spLocks noGrp="1"/>
          </p:cNvSpPr>
          <p:nvPr>
            <p:ph type="sldNum" sz="quarter" idx="10"/>
          </p:nvPr>
        </p:nvSpPr>
        <p:spPr/>
        <p:txBody>
          <a:bodyPr/>
          <a:lstStyle/>
          <a:p>
            <a:fld id="{809D1174-828E-4C44-91C4-09627838F784}" type="slidenum">
              <a:rPr lang="en-US" smtClean="0"/>
              <a:t>36</a:t>
            </a:fld>
            <a:endParaRPr lang="en-US"/>
          </a:p>
        </p:txBody>
      </p:sp>
    </p:spTree>
    <p:extLst>
      <p:ext uri="{BB962C8B-B14F-4D97-AF65-F5344CB8AC3E}">
        <p14:creationId xmlns:p14="http://schemas.microsoft.com/office/powerpoint/2010/main" val="91268234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Given Data for this</a:t>
            </a:r>
            <a:r>
              <a:rPr lang="en-US" baseline="0" dirty="0" smtClean="0"/>
              <a:t> Data Science study: 1. Attacks data. 2. Alliance Chat. 3. User Data.</a:t>
            </a:r>
            <a:endParaRPr lang="en-US" dirty="0"/>
          </a:p>
        </p:txBody>
      </p:sp>
      <p:sp>
        <p:nvSpPr>
          <p:cNvPr id="4" name="Slide Number Placeholder 3"/>
          <p:cNvSpPr>
            <a:spLocks noGrp="1"/>
          </p:cNvSpPr>
          <p:nvPr>
            <p:ph type="sldNum" sz="quarter" idx="10"/>
          </p:nvPr>
        </p:nvSpPr>
        <p:spPr/>
        <p:txBody>
          <a:bodyPr/>
          <a:lstStyle/>
          <a:p>
            <a:fld id="{809D1174-828E-4C44-91C4-09627838F784}" type="slidenum">
              <a:rPr lang="en-US" smtClean="0"/>
              <a:t>37</a:t>
            </a:fld>
            <a:endParaRPr lang="en-US"/>
          </a:p>
        </p:txBody>
      </p:sp>
    </p:spTree>
    <p:extLst>
      <p:ext uri="{BB962C8B-B14F-4D97-AF65-F5344CB8AC3E}">
        <p14:creationId xmlns:p14="http://schemas.microsoft.com/office/powerpoint/2010/main" val="93032269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the number</a:t>
            </a:r>
            <a:r>
              <a:rPr lang="en-US" baseline="0" dirty="0" smtClean="0"/>
              <a:t> of knights used by the alliances for their battles.  The maximum is almost 5000 different knights.</a:t>
            </a:r>
            <a:endParaRPr lang="en-US" dirty="0"/>
          </a:p>
        </p:txBody>
      </p:sp>
      <p:sp>
        <p:nvSpPr>
          <p:cNvPr id="4" name="Slide Number Placeholder 3"/>
          <p:cNvSpPr>
            <a:spLocks noGrp="1"/>
          </p:cNvSpPr>
          <p:nvPr>
            <p:ph type="sldNum" sz="quarter" idx="10"/>
          </p:nvPr>
        </p:nvSpPr>
        <p:spPr/>
        <p:txBody>
          <a:bodyPr/>
          <a:lstStyle/>
          <a:p>
            <a:fld id="{809D1174-828E-4C44-91C4-09627838F784}" type="slidenum">
              <a:rPr lang="en-US" smtClean="0"/>
              <a:t>38</a:t>
            </a:fld>
            <a:endParaRPr lang="en-US"/>
          </a:p>
        </p:txBody>
      </p:sp>
    </p:spTree>
    <p:extLst>
      <p:ext uri="{BB962C8B-B14F-4D97-AF65-F5344CB8AC3E}">
        <p14:creationId xmlns:p14="http://schemas.microsoft.com/office/powerpoint/2010/main" val="210181937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Rivalry</a:t>
            </a:r>
            <a:r>
              <a:rPr lang="en-US" baseline="0" dirty="0" smtClean="0"/>
              <a:t> is the core of competition in any competition. Gaming ,it is highly pronounced. We find the top contentious people. </a:t>
            </a:r>
          </a:p>
          <a:p>
            <a:r>
              <a:rPr lang="en-US" baseline="0" dirty="0" smtClean="0"/>
              <a:t>We also find the marathon warriors who keeps on fighting on day till their shout at them for doing so.</a:t>
            </a:r>
          </a:p>
          <a:p>
            <a:r>
              <a:rPr lang="en-US" baseline="0" dirty="0" smtClean="0"/>
              <a:t> </a:t>
            </a:r>
          </a:p>
          <a:p>
            <a:endParaRPr lang="en-US" dirty="0"/>
          </a:p>
        </p:txBody>
      </p:sp>
      <p:sp>
        <p:nvSpPr>
          <p:cNvPr id="4" name="Slide Number Placeholder 3"/>
          <p:cNvSpPr>
            <a:spLocks noGrp="1"/>
          </p:cNvSpPr>
          <p:nvPr>
            <p:ph type="sldNum" sz="quarter" idx="10"/>
          </p:nvPr>
        </p:nvSpPr>
        <p:spPr/>
        <p:txBody>
          <a:bodyPr/>
          <a:lstStyle/>
          <a:p>
            <a:fld id="{809D1174-828E-4C44-91C4-09627838F784}" type="slidenum">
              <a:rPr lang="en-US" smtClean="0"/>
              <a:t>39</a:t>
            </a:fld>
            <a:endParaRPr lang="en-US"/>
          </a:p>
        </p:txBody>
      </p:sp>
    </p:spTree>
    <p:extLst>
      <p:ext uri="{BB962C8B-B14F-4D97-AF65-F5344CB8AC3E}">
        <p14:creationId xmlns:p14="http://schemas.microsoft.com/office/powerpoint/2010/main" val="4833243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following is today’s Agenda.</a:t>
            </a:r>
          </a:p>
          <a:p>
            <a:pPr marL="228600" indent="-228600">
              <a:buAutoNum type="arabicPeriod"/>
            </a:pPr>
            <a:r>
              <a:rPr lang="en-US" dirty="0" smtClean="0"/>
              <a:t>Measure a User’s Performance.</a:t>
            </a:r>
          </a:p>
          <a:p>
            <a:pPr marL="228600" indent="-228600">
              <a:buAutoNum type="arabicPeriod"/>
            </a:pPr>
            <a:r>
              <a:rPr lang="en-US" dirty="0" smtClean="0"/>
              <a:t>Classify</a:t>
            </a:r>
            <a:r>
              <a:rPr lang="en-US" baseline="0" dirty="0" smtClean="0"/>
              <a:t> a Users as Spender or a Non Spender based on his activities.</a:t>
            </a:r>
          </a:p>
          <a:p>
            <a:pPr marL="228600" indent="-228600">
              <a:buAutoNum type="arabicPeriod"/>
            </a:pPr>
            <a:r>
              <a:rPr lang="en-US" baseline="0" dirty="0" smtClean="0"/>
              <a:t>Relationship between Expenditure and Performance / Social Interaction.</a:t>
            </a:r>
          </a:p>
          <a:p>
            <a:pPr marL="228600" indent="-228600">
              <a:buAutoNum type="arabicPeriod"/>
            </a:pPr>
            <a:r>
              <a:rPr lang="en-US" baseline="0" dirty="0" smtClean="0"/>
              <a:t>Text Processing of Alliance Chats.</a:t>
            </a:r>
          </a:p>
          <a:p>
            <a:pPr marL="228600" indent="-228600">
              <a:buAutoNum type="arabicPeriod"/>
            </a:pPr>
            <a:r>
              <a:rPr lang="en-US" baseline="0" dirty="0" smtClean="0"/>
              <a:t>User’s Choices of </a:t>
            </a:r>
            <a:r>
              <a:rPr lang="en-US" baseline="0" dirty="0" err="1" smtClean="0"/>
              <a:t>Alliances,Knights</a:t>
            </a:r>
            <a:r>
              <a:rPr lang="en-US" baseline="0" dirty="0" smtClean="0"/>
              <a:t> and Geo Politics.</a:t>
            </a:r>
          </a:p>
          <a:p>
            <a:pPr marL="228600" indent="-228600">
              <a:buAutoNum type="arabicPeriod"/>
            </a:pPr>
            <a:r>
              <a:rPr lang="en-US" baseline="0" dirty="0" smtClean="0"/>
              <a:t>Location vs Performance.</a:t>
            </a:r>
          </a:p>
          <a:p>
            <a:pPr marL="228600" indent="-228600">
              <a:buAutoNum type="arabicPeriod"/>
            </a:pPr>
            <a:r>
              <a:rPr lang="en-US" baseline="0" dirty="0" smtClean="0"/>
              <a:t>IDEAS</a:t>
            </a:r>
            <a:endParaRPr lang="en-US" dirty="0"/>
          </a:p>
        </p:txBody>
      </p:sp>
      <p:sp>
        <p:nvSpPr>
          <p:cNvPr id="4" name="Slide Number Placeholder 3"/>
          <p:cNvSpPr>
            <a:spLocks noGrp="1"/>
          </p:cNvSpPr>
          <p:nvPr>
            <p:ph type="sldNum" sz="quarter" idx="10"/>
          </p:nvPr>
        </p:nvSpPr>
        <p:spPr/>
        <p:txBody>
          <a:bodyPr/>
          <a:lstStyle/>
          <a:p>
            <a:fld id="{809D1174-828E-4C44-91C4-09627838F784}" type="slidenum">
              <a:rPr lang="en-US" smtClean="0"/>
              <a:t>4</a:t>
            </a:fld>
            <a:endParaRPr lang="en-US"/>
          </a:p>
        </p:txBody>
      </p:sp>
    </p:spTree>
    <p:extLst>
      <p:ext uri="{BB962C8B-B14F-4D97-AF65-F5344CB8AC3E}">
        <p14:creationId xmlns:p14="http://schemas.microsoft.com/office/powerpoint/2010/main" val="87853997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Among the knights chosen</a:t>
            </a:r>
            <a:r>
              <a:rPr lang="en-US" baseline="0" dirty="0" smtClean="0"/>
              <a:t> by the alliances in their battles  99% of the attacking side choses to have a knight while 96% </a:t>
            </a:r>
            <a:r>
              <a:rPr lang="en-US" dirty="0" smtClean="0"/>
              <a:t> chose</a:t>
            </a:r>
            <a:r>
              <a:rPr lang="en-US" baseline="0" dirty="0" smtClean="0"/>
              <a:t> to have knights.</a:t>
            </a:r>
          </a:p>
          <a:p>
            <a:endParaRPr lang="en-US" baseline="0" dirty="0" smtClean="0"/>
          </a:p>
          <a:p>
            <a:r>
              <a:rPr lang="en-US" baseline="0" dirty="0" smtClean="0"/>
              <a:t>Among the knights for either side 97% of the defense side knights are from within the alliance. And 3% outside the alliance.</a:t>
            </a:r>
          </a:p>
          <a:p>
            <a:r>
              <a:rPr lang="en-US" baseline="0" dirty="0" smtClean="0"/>
              <a:t>While the attacking choses their knights from within their own alliance.</a:t>
            </a:r>
            <a:endParaRPr lang="en-US" dirty="0"/>
          </a:p>
        </p:txBody>
      </p:sp>
      <p:sp>
        <p:nvSpPr>
          <p:cNvPr id="4" name="Slide Number Placeholder 3"/>
          <p:cNvSpPr>
            <a:spLocks noGrp="1"/>
          </p:cNvSpPr>
          <p:nvPr>
            <p:ph type="sldNum" sz="quarter" idx="10"/>
          </p:nvPr>
        </p:nvSpPr>
        <p:spPr/>
        <p:txBody>
          <a:bodyPr/>
          <a:lstStyle/>
          <a:p>
            <a:fld id="{809D1174-828E-4C44-91C4-09627838F784}" type="slidenum">
              <a:rPr lang="en-US" smtClean="0"/>
              <a:t>40</a:t>
            </a:fld>
            <a:endParaRPr lang="en-US"/>
          </a:p>
        </p:txBody>
      </p:sp>
    </p:spTree>
    <p:extLst>
      <p:ext uri="{BB962C8B-B14F-4D97-AF65-F5344CB8AC3E}">
        <p14:creationId xmlns:p14="http://schemas.microsoft.com/office/powerpoint/2010/main" val="112584884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Among the knights chosen</a:t>
            </a:r>
            <a:r>
              <a:rPr lang="en-US" baseline="0" dirty="0" smtClean="0"/>
              <a:t> by the alliances in their battles  99% of the attacking side choses to have a knight while 96% </a:t>
            </a:r>
            <a:r>
              <a:rPr lang="en-US" dirty="0" smtClean="0"/>
              <a:t> chose</a:t>
            </a:r>
            <a:r>
              <a:rPr lang="en-US" baseline="0" dirty="0" smtClean="0"/>
              <a:t> to have knights.</a:t>
            </a:r>
          </a:p>
          <a:p>
            <a:endParaRPr lang="en-US" baseline="0" dirty="0" smtClean="0"/>
          </a:p>
          <a:p>
            <a:r>
              <a:rPr lang="en-US" baseline="0" dirty="0" smtClean="0"/>
              <a:t>Among the knights for either side 97% of the defense side knights are from within the alliance. And 3% outside the alliance.</a:t>
            </a:r>
          </a:p>
          <a:p>
            <a:r>
              <a:rPr lang="en-US" baseline="0" dirty="0" smtClean="0"/>
              <a:t>While the attacking choses their knights from within their own alliance.</a:t>
            </a:r>
            <a:endParaRPr lang="en-US" dirty="0"/>
          </a:p>
        </p:txBody>
      </p:sp>
      <p:sp>
        <p:nvSpPr>
          <p:cNvPr id="4" name="Slide Number Placeholder 3"/>
          <p:cNvSpPr>
            <a:spLocks noGrp="1"/>
          </p:cNvSpPr>
          <p:nvPr>
            <p:ph type="sldNum" sz="quarter" idx="10"/>
          </p:nvPr>
        </p:nvSpPr>
        <p:spPr/>
        <p:txBody>
          <a:bodyPr/>
          <a:lstStyle/>
          <a:p>
            <a:fld id="{809D1174-828E-4C44-91C4-09627838F784}" type="slidenum">
              <a:rPr lang="en-US" smtClean="0"/>
              <a:t>41</a:t>
            </a:fld>
            <a:endParaRPr lang="en-US"/>
          </a:p>
        </p:txBody>
      </p:sp>
    </p:spTree>
    <p:extLst>
      <p:ext uri="{BB962C8B-B14F-4D97-AF65-F5344CB8AC3E}">
        <p14:creationId xmlns:p14="http://schemas.microsoft.com/office/powerpoint/2010/main" val="329487735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Location vs performance.  Does the vicinity</a:t>
            </a:r>
            <a:r>
              <a:rPr lang="en-US" baseline="0" dirty="0" smtClean="0"/>
              <a:t> or the </a:t>
            </a:r>
            <a:r>
              <a:rPr lang="en-US" baseline="0" dirty="0" err="1" smtClean="0"/>
              <a:t>neightbors</a:t>
            </a:r>
            <a:r>
              <a:rPr lang="en-US" baseline="0" dirty="0" smtClean="0"/>
              <a:t> or the enemies matter?? Does the location matter for the performances? </a:t>
            </a:r>
          </a:p>
          <a:p>
            <a:r>
              <a:rPr lang="en-US" baseline="0" dirty="0" smtClean="0"/>
              <a:t>We use three measures mentioned before to identified them all.</a:t>
            </a:r>
            <a:endParaRPr lang="en-US" dirty="0"/>
          </a:p>
        </p:txBody>
      </p:sp>
      <p:sp>
        <p:nvSpPr>
          <p:cNvPr id="4" name="Slide Number Placeholder 3"/>
          <p:cNvSpPr>
            <a:spLocks noGrp="1"/>
          </p:cNvSpPr>
          <p:nvPr>
            <p:ph type="sldNum" sz="quarter" idx="10"/>
          </p:nvPr>
        </p:nvSpPr>
        <p:spPr/>
        <p:txBody>
          <a:bodyPr/>
          <a:lstStyle/>
          <a:p>
            <a:fld id="{809D1174-828E-4C44-91C4-09627838F784}" type="slidenum">
              <a:rPr lang="en-US" smtClean="0"/>
              <a:t>42</a:t>
            </a:fld>
            <a:endParaRPr lang="en-US"/>
          </a:p>
        </p:txBody>
      </p:sp>
    </p:spTree>
    <p:extLst>
      <p:ext uri="{BB962C8B-B14F-4D97-AF65-F5344CB8AC3E}">
        <p14:creationId xmlns:p14="http://schemas.microsoft.com/office/powerpoint/2010/main" val="181342371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Given Data for this</a:t>
            </a:r>
            <a:r>
              <a:rPr lang="en-US" baseline="0" dirty="0" smtClean="0"/>
              <a:t> Data Science study: 1. Attacks data. 2. Alliance Chat. 3. User Data.</a:t>
            </a:r>
            <a:endParaRPr lang="en-US" dirty="0"/>
          </a:p>
        </p:txBody>
      </p:sp>
      <p:sp>
        <p:nvSpPr>
          <p:cNvPr id="4" name="Slide Number Placeholder 3"/>
          <p:cNvSpPr>
            <a:spLocks noGrp="1"/>
          </p:cNvSpPr>
          <p:nvPr>
            <p:ph type="sldNum" sz="quarter" idx="10"/>
          </p:nvPr>
        </p:nvSpPr>
        <p:spPr/>
        <p:txBody>
          <a:bodyPr/>
          <a:lstStyle/>
          <a:p>
            <a:fld id="{809D1174-828E-4C44-91C4-09627838F784}" type="slidenum">
              <a:rPr lang="en-US" smtClean="0"/>
              <a:t>43</a:t>
            </a:fld>
            <a:endParaRPr lang="en-US"/>
          </a:p>
        </p:txBody>
      </p:sp>
    </p:spTree>
    <p:extLst>
      <p:ext uri="{BB962C8B-B14F-4D97-AF65-F5344CB8AC3E}">
        <p14:creationId xmlns:p14="http://schemas.microsoft.com/office/powerpoint/2010/main" val="21723767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Given Data for this</a:t>
            </a:r>
            <a:r>
              <a:rPr lang="en-US" baseline="0" dirty="0" smtClean="0"/>
              <a:t> Data Science study: 1. Attacks data. 2. Alliance Chat. 3. User Data.</a:t>
            </a:r>
            <a:endParaRPr lang="en-US" dirty="0"/>
          </a:p>
        </p:txBody>
      </p:sp>
      <p:sp>
        <p:nvSpPr>
          <p:cNvPr id="4" name="Slide Number Placeholder 3"/>
          <p:cNvSpPr>
            <a:spLocks noGrp="1"/>
          </p:cNvSpPr>
          <p:nvPr>
            <p:ph type="sldNum" sz="quarter" idx="10"/>
          </p:nvPr>
        </p:nvSpPr>
        <p:spPr/>
        <p:txBody>
          <a:bodyPr/>
          <a:lstStyle/>
          <a:p>
            <a:fld id="{809D1174-828E-4C44-91C4-09627838F784}" type="slidenum">
              <a:rPr lang="en-US" smtClean="0"/>
              <a:t>44</a:t>
            </a:fld>
            <a:endParaRPr lang="en-US"/>
          </a:p>
        </p:txBody>
      </p:sp>
    </p:spTree>
    <p:extLst>
      <p:ext uri="{BB962C8B-B14F-4D97-AF65-F5344CB8AC3E}">
        <p14:creationId xmlns:p14="http://schemas.microsoft.com/office/powerpoint/2010/main" val="285104610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Given Data for this</a:t>
            </a:r>
            <a:r>
              <a:rPr lang="en-US" baseline="0" dirty="0" smtClean="0"/>
              <a:t> Data Science study: 1. Attacks data. 2. Alliance Chat. 3. User Data.</a:t>
            </a:r>
            <a:endParaRPr lang="en-US" dirty="0"/>
          </a:p>
        </p:txBody>
      </p:sp>
      <p:sp>
        <p:nvSpPr>
          <p:cNvPr id="4" name="Slide Number Placeholder 3"/>
          <p:cNvSpPr>
            <a:spLocks noGrp="1"/>
          </p:cNvSpPr>
          <p:nvPr>
            <p:ph type="sldNum" sz="quarter" idx="10"/>
          </p:nvPr>
        </p:nvSpPr>
        <p:spPr/>
        <p:txBody>
          <a:bodyPr/>
          <a:lstStyle/>
          <a:p>
            <a:fld id="{809D1174-828E-4C44-91C4-09627838F784}" type="slidenum">
              <a:rPr lang="en-US" smtClean="0"/>
              <a:t>45</a:t>
            </a:fld>
            <a:endParaRPr lang="en-US"/>
          </a:p>
        </p:txBody>
      </p:sp>
    </p:spTree>
    <p:extLst>
      <p:ext uri="{BB962C8B-B14F-4D97-AF65-F5344CB8AC3E}">
        <p14:creationId xmlns:p14="http://schemas.microsoft.com/office/powerpoint/2010/main" val="103152971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Given Data for this</a:t>
            </a:r>
            <a:r>
              <a:rPr lang="en-US" baseline="0" dirty="0" smtClean="0"/>
              <a:t> Data Science study: 1. Attacks data. 2. Alliance Chat. 3. User Data.</a:t>
            </a:r>
            <a:endParaRPr lang="en-US" dirty="0"/>
          </a:p>
        </p:txBody>
      </p:sp>
      <p:sp>
        <p:nvSpPr>
          <p:cNvPr id="4" name="Slide Number Placeholder 3"/>
          <p:cNvSpPr>
            <a:spLocks noGrp="1"/>
          </p:cNvSpPr>
          <p:nvPr>
            <p:ph type="sldNum" sz="quarter" idx="10"/>
          </p:nvPr>
        </p:nvSpPr>
        <p:spPr/>
        <p:txBody>
          <a:bodyPr/>
          <a:lstStyle/>
          <a:p>
            <a:fld id="{809D1174-828E-4C44-91C4-09627838F784}" type="slidenum">
              <a:rPr lang="en-US" smtClean="0"/>
              <a:t>46</a:t>
            </a:fld>
            <a:endParaRPr lang="en-US"/>
          </a:p>
        </p:txBody>
      </p:sp>
    </p:spTree>
    <p:extLst>
      <p:ext uri="{BB962C8B-B14F-4D97-AF65-F5344CB8AC3E}">
        <p14:creationId xmlns:p14="http://schemas.microsoft.com/office/powerpoint/2010/main" val="79252883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Given Data for this</a:t>
            </a:r>
            <a:r>
              <a:rPr lang="en-US" baseline="0" dirty="0" smtClean="0"/>
              <a:t> Data Science study: 1. Attacks data. 2. Alliance Chat. 3. User Data.</a:t>
            </a:r>
            <a:endParaRPr lang="en-US" dirty="0"/>
          </a:p>
        </p:txBody>
      </p:sp>
      <p:sp>
        <p:nvSpPr>
          <p:cNvPr id="4" name="Slide Number Placeholder 3"/>
          <p:cNvSpPr>
            <a:spLocks noGrp="1"/>
          </p:cNvSpPr>
          <p:nvPr>
            <p:ph type="sldNum" sz="quarter" idx="10"/>
          </p:nvPr>
        </p:nvSpPr>
        <p:spPr/>
        <p:txBody>
          <a:bodyPr/>
          <a:lstStyle/>
          <a:p>
            <a:fld id="{809D1174-828E-4C44-91C4-09627838F784}" type="slidenum">
              <a:rPr lang="en-US" smtClean="0"/>
              <a:t>47</a:t>
            </a:fld>
            <a:endParaRPr lang="en-US"/>
          </a:p>
        </p:txBody>
      </p:sp>
    </p:spTree>
    <p:extLst>
      <p:ext uri="{BB962C8B-B14F-4D97-AF65-F5344CB8AC3E}">
        <p14:creationId xmlns:p14="http://schemas.microsoft.com/office/powerpoint/2010/main" val="180823053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Given Data for this</a:t>
            </a:r>
            <a:r>
              <a:rPr lang="en-US" baseline="0" dirty="0" smtClean="0"/>
              <a:t> Data Science study: 1. Attacks data. 2. Alliance Chat. 3. User Data.</a:t>
            </a:r>
            <a:endParaRPr lang="en-US" dirty="0"/>
          </a:p>
        </p:txBody>
      </p:sp>
      <p:sp>
        <p:nvSpPr>
          <p:cNvPr id="4" name="Slide Number Placeholder 3"/>
          <p:cNvSpPr>
            <a:spLocks noGrp="1"/>
          </p:cNvSpPr>
          <p:nvPr>
            <p:ph type="sldNum" sz="quarter" idx="10"/>
          </p:nvPr>
        </p:nvSpPr>
        <p:spPr/>
        <p:txBody>
          <a:bodyPr/>
          <a:lstStyle/>
          <a:p>
            <a:fld id="{809D1174-828E-4C44-91C4-09627838F784}" type="slidenum">
              <a:rPr lang="en-US" smtClean="0"/>
              <a:t>48</a:t>
            </a:fld>
            <a:endParaRPr lang="en-US"/>
          </a:p>
        </p:txBody>
      </p:sp>
    </p:spTree>
    <p:extLst>
      <p:ext uri="{BB962C8B-B14F-4D97-AF65-F5344CB8AC3E}">
        <p14:creationId xmlns:p14="http://schemas.microsoft.com/office/powerpoint/2010/main" val="139096153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Given Data for this</a:t>
            </a:r>
            <a:r>
              <a:rPr lang="en-US" baseline="0" dirty="0" smtClean="0"/>
              <a:t> Data Science study: 1. Attacks data. 2. Alliance Chat. 3. User Data.</a:t>
            </a:r>
            <a:endParaRPr lang="en-US" dirty="0"/>
          </a:p>
        </p:txBody>
      </p:sp>
      <p:sp>
        <p:nvSpPr>
          <p:cNvPr id="4" name="Slide Number Placeholder 3"/>
          <p:cNvSpPr>
            <a:spLocks noGrp="1"/>
          </p:cNvSpPr>
          <p:nvPr>
            <p:ph type="sldNum" sz="quarter" idx="10"/>
          </p:nvPr>
        </p:nvSpPr>
        <p:spPr/>
        <p:txBody>
          <a:bodyPr/>
          <a:lstStyle/>
          <a:p>
            <a:fld id="{809D1174-828E-4C44-91C4-09627838F784}" type="slidenum">
              <a:rPr lang="en-US" smtClean="0"/>
              <a:t>49</a:t>
            </a:fld>
            <a:endParaRPr lang="en-US"/>
          </a:p>
        </p:txBody>
      </p:sp>
    </p:spTree>
    <p:extLst>
      <p:ext uri="{BB962C8B-B14F-4D97-AF65-F5344CB8AC3E}">
        <p14:creationId xmlns:p14="http://schemas.microsoft.com/office/powerpoint/2010/main" val="14057933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Purpose</a:t>
            </a:r>
            <a:r>
              <a:rPr lang="en-US" baseline="0" dirty="0" smtClean="0"/>
              <a:t> is that segregate the users into strong users and ones who need help .</a:t>
            </a:r>
          </a:p>
          <a:p>
            <a:endParaRPr lang="en-US" dirty="0"/>
          </a:p>
        </p:txBody>
      </p:sp>
      <p:sp>
        <p:nvSpPr>
          <p:cNvPr id="4" name="Slide Number Placeholder 3"/>
          <p:cNvSpPr>
            <a:spLocks noGrp="1"/>
          </p:cNvSpPr>
          <p:nvPr>
            <p:ph type="sldNum" sz="quarter" idx="10"/>
          </p:nvPr>
        </p:nvSpPr>
        <p:spPr/>
        <p:txBody>
          <a:bodyPr/>
          <a:lstStyle/>
          <a:p>
            <a:fld id="{809D1174-828E-4C44-91C4-09627838F784}" type="slidenum">
              <a:rPr lang="en-US" smtClean="0"/>
              <a:t>5</a:t>
            </a:fld>
            <a:endParaRPr lang="en-US"/>
          </a:p>
        </p:txBody>
      </p:sp>
    </p:spTree>
    <p:extLst>
      <p:ext uri="{BB962C8B-B14F-4D97-AF65-F5344CB8AC3E}">
        <p14:creationId xmlns:p14="http://schemas.microsoft.com/office/powerpoint/2010/main" val="324655069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Given Data for this</a:t>
            </a:r>
            <a:r>
              <a:rPr lang="en-US" baseline="0" dirty="0" smtClean="0"/>
              <a:t> Data Science study: 1. Attacks data. 2. Alliance Chat. 3. User Data.</a:t>
            </a:r>
            <a:endParaRPr lang="en-US" dirty="0"/>
          </a:p>
        </p:txBody>
      </p:sp>
      <p:sp>
        <p:nvSpPr>
          <p:cNvPr id="4" name="Slide Number Placeholder 3"/>
          <p:cNvSpPr>
            <a:spLocks noGrp="1"/>
          </p:cNvSpPr>
          <p:nvPr>
            <p:ph type="sldNum" sz="quarter" idx="10"/>
          </p:nvPr>
        </p:nvSpPr>
        <p:spPr/>
        <p:txBody>
          <a:bodyPr/>
          <a:lstStyle/>
          <a:p>
            <a:fld id="{809D1174-828E-4C44-91C4-09627838F784}" type="slidenum">
              <a:rPr lang="en-US" smtClean="0"/>
              <a:t>50</a:t>
            </a:fld>
            <a:endParaRPr lang="en-US"/>
          </a:p>
        </p:txBody>
      </p:sp>
    </p:spTree>
    <p:extLst>
      <p:ext uri="{BB962C8B-B14F-4D97-AF65-F5344CB8AC3E}">
        <p14:creationId xmlns:p14="http://schemas.microsoft.com/office/powerpoint/2010/main" val="325214471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Given Data for this</a:t>
            </a:r>
            <a:r>
              <a:rPr lang="en-US" baseline="0" dirty="0" smtClean="0"/>
              <a:t> Data Science study: 1. Attacks data. 2. Alliance Chat. 3. User Data.</a:t>
            </a:r>
            <a:endParaRPr lang="en-US" dirty="0"/>
          </a:p>
        </p:txBody>
      </p:sp>
      <p:sp>
        <p:nvSpPr>
          <p:cNvPr id="4" name="Slide Number Placeholder 3"/>
          <p:cNvSpPr>
            <a:spLocks noGrp="1"/>
          </p:cNvSpPr>
          <p:nvPr>
            <p:ph type="sldNum" sz="quarter" idx="10"/>
          </p:nvPr>
        </p:nvSpPr>
        <p:spPr/>
        <p:txBody>
          <a:bodyPr/>
          <a:lstStyle/>
          <a:p>
            <a:fld id="{809D1174-828E-4C44-91C4-09627838F784}" type="slidenum">
              <a:rPr lang="en-US" smtClean="0"/>
              <a:t>51</a:t>
            </a:fld>
            <a:endParaRPr lang="en-US"/>
          </a:p>
        </p:txBody>
      </p:sp>
    </p:spTree>
    <p:extLst>
      <p:ext uri="{BB962C8B-B14F-4D97-AF65-F5344CB8AC3E}">
        <p14:creationId xmlns:p14="http://schemas.microsoft.com/office/powerpoint/2010/main" val="98200712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Given Data for this</a:t>
            </a:r>
            <a:r>
              <a:rPr lang="en-US" baseline="0" dirty="0" smtClean="0"/>
              <a:t> Data Science study: 1. Attacks data. 2. Alliance Chat. 3. User Data.</a:t>
            </a:r>
            <a:endParaRPr lang="en-US" dirty="0"/>
          </a:p>
        </p:txBody>
      </p:sp>
      <p:sp>
        <p:nvSpPr>
          <p:cNvPr id="4" name="Slide Number Placeholder 3"/>
          <p:cNvSpPr>
            <a:spLocks noGrp="1"/>
          </p:cNvSpPr>
          <p:nvPr>
            <p:ph type="sldNum" sz="quarter" idx="10"/>
          </p:nvPr>
        </p:nvSpPr>
        <p:spPr/>
        <p:txBody>
          <a:bodyPr/>
          <a:lstStyle/>
          <a:p>
            <a:fld id="{809D1174-828E-4C44-91C4-09627838F784}" type="slidenum">
              <a:rPr lang="en-US" smtClean="0"/>
              <a:t>52</a:t>
            </a:fld>
            <a:endParaRPr lang="en-US"/>
          </a:p>
        </p:txBody>
      </p:sp>
    </p:spTree>
    <p:extLst>
      <p:ext uri="{BB962C8B-B14F-4D97-AF65-F5344CB8AC3E}">
        <p14:creationId xmlns:p14="http://schemas.microsoft.com/office/powerpoint/2010/main" val="24541403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User Performance is measured on every match for both defender and attacker.</a:t>
            </a:r>
          </a:p>
          <a:p>
            <a:pPr marL="228600" indent="-228600">
              <a:buAutoNum type="arabicPeriod"/>
            </a:pPr>
            <a:r>
              <a:rPr lang="en-US" baseline="0" dirty="0" smtClean="0"/>
              <a:t>The following are the steps to arrive at the User Score. </a:t>
            </a:r>
          </a:p>
          <a:p>
            <a:pPr marL="0" indent="0">
              <a:buNone/>
            </a:pPr>
            <a:r>
              <a:rPr lang="en-US" baseline="0" dirty="0" err="1" smtClean="0"/>
              <a:t>a.Defense</a:t>
            </a:r>
            <a:r>
              <a:rPr lang="en-US" baseline="0" dirty="0" smtClean="0"/>
              <a:t> Score </a:t>
            </a:r>
            <a:r>
              <a:rPr lang="en-US" baseline="0" dirty="0" err="1" smtClean="0"/>
              <a:t>b.Attack</a:t>
            </a:r>
            <a:r>
              <a:rPr lang="en-US" baseline="0" dirty="0" smtClean="0"/>
              <a:t> Score. </a:t>
            </a:r>
            <a:r>
              <a:rPr lang="en-US" baseline="0" dirty="0" err="1" smtClean="0"/>
              <a:t>C.Winning</a:t>
            </a:r>
            <a:r>
              <a:rPr lang="en-US" baseline="0" dirty="0" smtClean="0"/>
              <a:t> Count </a:t>
            </a:r>
            <a:r>
              <a:rPr lang="en-US" baseline="0" dirty="0" err="1" smtClean="0"/>
              <a:t>D.Lost</a:t>
            </a:r>
            <a:r>
              <a:rPr lang="en-US" baseline="0" dirty="0" smtClean="0"/>
              <a:t> Count </a:t>
            </a:r>
            <a:r>
              <a:rPr lang="en-US" baseline="0" dirty="0" err="1" smtClean="0"/>
              <a:t>E.Draw</a:t>
            </a:r>
            <a:r>
              <a:rPr lang="en-US" baseline="0" dirty="0" smtClean="0"/>
              <a:t> Count. </a:t>
            </a:r>
            <a:r>
              <a:rPr lang="en-US" baseline="0" dirty="0" err="1" smtClean="0"/>
              <a:t>F.Knight</a:t>
            </a:r>
            <a:r>
              <a:rPr lang="en-US" baseline="0" dirty="0" smtClean="0"/>
              <a:t> Attack Score </a:t>
            </a:r>
            <a:r>
              <a:rPr lang="en-US" baseline="0" dirty="0" err="1" smtClean="0"/>
              <a:t>G.Knight</a:t>
            </a:r>
            <a:r>
              <a:rPr lang="en-US" baseline="0" dirty="0" smtClean="0"/>
              <a:t> Defense Score.</a:t>
            </a:r>
          </a:p>
          <a:p>
            <a:pPr marL="0" indent="0">
              <a:buNone/>
            </a:pPr>
            <a:endParaRPr lang="en-US" baseline="0" dirty="0" smtClean="0"/>
          </a:p>
          <a:p>
            <a:pPr marL="0" indent="0">
              <a:buNone/>
            </a:pPr>
            <a:r>
              <a:rPr lang="en-US" baseline="0" dirty="0" smtClean="0"/>
              <a:t>The formula computes the performance of the user.</a:t>
            </a:r>
          </a:p>
          <a:p>
            <a:pPr marL="0" indent="0">
              <a:buNone/>
            </a:pPr>
            <a:endParaRPr lang="en-US" dirty="0"/>
          </a:p>
        </p:txBody>
      </p:sp>
      <p:sp>
        <p:nvSpPr>
          <p:cNvPr id="4" name="Slide Number Placeholder 3"/>
          <p:cNvSpPr>
            <a:spLocks noGrp="1"/>
          </p:cNvSpPr>
          <p:nvPr>
            <p:ph type="sldNum" sz="quarter" idx="10"/>
          </p:nvPr>
        </p:nvSpPr>
        <p:spPr/>
        <p:txBody>
          <a:bodyPr/>
          <a:lstStyle/>
          <a:p>
            <a:fld id="{809D1174-828E-4C44-91C4-09627838F784}" type="slidenum">
              <a:rPr lang="en-US" smtClean="0"/>
              <a:t>6</a:t>
            </a:fld>
            <a:endParaRPr lang="en-US"/>
          </a:p>
        </p:txBody>
      </p:sp>
    </p:spTree>
    <p:extLst>
      <p:ext uri="{BB962C8B-B14F-4D97-AF65-F5344CB8AC3E}">
        <p14:creationId xmlns:p14="http://schemas.microsoft.com/office/powerpoint/2010/main" val="14373031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Might Scor</a:t>
            </a:r>
            <a:r>
              <a:rPr lang="en-US" baseline="0" dirty="0" smtClean="0"/>
              <a:t>e is the summation of value of the troop and the number of troops they have in the army.</a:t>
            </a:r>
          </a:p>
          <a:p>
            <a:r>
              <a:rPr lang="en-US" baseline="0" dirty="0" smtClean="0"/>
              <a:t>Might lost is the number of troops they lost in the battle multiplied by the number of troops.</a:t>
            </a:r>
          </a:p>
          <a:p>
            <a:r>
              <a:rPr lang="en-US" baseline="0" dirty="0" smtClean="0"/>
              <a:t>Loot score is the measurement of the looted resources from the defense side by the attackers.</a:t>
            </a:r>
          </a:p>
          <a:p>
            <a:r>
              <a:rPr lang="en-US" baseline="0" dirty="0" smtClean="0"/>
              <a:t>Arbitrarily gold gets 10X value, 5X value for Food, 3x value for wood, 2x value for ore and Stone.</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809D1174-828E-4C44-91C4-09627838F784}" type="slidenum">
              <a:rPr lang="en-US" smtClean="0"/>
              <a:t>7</a:t>
            </a:fld>
            <a:endParaRPr lang="en-US"/>
          </a:p>
        </p:txBody>
      </p:sp>
    </p:spTree>
    <p:extLst>
      <p:ext uri="{BB962C8B-B14F-4D97-AF65-F5344CB8AC3E}">
        <p14:creationId xmlns:p14="http://schemas.microsoft.com/office/powerpoint/2010/main" val="17620930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have the following fields in the defense</a:t>
            </a:r>
            <a:r>
              <a:rPr lang="en-US" baseline="0" dirty="0" smtClean="0"/>
              <a:t> Score.</a:t>
            </a:r>
          </a:p>
          <a:p>
            <a:pPr marL="228600" indent="-228600">
              <a:buAutoNum type="arabicPeriod"/>
            </a:pPr>
            <a:r>
              <a:rPr lang="en-US" baseline="0" dirty="0" smtClean="0"/>
              <a:t>Ratio of the Wall strength/Rounds measures the tenacity of the Wall.</a:t>
            </a:r>
          </a:p>
          <a:p>
            <a:pPr marL="228600" indent="-228600">
              <a:buAutoNum type="arabicPeriod"/>
            </a:pPr>
            <a:r>
              <a:rPr lang="en-US" baseline="0" dirty="0" smtClean="0"/>
              <a:t>S0Might , </a:t>
            </a:r>
            <a:r>
              <a:rPr lang="en-US" baseline="0" dirty="0" err="1" smtClean="0"/>
              <a:t>MightLost</a:t>
            </a:r>
            <a:r>
              <a:rPr lang="en-US" baseline="0" dirty="0" smtClean="0"/>
              <a:t> , Boosts taken, Combat Level , Loot Score. </a:t>
            </a:r>
          </a:p>
          <a:p>
            <a:pPr marL="0" indent="0">
              <a:buNone/>
            </a:pPr>
            <a:r>
              <a:rPr lang="en-US" baseline="0" dirty="0" smtClean="0"/>
              <a:t>This comprehensively represents the defense strength of the User.</a:t>
            </a:r>
          </a:p>
          <a:p>
            <a:pPr marL="228600" indent="-228600">
              <a:buAutoNum type="arabicPeriod"/>
            </a:pPr>
            <a:r>
              <a:rPr lang="en-US" dirty="0" smtClean="0"/>
              <a:t>15 % of score is reduced  for the might lost on</a:t>
            </a:r>
            <a:r>
              <a:rPr lang="en-US" baseline="0" dirty="0" smtClean="0"/>
              <a:t> your side.</a:t>
            </a:r>
          </a:p>
          <a:p>
            <a:pPr marL="228600" indent="-228600">
              <a:buAutoNum type="arabicPeriod"/>
            </a:pPr>
            <a:r>
              <a:rPr lang="en-US" baseline="0" dirty="0" smtClean="0"/>
              <a:t>10% of your score improved based on the boosts taken by the enemies.</a:t>
            </a:r>
          </a:p>
          <a:p>
            <a:pPr marL="228600" indent="-228600">
              <a:buAutoNum type="arabicPeriod"/>
            </a:pPr>
            <a:r>
              <a:rPr lang="en-US" baseline="0" dirty="0" smtClean="0"/>
              <a:t>1% penalty if you take boosts.</a:t>
            </a:r>
            <a:endParaRPr lang="en-US" dirty="0" smtClean="0"/>
          </a:p>
          <a:p>
            <a:pPr marL="228600" indent="-228600">
              <a:buAutoNum type="arabicPeriod"/>
            </a:pPr>
            <a:endParaRPr lang="en-US" dirty="0"/>
          </a:p>
        </p:txBody>
      </p:sp>
      <p:sp>
        <p:nvSpPr>
          <p:cNvPr id="4" name="Slide Number Placeholder 3"/>
          <p:cNvSpPr>
            <a:spLocks noGrp="1"/>
          </p:cNvSpPr>
          <p:nvPr>
            <p:ph type="sldNum" sz="quarter" idx="10"/>
          </p:nvPr>
        </p:nvSpPr>
        <p:spPr/>
        <p:txBody>
          <a:bodyPr/>
          <a:lstStyle/>
          <a:p>
            <a:fld id="{809D1174-828E-4C44-91C4-09627838F784}" type="slidenum">
              <a:rPr lang="en-US" smtClean="0"/>
              <a:t>8</a:t>
            </a:fld>
            <a:endParaRPr lang="en-US"/>
          </a:p>
        </p:txBody>
      </p:sp>
    </p:spTree>
    <p:extLst>
      <p:ext uri="{BB962C8B-B14F-4D97-AF65-F5344CB8AC3E}">
        <p14:creationId xmlns:p14="http://schemas.microsoft.com/office/powerpoint/2010/main" val="3479355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Given Data for this</a:t>
            </a:r>
            <a:r>
              <a:rPr lang="en-US" baseline="0" dirty="0" smtClean="0"/>
              <a:t> Data Science study: 1. Attacks data. 2. Alliance Chat. 3. User Data.</a:t>
            </a:r>
            <a:endParaRPr lang="en-US" dirty="0"/>
          </a:p>
        </p:txBody>
      </p:sp>
      <p:sp>
        <p:nvSpPr>
          <p:cNvPr id="4" name="Slide Number Placeholder 3"/>
          <p:cNvSpPr>
            <a:spLocks noGrp="1"/>
          </p:cNvSpPr>
          <p:nvPr>
            <p:ph type="sldNum" sz="quarter" idx="10"/>
          </p:nvPr>
        </p:nvSpPr>
        <p:spPr/>
        <p:txBody>
          <a:bodyPr/>
          <a:lstStyle/>
          <a:p>
            <a:fld id="{809D1174-828E-4C44-91C4-09627838F784}" type="slidenum">
              <a:rPr lang="en-US" smtClean="0"/>
              <a:t>9</a:t>
            </a:fld>
            <a:endParaRPr lang="en-US"/>
          </a:p>
        </p:txBody>
      </p:sp>
    </p:spTree>
    <p:extLst>
      <p:ext uri="{BB962C8B-B14F-4D97-AF65-F5344CB8AC3E}">
        <p14:creationId xmlns:p14="http://schemas.microsoft.com/office/powerpoint/2010/main" val="36596057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BBD386BD-FD7B-43FD-9096-13C98FBB6D78}" type="datetimeFigureOut">
              <a:rPr lang="en-US" smtClean="0"/>
              <a:t>10/3/2014</a:t>
            </a:fld>
            <a:endParaRPr lang="en-US"/>
          </a:p>
        </p:txBody>
      </p:sp>
      <p:sp>
        <p:nvSpPr>
          <p:cNvPr id="5" name="Footer Placeholder 4"/>
          <p:cNvSpPr>
            <a:spLocks noGrp="1"/>
          </p:cNvSpPr>
          <p:nvPr>
            <p:ph type="ftr" sz="quarter" idx="11"/>
          </p:nvPr>
        </p:nvSpPr>
        <p:spPr>
          <a:xfrm>
            <a:off x="3962399" y="5870575"/>
            <a:ext cx="4893958" cy="377825"/>
          </a:xfrm>
        </p:spPr>
        <p:txBody>
          <a:bodyPr/>
          <a:lstStyle/>
          <a:p>
            <a:endParaRPr lang="en-US"/>
          </a:p>
        </p:txBody>
      </p:sp>
      <p:sp>
        <p:nvSpPr>
          <p:cNvPr id="6" name="Slide Number Placeholder 5"/>
          <p:cNvSpPr>
            <a:spLocks noGrp="1"/>
          </p:cNvSpPr>
          <p:nvPr>
            <p:ph type="sldNum" sz="quarter" idx="12"/>
          </p:nvPr>
        </p:nvSpPr>
        <p:spPr>
          <a:xfrm>
            <a:off x="10608958" y="5870575"/>
            <a:ext cx="551167" cy="377825"/>
          </a:xfrm>
        </p:spPr>
        <p:txBody>
          <a:bodyPr/>
          <a:lstStyle/>
          <a:p>
            <a:fld id="{BBE3B5EA-70EE-463B-A016-53BD0BF393CC}" type="slidenum">
              <a:rPr lang="en-US" smtClean="0"/>
              <a:t>‹#›</a:t>
            </a:fld>
            <a:endParaRPr lang="en-US"/>
          </a:p>
        </p:txBody>
      </p:sp>
    </p:spTree>
    <p:extLst>
      <p:ext uri="{BB962C8B-B14F-4D97-AF65-F5344CB8AC3E}">
        <p14:creationId xmlns:p14="http://schemas.microsoft.com/office/powerpoint/2010/main" val="2618416"/>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BD386BD-FD7B-43FD-9096-13C98FBB6D78}" type="datetimeFigureOut">
              <a:rPr lang="en-US" smtClean="0"/>
              <a:t>10/3/2014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BE3B5EA-70EE-463B-A016-53BD0BF393CC}" type="slidenum">
              <a:rPr lang="en-US" smtClean="0"/>
              <a:t>‹#›</a:t>
            </a:fld>
            <a:endParaRPr lang="en-US"/>
          </a:p>
        </p:txBody>
      </p:sp>
    </p:spTree>
    <p:extLst>
      <p:ext uri="{BB962C8B-B14F-4D97-AF65-F5344CB8AC3E}">
        <p14:creationId xmlns:p14="http://schemas.microsoft.com/office/powerpoint/2010/main" val="30371627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BD386BD-FD7B-43FD-9096-13C98FBB6D78}" type="datetimeFigureOut">
              <a:rPr lang="en-US" smtClean="0"/>
              <a:t>10/3/2014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BE3B5EA-70EE-463B-A016-53BD0BF393CC}" type="slidenum">
              <a:rPr lang="en-US" smtClean="0"/>
              <a:t>‹#›</a:t>
            </a:fld>
            <a:endParaRPr lang="en-US"/>
          </a:p>
        </p:txBody>
      </p:sp>
    </p:spTree>
    <p:extLst>
      <p:ext uri="{BB962C8B-B14F-4D97-AF65-F5344CB8AC3E}">
        <p14:creationId xmlns:p14="http://schemas.microsoft.com/office/powerpoint/2010/main" val="147244076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BD386BD-FD7B-43FD-9096-13C98FBB6D78}" type="datetimeFigureOut">
              <a:rPr lang="en-US" smtClean="0"/>
              <a:t>10/3/2014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BE3B5EA-70EE-463B-A016-53BD0BF393CC}" type="slidenum">
              <a:rPr lang="en-US" smtClean="0"/>
              <a:t>‹#›</a:t>
            </a:fld>
            <a:endParaRPr lang="en-US"/>
          </a:p>
        </p:txBody>
      </p:sp>
    </p:spTree>
    <p:extLst>
      <p:ext uri="{BB962C8B-B14F-4D97-AF65-F5344CB8AC3E}">
        <p14:creationId xmlns:p14="http://schemas.microsoft.com/office/powerpoint/2010/main" val="29422971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BD386BD-FD7B-43FD-9096-13C98FBB6D78}" type="datetimeFigureOut">
              <a:rPr lang="en-US" smtClean="0"/>
              <a:t>10/3/2014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BE3B5EA-70EE-463B-A016-53BD0BF393CC}" type="slidenum">
              <a:rPr lang="en-US" smtClean="0"/>
              <a:t>‹#›</a:t>
            </a:fld>
            <a:endParaRPr lang="en-US"/>
          </a:p>
        </p:txBody>
      </p:sp>
    </p:spTree>
    <p:extLst>
      <p:ext uri="{BB962C8B-B14F-4D97-AF65-F5344CB8AC3E}">
        <p14:creationId xmlns:p14="http://schemas.microsoft.com/office/powerpoint/2010/main" val="375626668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smtClean="0"/>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BD386BD-FD7B-43FD-9096-13C98FBB6D78}" type="datetimeFigureOut">
              <a:rPr lang="en-US" smtClean="0"/>
              <a:t>10/3/2014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BE3B5EA-70EE-463B-A016-53BD0BF393CC}" type="slidenum">
              <a:rPr lang="en-US" smtClean="0"/>
              <a:t>‹#›</a:t>
            </a:fld>
            <a:endParaRPr lang="en-US"/>
          </a:p>
        </p:txBody>
      </p:sp>
    </p:spTree>
    <p:extLst>
      <p:ext uri="{BB962C8B-B14F-4D97-AF65-F5344CB8AC3E}">
        <p14:creationId xmlns:p14="http://schemas.microsoft.com/office/powerpoint/2010/main" val="292622997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smtClean="0"/>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smtClean="0"/>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BD386BD-FD7B-43FD-9096-13C98FBB6D78}" type="datetimeFigureOut">
              <a:rPr lang="en-US" smtClean="0"/>
              <a:t>10/3/2014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BE3B5EA-70EE-463B-A016-53BD0BF393CC}" type="slidenum">
              <a:rPr lang="en-US" smtClean="0"/>
              <a:t>‹#›</a:t>
            </a:fld>
            <a:endParaRPr lang="en-US"/>
          </a:p>
        </p:txBody>
      </p:sp>
    </p:spTree>
    <p:extLst>
      <p:ext uri="{BB962C8B-B14F-4D97-AF65-F5344CB8AC3E}">
        <p14:creationId xmlns:p14="http://schemas.microsoft.com/office/powerpoint/2010/main" val="359026762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BD386BD-FD7B-43FD-9096-13C98FBB6D78}" type="datetimeFigureOut">
              <a:rPr lang="en-US" smtClean="0"/>
              <a:t>10/3/2014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BE3B5EA-70EE-463B-A016-53BD0BF393CC}" type="slidenum">
              <a:rPr lang="en-US" smtClean="0"/>
              <a:t>‹#›</a:t>
            </a:fld>
            <a:endParaRPr lang="en-US"/>
          </a:p>
        </p:txBody>
      </p:sp>
      <p:sp>
        <p:nvSpPr>
          <p:cNvPr id="8" name="Title 1"/>
          <p:cNvSpPr>
            <a:spLocks noGrp="1"/>
          </p:cNvSpPr>
          <p:nvPr>
            <p:ph type="title"/>
          </p:nvPr>
        </p:nvSpPr>
        <p:spPr>
          <a:xfrm>
            <a:off x="685801" y="609600"/>
            <a:ext cx="10131425" cy="1456267"/>
          </a:xfrm>
        </p:spPr>
        <p:txBody>
          <a:bodyPr/>
          <a:lstStyle/>
          <a:p>
            <a:r>
              <a:rPr lang="en-US" smtClean="0"/>
              <a:t>Click to edit Master title style</a:t>
            </a:r>
            <a:endParaRPr lang="en-US" dirty="0"/>
          </a:p>
        </p:txBody>
      </p:sp>
    </p:spTree>
    <p:extLst>
      <p:ext uri="{BB962C8B-B14F-4D97-AF65-F5344CB8AC3E}">
        <p14:creationId xmlns:p14="http://schemas.microsoft.com/office/powerpoint/2010/main" val="5227474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BD386BD-FD7B-43FD-9096-13C98FBB6D78}" type="datetimeFigureOut">
              <a:rPr lang="en-US" smtClean="0"/>
              <a:t>10/3/2014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BE3B5EA-70EE-463B-A016-53BD0BF393CC}" type="slidenum">
              <a:rPr lang="en-US" smtClean="0"/>
              <a:t>‹#›</a:t>
            </a:fld>
            <a:endParaRPr lang="en-US"/>
          </a:p>
        </p:txBody>
      </p:sp>
    </p:spTree>
    <p:extLst>
      <p:ext uri="{BB962C8B-B14F-4D97-AF65-F5344CB8AC3E}">
        <p14:creationId xmlns:p14="http://schemas.microsoft.com/office/powerpoint/2010/main" val="10542469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nchor="ct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BD386BD-FD7B-43FD-9096-13C98FBB6D78}" type="datetimeFigureOut">
              <a:rPr lang="en-US" smtClean="0"/>
              <a:t>10/3/2014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BE3B5EA-70EE-463B-A016-53BD0BF393CC}" type="slidenum">
              <a:rPr lang="en-US" smtClean="0"/>
              <a:t>‹#›</a:t>
            </a:fld>
            <a:endParaRPr lang="en-US"/>
          </a:p>
        </p:txBody>
      </p:sp>
    </p:spTree>
    <p:extLst>
      <p:ext uri="{BB962C8B-B14F-4D97-AF65-F5344CB8AC3E}">
        <p14:creationId xmlns:p14="http://schemas.microsoft.com/office/powerpoint/2010/main" val="4909976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BD386BD-FD7B-43FD-9096-13C98FBB6D78}" type="datetimeFigureOut">
              <a:rPr lang="en-US" smtClean="0"/>
              <a:t>10/3/2014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BE3B5EA-70EE-463B-A016-53BD0BF393CC}" type="slidenum">
              <a:rPr lang="en-US" smtClean="0"/>
              <a:t>‹#›</a:t>
            </a:fld>
            <a:endParaRPr lang="en-US"/>
          </a:p>
        </p:txBody>
      </p:sp>
    </p:spTree>
    <p:extLst>
      <p:ext uri="{BB962C8B-B14F-4D97-AF65-F5344CB8AC3E}">
        <p14:creationId xmlns:p14="http://schemas.microsoft.com/office/powerpoint/2010/main" val="20048936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BBD386BD-FD7B-43FD-9096-13C98FBB6D78}" type="datetimeFigureOut">
              <a:rPr lang="en-US" smtClean="0"/>
              <a:t>10/3/2014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BE3B5EA-70EE-463B-A016-53BD0BF393CC}" type="slidenum">
              <a:rPr lang="en-US" smtClean="0"/>
              <a:t>‹#›</a:t>
            </a:fld>
            <a:endParaRPr lang="en-US"/>
          </a:p>
        </p:txBody>
      </p:sp>
    </p:spTree>
    <p:extLst>
      <p:ext uri="{BB962C8B-B14F-4D97-AF65-F5344CB8AC3E}">
        <p14:creationId xmlns:p14="http://schemas.microsoft.com/office/powerpoint/2010/main" val="2479148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hasCustomPrompt="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hasCustomPrompt="1"/>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BD386BD-FD7B-43FD-9096-13C98FBB6D78}" type="datetimeFigureOut">
              <a:rPr lang="en-US" smtClean="0"/>
              <a:t>10/3/2014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BE3B5EA-70EE-463B-A016-53BD0BF393CC}" type="slidenum">
              <a:rPr lang="en-US" smtClean="0"/>
              <a:t>‹#›</a:t>
            </a:fld>
            <a:endParaRPr lang="en-US"/>
          </a:p>
        </p:txBody>
      </p:sp>
    </p:spTree>
    <p:extLst>
      <p:ext uri="{BB962C8B-B14F-4D97-AF65-F5344CB8AC3E}">
        <p14:creationId xmlns:p14="http://schemas.microsoft.com/office/powerpoint/2010/main" val="41438393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BD386BD-FD7B-43FD-9096-13C98FBB6D78}" type="datetimeFigureOut">
              <a:rPr lang="en-US" smtClean="0"/>
              <a:t>10/3/2014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BE3B5EA-70EE-463B-A016-53BD0BF393CC}" type="slidenum">
              <a:rPr lang="en-US" smtClean="0"/>
              <a:t>‹#›</a:t>
            </a:fld>
            <a:endParaRPr lang="en-US"/>
          </a:p>
        </p:txBody>
      </p:sp>
    </p:spTree>
    <p:extLst>
      <p:ext uri="{BB962C8B-B14F-4D97-AF65-F5344CB8AC3E}">
        <p14:creationId xmlns:p14="http://schemas.microsoft.com/office/powerpoint/2010/main" val="19455337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BBD386BD-FD7B-43FD-9096-13C98FBB6D78}" type="datetimeFigureOut">
              <a:rPr lang="en-US" smtClean="0"/>
              <a:t>10/3/2014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BE3B5EA-70EE-463B-A016-53BD0BF393CC}" type="slidenum">
              <a:rPr lang="en-US" smtClean="0"/>
              <a:t>‹#›</a:t>
            </a:fld>
            <a:endParaRPr lang="en-US"/>
          </a:p>
        </p:txBody>
      </p:sp>
    </p:spTree>
    <p:extLst>
      <p:ext uri="{BB962C8B-B14F-4D97-AF65-F5344CB8AC3E}">
        <p14:creationId xmlns:p14="http://schemas.microsoft.com/office/powerpoint/2010/main" val="18941580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BD386BD-FD7B-43FD-9096-13C98FBB6D78}" type="datetimeFigureOut">
              <a:rPr lang="en-US" smtClean="0"/>
              <a:t>10/3/2014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BE3B5EA-70EE-463B-A016-53BD0BF393CC}" type="slidenum">
              <a:rPr lang="en-US" smtClean="0"/>
              <a:t>‹#›</a:t>
            </a:fld>
            <a:endParaRPr lang="en-US"/>
          </a:p>
        </p:txBody>
      </p:sp>
    </p:spTree>
    <p:extLst>
      <p:ext uri="{BB962C8B-B14F-4D97-AF65-F5344CB8AC3E}">
        <p14:creationId xmlns:p14="http://schemas.microsoft.com/office/powerpoint/2010/main" val="38099906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smtClean="0"/>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BD386BD-FD7B-43FD-9096-13C98FBB6D78}" type="datetimeFigureOut">
              <a:rPr lang="en-US" smtClean="0"/>
              <a:t>10/3/2014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BE3B5EA-70EE-463B-A016-53BD0BF393CC}" type="slidenum">
              <a:rPr lang="en-US" smtClean="0"/>
              <a:t>‹#›</a:t>
            </a:fld>
            <a:endParaRPr lang="en-US"/>
          </a:p>
        </p:txBody>
      </p:sp>
    </p:spTree>
    <p:extLst>
      <p:ext uri="{BB962C8B-B14F-4D97-AF65-F5344CB8AC3E}">
        <p14:creationId xmlns:p14="http://schemas.microsoft.com/office/powerpoint/2010/main" val="5740534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BD386BD-FD7B-43FD-9096-13C98FBB6D78}" type="datetimeFigureOut">
              <a:rPr lang="en-US" smtClean="0"/>
              <a:t>10/3/2014</a:t>
            </a:fld>
            <a:endParaRPr lang="en-US"/>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BE3B5EA-70EE-463B-A016-53BD0BF393CC}" type="slidenum">
              <a:rPr lang="en-US" smtClean="0"/>
              <a:t>‹#›</a:t>
            </a:fld>
            <a:endParaRPr lang="en-US"/>
          </a:p>
        </p:txBody>
      </p:sp>
    </p:spTree>
    <p:extLst>
      <p:ext uri="{BB962C8B-B14F-4D97-AF65-F5344CB8AC3E}">
        <p14:creationId xmlns:p14="http://schemas.microsoft.com/office/powerpoint/2010/main" val="3260723025"/>
      </p:ext>
    </p:extLst>
  </p:cSld>
  <p:clrMap bg1="dk1" tx1="lt1" bg2="dk2" tx2="lt2" accent1="accent1" accent2="accent2" accent3="accent3" accent4="accent4" accent5="accent5" accent6="accent6" hlink="hlink" folHlink="folHlink"/>
  <p:sldLayoutIdLst>
    <p:sldLayoutId id="2147483859" r:id="rId1"/>
    <p:sldLayoutId id="2147483860" r:id="rId2"/>
    <p:sldLayoutId id="2147483861" r:id="rId3"/>
    <p:sldLayoutId id="2147483862" r:id="rId4"/>
    <p:sldLayoutId id="2147483863" r:id="rId5"/>
    <p:sldLayoutId id="2147483864" r:id="rId6"/>
    <p:sldLayoutId id="2147483865" r:id="rId7"/>
    <p:sldLayoutId id="2147483866" r:id="rId8"/>
    <p:sldLayoutId id="2147483867" r:id="rId9"/>
    <p:sldLayoutId id="2147483868" r:id="rId10"/>
    <p:sldLayoutId id="2147483869" r:id="rId11"/>
    <p:sldLayoutId id="2147483870" r:id="rId12"/>
    <p:sldLayoutId id="2147483871" r:id="rId13"/>
    <p:sldLayoutId id="2147483872" r:id="rId14"/>
    <p:sldLayoutId id="2147483873" r:id="rId15"/>
    <p:sldLayoutId id="2147483874" r:id="rId16"/>
    <p:sldLayoutId id="2147483875"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8.emf"/><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22.png"/><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4.png"/><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7.png"/><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9.png"/><Relationship Id="rId2" Type="http://schemas.openxmlformats.org/officeDocument/2006/relationships/video" Target="../media/media1.wmv"/><Relationship Id="rId1" Type="http://schemas.microsoft.com/office/2007/relationships/media" Target="../media/media1.wmv"/><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5.png"/></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0.png"/><Relationship Id="rId4" Type="http://schemas.openxmlformats.org/officeDocument/2006/relationships/image" Target="../media/image5.png"/></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5.png"/><Relationship Id="rId4" Type="http://schemas.openxmlformats.org/officeDocument/2006/relationships/image" Target="../media/image4.png"/></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5.png"/></Relationships>
</file>

<file path=ppt/slides/_rels/slide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5.png"/></Relationships>
</file>

<file path=ppt/slides/_rels/slide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9.xml.rels><?xml version="1.0" encoding="UTF-8" standalone="yes"?>
<Relationships xmlns="http://schemas.openxmlformats.org/package/2006/relationships"><Relationship Id="rId3" Type="http://schemas.openxmlformats.org/officeDocument/2006/relationships/hyperlink" Target="http://transl8it.com/largest-best-top-text-message-list/" TargetMode="External"/><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chart" Target="../charts/chart1.xml"/><Relationship Id="rId4" Type="http://schemas.openxmlformats.org/officeDocument/2006/relationships/image" Target="../media/image5.png"/></Relationships>
</file>

<file path=ppt/slides/_rels/slide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chart" Target="../charts/chart2.xml"/><Relationship Id="rId4" Type="http://schemas.openxmlformats.org/officeDocument/2006/relationships/image" Target="../media/image5.png"/></Relationships>
</file>

<file path=ppt/slides/_rels/slide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5.png"/></Relationships>
</file>

<file path=ppt/slides/_rels/slide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5.png"/></Relationships>
</file>

<file path=ppt/slides/_rels/slide3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chart" Target="../charts/chart3.xml"/><Relationship Id="rId4" Type="http://schemas.openxmlformats.org/officeDocument/2006/relationships/image" Target="../media/image5.png"/></Relationships>
</file>

<file path=ppt/slides/_rels/slide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chart" Target="../charts/chart4.xml"/><Relationship Id="rId4" Type="http://schemas.openxmlformats.org/officeDocument/2006/relationships/image" Target="../media/image5.png"/></Relationships>
</file>

<file path=ppt/slides/_rels/slide3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chart" Target="../charts/chart5.xml"/><Relationship Id="rId4" Type="http://schemas.openxmlformats.org/officeDocument/2006/relationships/image" Target="../media/image5.png"/></Relationships>
</file>

<file path=ppt/slides/_rels/slide3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1.xml"/><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5.png"/></Relationships>
</file>

<file path=ppt/slides/_rels/slide4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5.png"/></Relationships>
</file>

<file path=ppt/slides/_rels/slide4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4.xml"/><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5.png"/></Relationships>
</file>

<file path=ppt/slides/_rels/slide4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5.xml"/><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5.png"/></Relationships>
</file>

<file path=ppt/slides/_rels/slide4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6.xml"/><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5.png"/></Relationships>
</file>

<file path=ppt/slides/_rels/slide4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7.xml"/><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5.png"/></Relationships>
</file>

<file path=ppt/slides/_rels/slide4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8.xml"/><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5.png"/></Relationships>
</file>

<file path=ppt/slides/_rels/slide4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1.xml"/><Relationship Id="rId1" Type="http://schemas.openxmlformats.org/officeDocument/2006/relationships/slideLayout" Target="../slideLayouts/slideLayout2.xml"/><Relationship Id="rId5" Type="http://schemas.openxmlformats.org/officeDocument/2006/relationships/chart" Target="../charts/chart6.xml"/><Relationship Id="rId4" Type="http://schemas.openxmlformats.org/officeDocument/2006/relationships/image" Target="../media/image5.png"/></Relationships>
</file>

<file path=ppt/slides/_rels/slide5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jpeg"/><Relationship Id="rId3" Type="http://schemas.openxmlformats.org/officeDocument/2006/relationships/image" Target="../media/image7.png"/><Relationship Id="rId7" Type="http://schemas.openxmlformats.org/officeDocument/2006/relationships/image" Target="../media/image8.png"/><Relationship Id="rId12"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6.jpeg"/><Relationship Id="rId11" Type="http://schemas.openxmlformats.org/officeDocument/2006/relationships/image" Target="../media/image12.png"/><Relationship Id="rId5" Type="http://schemas.openxmlformats.org/officeDocument/2006/relationships/image" Target="../media/image5.png"/><Relationship Id="rId15" Type="http://schemas.openxmlformats.org/officeDocument/2006/relationships/image" Target="../media/image16.jpeg"/><Relationship Id="rId10" Type="http://schemas.openxmlformats.org/officeDocument/2006/relationships/image" Target="../media/image11.png"/><Relationship Id="rId4" Type="http://schemas.openxmlformats.org/officeDocument/2006/relationships/image" Target="../media/image4.png"/><Relationship Id="rId9" Type="http://schemas.openxmlformats.org/officeDocument/2006/relationships/image" Target="../media/image10.png"/><Relationship Id="rId14" Type="http://schemas.openxmlformats.org/officeDocument/2006/relationships/image" Target="../media/image15.jpe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28579" y="2867687"/>
            <a:ext cx="10747332" cy="1976448"/>
          </a:xfrm>
        </p:spPr>
        <p:txBody>
          <a:bodyPr>
            <a:noAutofit/>
          </a:bodyPr>
          <a:lstStyle/>
          <a:p>
            <a:r>
              <a:rPr lang="en-US" sz="7000" dirty="0" smtClean="0">
                <a:latin typeface="Segoe UI Light" panose="020B0502040204020203" pitchFamily="34" charset="0"/>
                <a:cs typeface="Segoe UI Light" panose="020B0502040204020203" pitchFamily="34" charset="0"/>
              </a:rPr>
              <a:t>KABAM DATA SCIENCE </a:t>
            </a:r>
            <a:br>
              <a:rPr lang="en-US" sz="7000" dirty="0" smtClean="0">
                <a:latin typeface="Segoe UI Light" panose="020B0502040204020203" pitchFamily="34" charset="0"/>
                <a:cs typeface="Segoe UI Light" panose="020B0502040204020203" pitchFamily="34" charset="0"/>
              </a:rPr>
            </a:br>
            <a:r>
              <a:rPr lang="en-US" sz="7000" dirty="0" smtClean="0">
                <a:latin typeface="Segoe UI Light" panose="020B0502040204020203" pitchFamily="34" charset="0"/>
                <a:cs typeface="Segoe UI Light" panose="020B0502040204020203" pitchFamily="34" charset="0"/>
              </a:rPr>
              <a:t>A CASE STUDY</a:t>
            </a:r>
            <a:endParaRPr lang="en-US" sz="7000" dirty="0">
              <a:latin typeface="Segoe UI Light" panose="020B0502040204020203" pitchFamily="34" charset="0"/>
              <a:cs typeface="Segoe UI Light" panose="020B0502040204020203" pitchFamily="34" charset="0"/>
            </a:endParaRPr>
          </a:p>
        </p:txBody>
      </p:sp>
      <p:sp>
        <p:nvSpPr>
          <p:cNvPr id="3" name="Subtitle 2"/>
          <p:cNvSpPr>
            <a:spLocks noGrp="1"/>
          </p:cNvSpPr>
          <p:nvPr>
            <p:ph type="subTitle" idx="1"/>
          </p:nvPr>
        </p:nvSpPr>
        <p:spPr>
          <a:xfrm>
            <a:off x="2731911" y="5043385"/>
            <a:ext cx="9144000" cy="1655762"/>
          </a:xfrm>
        </p:spPr>
        <p:txBody>
          <a:bodyPr>
            <a:normAutofit/>
          </a:bodyPr>
          <a:lstStyle/>
          <a:p>
            <a:r>
              <a:rPr lang="en-US" sz="3000" dirty="0" smtClean="0"/>
              <a:t>YOGESH PADMANABAN</a:t>
            </a:r>
            <a:endParaRPr lang="en-US" sz="3000"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777" y="239453"/>
            <a:ext cx="4463140" cy="2256739"/>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59022" y="839114"/>
            <a:ext cx="6262687" cy="1057419"/>
          </a:xfrm>
          <a:prstGeom prst="rect">
            <a:avLst/>
          </a:prstGeom>
        </p:spPr>
      </p:pic>
    </p:spTree>
    <p:extLst>
      <p:ext uri="{BB962C8B-B14F-4D97-AF65-F5344CB8AC3E}">
        <p14:creationId xmlns:p14="http://schemas.microsoft.com/office/powerpoint/2010/main" val="236012929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55309" y="773974"/>
            <a:ext cx="10131425" cy="449890"/>
          </a:xfrm>
        </p:spPr>
        <p:txBody>
          <a:bodyPr>
            <a:normAutofit fontScale="90000"/>
          </a:bodyPr>
          <a:lstStyle/>
          <a:p>
            <a:pPr algn="ctr"/>
            <a:r>
              <a:rPr lang="en-US" sz="4200" dirty="0" smtClean="0"/>
              <a:t>I.MEASURE User PERFORMANCE</a:t>
            </a:r>
            <a:endParaRPr lang="en-US" sz="4200" dirty="0"/>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 y="0"/>
            <a:ext cx="1975556" cy="998919"/>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44178" y="110980"/>
            <a:ext cx="4233333" cy="714774"/>
          </a:xfrm>
          <a:prstGeom prst="rect">
            <a:avLst/>
          </a:prstGeom>
        </p:spPr>
      </p:pic>
      <p:graphicFrame>
        <p:nvGraphicFramePr>
          <p:cNvPr id="8" name="Table 7"/>
          <p:cNvGraphicFramePr>
            <a:graphicFrameLocks noGrp="1"/>
          </p:cNvGraphicFramePr>
          <p:nvPr>
            <p:extLst>
              <p:ext uri="{D42A27DB-BD31-4B8C-83A1-F6EECF244321}">
                <p14:modId xmlns:p14="http://schemas.microsoft.com/office/powerpoint/2010/main" val="3108381811"/>
              </p:ext>
            </p:extLst>
          </p:nvPr>
        </p:nvGraphicFramePr>
        <p:xfrm>
          <a:off x="855309" y="1821473"/>
          <a:ext cx="8774115" cy="1874713"/>
        </p:xfrm>
        <a:graphic>
          <a:graphicData uri="http://schemas.openxmlformats.org/drawingml/2006/table">
            <a:tbl>
              <a:tblPr firstRow="1" firstCol="1" bandRow="1">
                <a:tableStyleId>{21E4AEA4-8DFA-4A89-87EB-49C32662AFE0}</a:tableStyleId>
              </a:tblPr>
              <a:tblGrid>
                <a:gridCol w="1253445"/>
                <a:gridCol w="1253445"/>
                <a:gridCol w="1253445"/>
                <a:gridCol w="1253445"/>
                <a:gridCol w="1253445"/>
                <a:gridCol w="1253445"/>
                <a:gridCol w="1253445"/>
              </a:tblGrid>
              <a:tr h="763786">
                <a:tc>
                  <a:txBody>
                    <a:bodyPr/>
                    <a:lstStyle/>
                    <a:p>
                      <a:pPr marL="0" marR="0" algn="ctr">
                        <a:lnSpc>
                          <a:spcPct val="115000"/>
                        </a:lnSpc>
                        <a:spcBef>
                          <a:spcPts val="0"/>
                        </a:spcBef>
                        <a:spcAft>
                          <a:spcPts val="0"/>
                        </a:spcAft>
                      </a:pPr>
                      <a:r>
                        <a:rPr lang="en-US" sz="1500" dirty="0" err="1">
                          <a:effectLst/>
                        </a:rPr>
                        <a:t>Userid</a:t>
                      </a:r>
                      <a:endParaRPr lang="en-US" sz="15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500">
                          <a:effectLst/>
                        </a:rPr>
                        <a:t>Defense Score</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500">
                          <a:effectLst/>
                        </a:rPr>
                        <a:t>Attack Score</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500" dirty="0" smtClean="0">
                          <a:effectLst/>
                        </a:rPr>
                        <a:t>Win Count</a:t>
                      </a:r>
                      <a:endParaRPr lang="en-US" sz="15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500" dirty="0" smtClean="0">
                          <a:effectLst/>
                        </a:rPr>
                        <a:t>Lost Count</a:t>
                      </a:r>
                      <a:endParaRPr lang="en-US" sz="15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500" dirty="0" smtClean="0">
                          <a:effectLst/>
                        </a:rPr>
                        <a:t>Draw Count</a:t>
                      </a:r>
                      <a:endParaRPr lang="en-US" sz="15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500" dirty="0">
                          <a:effectLst/>
                        </a:rPr>
                        <a:t>User Performance</a:t>
                      </a:r>
                      <a:endParaRPr lang="en-US" sz="15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rgbClr val="92D050"/>
                    </a:solidFill>
                  </a:tcPr>
                </a:tc>
              </a:tr>
              <a:tr h="370309">
                <a:tc>
                  <a:txBody>
                    <a:bodyPr/>
                    <a:lstStyle/>
                    <a:p>
                      <a:pPr marL="0" marR="0" algn="ctr">
                        <a:lnSpc>
                          <a:spcPct val="115000"/>
                        </a:lnSpc>
                        <a:spcBef>
                          <a:spcPts val="0"/>
                        </a:spcBef>
                        <a:spcAft>
                          <a:spcPts val="0"/>
                        </a:spcAft>
                      </a:pPr>
                      <a:r>
                        <a:rPr lang="en-US" sz="1500" dirty="0">
                          <a:effectLst/>
                        </a:rPr>
                        <a:t>100218</a:t>
                      </a:r>
                      <a:endParaRPr lang="en-US" sz="15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500" dirty="0">
                          <a:effectLst/>
                        </a:rPr>
                        <a:t>326.8772</a:t>
                      </a:r>
                      <a:endParaRPr lang="en-US" sz="15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500">
                          <a:effectLst/>
                        </a:rPr>
                        <a:t>4955.199</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500">
                          <a:effectLst/>
                        </a:rPr>
                        <a:t>17688</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500">
                          <a:effectLst/>
                        </a:rPr>
                        <a:t>151</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500">
                          <a:effectLst/>
                        </a:rPr>
                        <a:t>150</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500">
                          <a:effectLst/>
                        </a:rPr>
                        <a:t>23271.08</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rgbClr val="92D050"/>
                    </a:solidFill>
                  </a:tcPr>
                </a:tc>
              </a:tr>
              <a:tr h="370309">
                <a:tc>
                  <a:txBody>
                    <a:bodyPr/>
                    <a:lstStyle/>
                    <a:p>
                      <a:pPr marL="0" marR="0" algn="ctr">
                        <a:lnSpc>
                          <a:spcPct val="115000"/>
                        </a:lnSpc>
                        <a:spcBef>
                          <a:spcPts val="0"/>
                        </a:spcBef>
                        <a:spcAft>
                          <a:spcPts val="0"/>
                        </a:spcAft>
                      </a:pPr>
                      <a:r>
                        <a:rPr lang="en-US" sz="1500" dirty="0">
                          <a:effectLst/>
                        </a:rPr>
                        <a:t>6344024</a:t>
                      </a:r>
                      <a:endParaRPr lang="en-US" sz="15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500">
                          <a:effectLst/>
                        </a:rPr>
                        <a:t>1278.306</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500">
                          <a:effectLst/>
                        </a:rPr>
                        <a:t>12549.81</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500">
                          <a:effectLst/>
                        </a:rPr>
                        <a:t>7518</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500">
                          <a:effectLst/>
                        </a:rPr>
                        <a:t>75</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500">
                          <a:effectLst/>
                        </a:rPr>
                        <a:t>155</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500">
                          <a:effectLst/>
                        </a:rPr>
                        <a:t>21576.12</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rgbClr val="92D050"/>
                    </a:solidFill>
                  </a:tcPr>
                </a:tc>
              </a:tr>
              <a:tr h="370309">
                <a:tc>
                  <a:txBody>
                    <a:bodyPr/>
                    <a:lstStyle/>
                    <a:p>
                      <a:pPr marL="0" marR="0" algn="ctr">
                        <a:lnSpc>
                          <a:spcPct val="115000"/>
                        </a:lnSpc>
                        <a:spcBef>
                          <a:spcPts val="0"/>
                        </a:spcBef>
                        <a:spcAft>
                          <a:spcPts val="0"/>
                        </a:spcAft>
                      </a:pPr>
                      <a:r>
                        <a:rPr lang="en-US" sz="1500" dirty="0">
                          <a:effectLst/>
                        </a:rPr>
                        <a:t>3765281</a:t>
                      </a:r>
                      <a:endParaRPr lang="en-US" sz="15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500" dirty="0">
                          <a:effectLst/>
                        </a:rPr>
                        <a:t>3674.813</a:t>
                      </a:r>
                      <a:endParaRPr lang="en-US" sz="15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500" dirty="0">
                          <a:effectLst/>
                        </a:rPr>
                        <a:t>4366.809</a:t>
                      </a:r>
                      <a:endParaRPr lang="en-US" sz="15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500" dirty="0">
                          <a:effectLst/>
                        </a:rPr>
                        <a:t>12027</a:t>
                      </a:r>
                      <a:endParaRPr lang="en-US" sz="15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500" dirty="0">
                          <a:effectLst/>
                        </a:rPr>
                        <a:t>257</a:t>
                      </a:r>
                      <a:endParaRPr lang="en-US" sz="15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500" dirty="0">
                          <a:effectLst/>
                        </a:rPr>
                        <a:t>1026</a:t>
                      </a:r>
                      <a:endParaRPr lang="en-US" sz="15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500" dirty="0">
                          <a:effectLst/>
                        </a:rPr>
                        <a:t>21351.62</a:t>
                      </a:r>
                      <a:endParaRPr lang="en-US" sz="15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rgbClr val="92D050"/>
                    </a:solidFill>
                  </a:tcPr>
                </a:tc>
              </a:tr>
            </a:tbl>
          </a:graphicData>
        </a:graphic>
      </p:graphicFrame>
      <p:sp>
        <p:nvSpPr>
          <p:cNvPr id="9" name="TextBox 8"/>
          <p:cNvSpPr txBox="1"/>
          <p:nvPr/>
        </p:nvSpPr>
        <p:spPr>
          <a:xfrm>
            <a:off x="956104" y="1275645"/>
            <a:ext cx="2605200" cy="369332"/>
          </a:xfrm>
          <a:prstGeom prst="rect">
            <a:avLst/>
          </a:prstGeom>
          <a:noFill/>
        </p:spPr>
        <p:txBody>
          <a:bodyPr wrap="none" rtlCol="0">
            <a:spAutoFit/>
          </a:bodyPr>
          <a:lstStyle/>
          <a:p>
            <a:pPr marL="342900" indent="-342900">
              <a:buFont typeface="+mj-lt"/>
              <a:buAutoNum type="arabicPeriod"/>
            </a:pPr>
            <a:r>
              <a:rPr lang="en-US" dirty="0" smtClean="0"/>
              <a:t>Best Performing Users</a:t>
            </a:r>
          </a:p>
        </p:txBody>
      </p:sp>
      <p:sp>
        <p:nvSpPr>
          <p:cNvPr id="10" name="TextBox 9"/>
          <p:cNvSpPr txBox="1"/>
          <p:nvPr/>
        </p:nvSpPr>
        <p:spPr>
          <a:xfrm>
            <a:off x="855309" y="3809076"/>
            <a:ext cx="2651816" cy="400110"/>
          </a:xfrm>
          <a:prstGeom prst="rect">
            <a:avLst/>
          </a:prstGeom>
          <a:noFill/>
        </p:spPr>
        <p:txBody>
          <a:bodyPr wrap="none" rtlCol="0">
            <a:spAutoFit/>
          </a:bodyPr>
          <a:lstStyle/>
          <a:p>
            <a:r>
              <a:rPr lang="en-US" sz="2000" dirty="0" smtClean="0"/>
              <a:t>2. Best Defending Users</a:t>
            </a:r>
            <a:endParaRPr lang="en-US" sz="2000" dirty="0"/>
          </a:p>
        </p:txBody>
      </p:sp>
      <p:graphicFrame>
        <p:nvGraphicFramePr>
          <p:cNvPr id="14" name="Table 13"/>
          <p:cNvGraphicFramePr>
            <a:graphicFrameLocks noGrp="1"/>
          </p:cNvGraphicFramePr>
          <p:nvPr>
            <p:extLst>
              <p:ext uri="{D42A27DB-BD31-4B8C-83A1-F6EECF244321}">
                <p14:modId xmlns:p14="http://schemas.microsoft.com/office/powerpoint/2010/main" val="3894194549"/>
              </p:ext>
            </p:extLst>
          </p:nvPr>
        </p:nvGraphicFramePr>
        <p:xfrm>
          <a:off x="855309" y="4425245"/>
          <a:ext cx="8706383" cy="1828800"/>
        </p:xfrm>
        <a:graphic>
          <a:graphicData uri="http://schemas.openxmlformats.org/drawingml/2006/table">
            <a:tbl>
              <a:tblPr firstRow="1" firstCol="1" bandRow="1">
                <a:tableStyleId>{21E4AEA4-8DFA-4A89-87EB-49C32662AFE0}</a:tableStyleId>
              </a:tblPr>
              <a:tblGrid>
                <a:gridCol w="1243769"/>
                <a:gridCol w="1243769"/>
                <a:gridCol w="1243769"/>
                <a:gridCol w="1243769"/>
                <a:gridCol w="1243769"/>
                <a:gridCol w="1243769"/>
                <a:gridCol w="1243769"/>
              </a:tblGrid>
              <a:tr h="812799">
                <a:tc>
                  <a:txBody>
                    <a:bodyPr/>
                    <a:lstStyle/>
                    <a:p>
                      <a:pPr marL="0" marR="0" algn="ctr">
                        <a:lnSpc>
                          <a:spcPct val="107000"/>
                        </a:lnSpc>
                        <a:spcBef>
                          <a:spcPts val="0"/>
                        </a:spcBef>
                        <a:spcAft>
                          <a:spcPts val="0"/>
                        </a:spcAft>
                      </a:pPr>
                      <a:r>
                        <a:rPr lang="en-US" sz="1500" dirty="0" err="1">
                          <a:effectLst/>
                        </a:rPr>
                        <a:t>Userid</a:t>
                      </a:r>
                      <a:endParaRPr lang="en-US" sz="1500" dirty="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0" marB="0" anchor="ctr"/>
                </a:tc>
                <a:tc>
                  <a:txBody>
                    <a:bodyPr/>
                    <a:lstStyle/>
                    <a:p>
                      <a:pPr marL="0" marR="0" algn="ctr">
                        <a:lnSpc>
                          <a:spcPct val="107000"/>
                        </a:lnSpc>
                        <a:spcBef>
                          <a:spcPts val="0"/>
                        </a:spcBef>
                        <a:spcAft>
                          <a:spcPts val="0"/>
                        </a:spcAft>
                      </a:pPr>
                      <a:r>
                        <a:rPr lang="en-US" sz="1500">
                          <a:effectLst/>
                        </a:rPr>
                        <a:t>Defense </a:t>
                      </a:r>
                    </a:p>
                    <a:p>
                      <a:pPr marL="0" marR="0" algn="ctr">
                        <a:lnSpc>
                          <a:spcPct val="107000"/>
                        </a:lnSpc>
                        <a:spcBef>
                          <a:spcPts val="0"/>
                        </a:spcBef>
                        <a:spcAft>
                          <a:spcPts val="0"/>
                        </a:spcAft>
                      </a:pPr>
                      <a:r>
                        <a:rPr lang="en-US" sz="1500">
                          <a:effectLst/>
                        </a:rPr>
                        <a:t>Score</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0" marB="0" anchor="ctr">
                    <a:solidFill>
                      <a:srgbClr val="92D050"/>
                    </a:solidFill>
                  </a:tcPr>
                </a:tc>
                <a:tc>
                  <a:txBody>
                    <a:bodyPr/>
                    <a:lstStyle/>
                    <a:p>
                      <a:pPr marL="0" marR="0" algn="ctr">
                        <a:lnSpc>
                          <a:spcPct val="107000"/>
                        </a:lnSpc>
                        <a:spcBef>
                          <a:spcPts val="0"/>
                        </a:spcBef>
                        <a:spcAft>
                          <a:spcPts val="0"/>
                        </a:spcAft>
                      </a:pPr>
                      <a:r>
                        <a:rPr lang="en-US" sz="1500">
                          <a:effectLst/>
                        </a:rPr>
                        <a:t>Attack </a:t>
                      </a:r>
                    </a:p>
                    <a:p>
                      <a:pPr marL="0" marR="0" algn="ctr">
                        <a:lnSpc>
                          <a:spcPct val="107000"/>
                        </a:lnSpc>
                        <a:spcBef>
                          <a:spcPts val="0"/>
                        </a:spcBef>
                        <a:spcAft>
                          <a:spcPts val="0"/>
                        </a:spcAft>
                      </a:pPr>
                      <a:r>
                        <a:rPr lang="en-US" sz="1500">
                          <a:effectLst/>
                        </a:rPr>
                        <a:t>Score</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0" marB="0" anchor="ctr"/>
                </a:tc>
                <a:tc>
                  <a:txBody>
                    <a:bodyPr/>
                    <a:lstStyle/>
                    <a:p>
                      <a:pPr marL="0" marR="0" algn="ctr">
                        <a:lnSpc>
                          <a:spcPct val="107000"/>
                        </a:lnSpc>
                        <a:spcBef>
                          <a:spcPts val="0"/>
                        </a:spcBef>
                        <a:spcAft>
                          <a:spcPts val="0"/>
                        </a:spcAft>
                      </a:pPr>
                      <a:r>
                        <a:rPr lang="en-US" sz="1500">
                          <a:effectLst/>
                        </a:rPr>
                        <a:t>WinCount</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0" marB="0" anchor="ctr"/>
                </a:tc>
                <a:tc>
                  <a:txBody>
                    <a:bodyPr/>
                    <a:lstStyle/>
                    <a:p>
                      <a:pPr marL="0" marR="0" algn="ctr">
                        <a:lnSpc>
                          <a:spcPct val="107000"/>
                        </a:lnSpc>
                        <a:spcBef>
                          <a:spcPts val="0"/>
                        </a:spcBef>
                        <a:spcAft>
                          <a:spcPts val="0"/>
                        </a:spcAft>
                      </a:pPr>
                      <a:r>
                        <a:rPr lang="en-US" sz="1500">
                          <a:effectLst/>
                        </a:rPr>
                        <a:t>LostCount</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0" marB="0" anchor="ctr"/>
                </a:tc>
                <a:tc>
                  <a:txBody>
                    <a:bodyPr/>
                    <a:lstStyle/>
                    <a:p>
                      <a:pPr marL="0" marR="0" algn="ctr">
                        <a:lnSpc>
                          <a:spcPct val="107000"/>
                        </a:lnSpc>
                        <a:spcBef>
                          <a:spcPts val="0"/>
                        </a:spcBef>
                        <a:spcAft>
                          <a:spcPts val="0"/>
                        </a:spcAft>
                      </a:pPr>
                      <a:r>
                        <a:rPr lang="en-US" sz="1500">
                          <a:effectLst/>
                        </a:rPr>
                        <a:t>DrawCount</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0" marB="0" anchor="ctr"/>
                </a:tc>
                <a:tc>
                  <a:txBody>
                    <a:bodyPr/>
                    <a:lstStyle/>
                    <a:p>
                      <a:pPr marL="0" marR="0" algn="ctr">
                        <a:lnSpc>
                          <a:spcPct val="107000"/>
                        </a:lnSpc>
                        <a:spcBef>
                          <a:spcPts val="0"/>
                        </a:spcBef>
                        <a:spcAft>
                          <a:spcPts val="0"/>
                        </a:spcAft>
                      </a:pPr>
                      <a:r>
                        <a:rPr lang="en-US" sz="1500" dirty="0">
                          <a:effectLst/>
                        </a:rPr>
                        <a:t>User </a:t>
                      </a:r>
                    </a:p>
                    <a:p>
                      <a:pPr marL="0" marR="0" algn="ctr">
                        <a:lnSpc>
                          <a:spcPct val="107000"/>
                        </a:lnSpc>
                        <a:spcBef>
                          <a:spcPts val="0"/>
                        </a:spcBef>
                        <a:spcAft>
                          <a:spcPts val="0"/>
                        </a:spcAft>
                      </a:pPr>
                      <a:r>
                        <a:rPr lang="en-US" sz="1500" dirty="0">
                          <a:effectLst/>
                        </a:rPr>
                        <a:t>Performance</a:t>
                      </a:r>
                      <a:endParaRPr lang="en-US" sz="1500" dirty="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0" marB="0" anchor="ctr"/>
                </a:tc>
              </a:tr>
              <a:tr h="338667">
                <a:tc>
                  <a:txBody>
                    <a:bodyPr/>
                    <a:lstStyle/>
                    <a:p>
                      <a:pPr marL="0" marR="0" algn="ctr">
                        <a:lnSpc>
                          <a:spcPct val="107000"/>
                        </a:lnSpc>
                        <a:spcBef>
                          <a:spcPts val="0"/>
                        </a:spcBef>
                        <a:spcAft>
                          <a:spcPts val="0"/>
                        </a:spcAft>
                      </a:pPr>
                      <a:r>
                        <a:rPr lang="en-US" sz="1500">
                          <a:effectLst/>
                        </a:rPr>
                        <a:t>1492912</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0" marB="0" anchor="ctr"/>
                </a:tc>
                <a:tc>
                  <a:txBody>
                    <a:bodyPr/>
                    <a:lstStyle/>
                    <a:p>
                      <a:pPr marL="0" marR="0" algn="ctr">
                        <a:lnSpc>
                          <a:spcPct val="107000"/>
                        </a:lnSpc>
                        <a:spcBef>
                          <a:spcPts val="0"/>
                        </a:spcBef>
                        <a:spcAft>
                          <a:spcPts val="0"/>
                        </a:spcAft>
                      </a:pPr>
                      <a:r>
                        <a:rPr lang="en-US" sz="1500">
                          <a:effectLst/>
                        </a:rPr>
                        <a:t>15060.61</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0" marB="0" anchor="ctr">
                    <a:solidFill>
                      <a:srgbClr val="92D050"/>
                    </a:solidFill>
                  </a:tcPr>
                </a:tc>
                <a:tc>
                  <a:txBody>
                    <a:bodyPr/>
                    <a:lstStyle/>
                    <a:p>
                      <a:pPr marL="0" marR="0" algn="ctr">
                        <a:lnSpc>
                          <a:spcPct val="107000"/>
                        </a:lnSpc>
                        <a:spcBef>
                          <a:spcPts val="0"/>
                        </a:spcBef>
                        <a:spcAft>
                          <a:spcPts val="0"/>
                        </a:spcAft>
                      </a:pPr>
                      <a:r>
                        <a:rPr lang="en-US" sz="1500">
                          <a:effectLst/>
                        </a:rPr>
                        <a:t>-4192.5</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0" marB="0" anchor="ctr"/>
                </a:tc>
                <a:tc>
                  <a:txBody>
                    <a:bodyPr/>
                    <a:lstStyle/>
                    <a:p>
                      <a:pPr marL="0" marR="0" algn="ctr">
                        <a:lnSpc>
                          <a:spcPct val="107000"/>
                        </a:lnSpc>
                        <a:spcBef>
                          <a:spcPts val="0"/>
                        </a:spcBef>
                        <a:spcAft>
                          <a:spcPts val="0"/>
                        </a:spcAft>
                      </a:pPr>
                      <a:r>
                        <a:rPr lang="en-US" sz="1500">
                          <a:effectLst/>
                        </a:rPr>
                        <a:t>1391</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0" marB="0" anchor="ctr"/>
                </a:tc>
                <a:tc>
                  <a:txBody>
                    <a:bodyPr/>
                    <a:lstStyle/>
                    <a:p>
                      <a:pPr marL="0" marR="0" algn="ctr">
                        <a:lnSpc>
                          <a:spcPct val="107000"/>
                        </a:lnSpc>
                        <a:spcBef>
                          <a:spcPts val="0"/>
                        </a:spcBef>
                        <a:spcAft>
                          <a:spcPts val="0"/>
                        </a:spcAft>
                      </a:pPr>
                      <a:r>
                        <a:rPr lang="en-US" sz="1500">
                          <a:effectLst/>
                        </a:rPr>
                        <a:t>92</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0" marB="0" anchor="ctr"/>
                </a:tc>
                <a:tc>
                  <a:txBody>
                    <a:bodyPr/>
                    <a:lstStyle/>
                    <a:p>
                      <a:pPr marL="0" marR="0" algn="ctr">
                        <a:lnSpc>
                          <a:spcPct val="107000"/>
                        </a:lnSpc>
                        <a:spcBef>
                          <a:spcPts val="0"/>
                        </a:spcBef>
                        <a:spcAft>
                          <a:spcPts val="0"/>
                        </a:spcAft>
                      </a:pPr>
                      <a:r>
                        <a:rPr lang="en-US" sz="1500">
                          <a:effectLst/>
                        </a:rPr>
                        <a:t>1896</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0" marB="0" anchor="ctr"/>
                </a:tc>
                <a:tc>
                  <a:txBody>
                    <a:bodyPr/>
                    <a:lstStyle/>
                    <a:p>
                      <a:pPr marL="0" marR="0" algn="ctr">
                        <a:lnSpc>
                          <a:spcPct val="107000"/>
                        </a:lnSpc>
                        <a:spcBef>
                          <a:spcPts val="0"/>
                        </a:spcBef>
                        <a:spcAft>
                          <a:spcPts val="0"/>
                        </a:spcAft>
                      </a:pPr>
                      <a:r>
                        <a:rPr lang="en-US" sz="1500" dirty="0">
                          <a:effectLst/>
                        </a:rPr>
                        <a:t>14247.11</a:t>
                      </a:r>
                      <a:endParaRPr lang="en-US" sz="1500" dirty="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0" marB="0" anchor="ctr"/>
                </a:tc>
              </a:tr>
              <a:tr h="338667">
                <a:tc>
                  <a:txBody>
                    <a:bodyPr/>
                    <a:lstStyle/>
                    <a:p>
                      <a:pPr marL="0" marR="0" algn="ctr">
                        <a:lnSpc>
                          <a:spcPct val="107000"/>
                        </a:lnSpc>
                        <a:spcBef>
                          <a:spcPts val="0"/>
                        </a:spcBef>
                        <a:spcAft>
                          <a:spcPts val="0"/>
                        </a:spcAft>
                      </a:pPr>
                      <a:r>
                        <a:rPr lang="en-US" sz="1500">
                          <a:effectLst/>
                        </a:rPr>
                        <a:t>25609</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0" marB="0" anchor="ctr"/>
                </a:tc>
                <a:tc>
                  <a:txBody>
                    <a:bodyPr/>
                    <a:lstStyle/>
                    <a:p>
                      <a:pPr marL="0" marR="0" algn="ctr">
                        <a:lnSpc>
                          <a:spcPct val="107000"/>
                        </a:lnSpc>
                        <a:spcBef>
                          <a:spcPts val="0"/>
                        </a:spcBef>
                        <a:spcAft>
                          <a:spcPts val="0"/>
                        </a:spcAft>
                      </a:pPr>
                      <a:r>
                        <a:rPr lang="en-US" sz="1500">
                          <a:effectLst/>
                        </a:rPr>
                        <a:t>10325.44</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0" marB="0" anchor="ctr">
                    <a:solidFill>
                      <a:srgbClr val="92D050"/>
                    </a:solidFill>
                  </a:tcPr>
                </a:tc>
                <a:tc>
                  <a:txBody>
                    <a:bodyPr/>
                    <a:lstStyle/>
                    <a:p>
                      <a:pPr marL="0" marR="0" algn="ctr">
                        <a:lnSpc>
                          <a:spcPct val="107000"/>
                        </a:lnSpc>
                        <a:spcBef>
                          <a:spcPts val="0"/>
                        </a:spcBef>
                        <a:spcAft>
                          <a:spcPts val="0"/>
                        </a:spcAft>
                      </a:pPr>
                      <a:r>
                        <a:rPr lang="en-US" sz="1500">
                          <a:effectLst/>
                        </a:rPr>
                        <a:t>1959.227</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0" marB="0" anchor="ctr"/>
                </a:tc>
                <a:tc>
                  <a:txBody>
                    <a:bodyPr/>
                    <a:lstStyle/>
                    <a:p>
                      <a:pPr marL="0" marR="0" algn="ctr">
                        <a:lnSpc>
                          <a:spcPct val="107000"/>
                        </a:lnSpc>
                        <a:spcBef>
                          <a:spcPts val="0"/>
                        </a:spcBef>
                        <a:spcAft>
                          <a:spcPts val="0"/>
                        </a:spcAft>
                      </a:pPr>
                      <a:r>
                        <a:rPr lang="en-US" sz="1500">
                          <a:effectLst/>
                        </a:rPr>
                        <a:t>1046</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0" marB="0" anchor="ctr"/>
                </a:tc>
                <a:tc>
                  <a:txBody>
                    <a:bodyPr/>
                    <a:lstStyle/>
                    <a:p>
                      <a:pPr marL="0" marR="0" algn="ctr">
                        <a:lnSpc>
                          <a:spcPct val="107000"/>
                        </a:lnSpc>
                        <a:spcBef>
                          <a:spcPts val="0"/>
                        </a:spcBef>
                        <a:spcAft>
                          <a:spcPts val="0"/>
                        </a:spcAft>
                      </a:pPr>
                      <a:r>
                        <a:rPr lang="en-US" sz="1500">
                          <a:effectLst/>
                        </a:rPr>
                        <a:t>335</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0" marB="0" anchor="ctr"/>
                </a:tc>
                <a:tc>
                  <a:txBody>
                    <a:bodyPr/>
                    <a:lstStyle/>
                    <a:p>
                      <a:pPr marL="0" marR="0" algn="ctr">
                        <a:lnSpc>
                          <a:spcPct val="107000"/>
                        </a:lnSpc>
                        <a:spcBef>
                          <a:spcPts val="0"/>
                        </a:spcBef>
                        <a:spcAft>
                          <a:spcPts val="0"/>
                        </a:spcAft>
                      </a:pPr>
                      <a:r>
                        <a:rPr lang="en-US" sz="1500">
                          <a:effectLst/>
                        </a:rPr>
                        <a:t>102</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0" marB="0" anchor="ctr"/>
                </a:tc>
                <a:tc>
                  <a:txBody>
                    <a:bodyPr/>
                    <a:lstStyle/>
                    <a:p>
                      <a:pPr marL="0" marR="0" algn="ctr">
                        <a:lnSpc>
                          <a:spcPct val="107000"/>
                        </a:lnSpc>
                        <a:spcBef>
                          <a:spcPts val="0"/>
                        </a:spcBef>
                        <a:spcAft>
                          <a:spcPts val="0"/>
                        </a:spcAft>
                      </a:pPr>
                      <a:r>
                        <a:rPr lang="en-US" sz="1500">
                          <a:effectLst/>
                        </a:rPr>
                        <a:t>13767.67</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0" marB="0" anchor="ctr"/>
                </a:tc>
              </a:tr>
              <a:tr h="338667">
                <a:tc>
                  <a:txBody>
                    <a:bodyPr/>
                    <a:lstStyle/>
                    <a:p>
                      <a:pPr marL="0" marR="0" algn="ctr">
                        <a:lnSpc>
                          <a:spcPct val="107000"/>
                        </a:lnSpc>
                        <a:spcBef>
                          <a:spcPts val="0"/>
                        </a:spcBef>
                        <a:spcAft>
                          <a:spcPts val="0"/>
                        </a:spcAft>
                      </a:pPr>
                      <a:r>
                        <a:rPr lang="en-US" sz="1500" dirty="0">
                          <a:effectLst/>
                        </a:rPr>
                        <a:t>9114900</a:t>
                      </a:r>
                      <a:endParaRPr lang="en-US" sz="1500" dirty="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0" marB="0" anchor="ctr">
                    <a:solidFill>
                      <a:srgbClr val="0070C0"/>
                    </a:solidFill>
                  </a:tcPr>
                </a:tc>
                <a:tc>
                  <a:txBody>
                    <a:bodyPr/>
                    <a:lstStyle/>
                    <a:p>
                      <a:pPr marL="0" marR="0" algn="ctr">
                        <a:lnSpc>
                          <a:spcPct val="107000"/>
                        </a:lnSpc>
                        <a:spcBef>
                          <a:spcPts val="0"/>
                        </a:spcBef>
                        <a:spcAft>
                          <a:spcPts val="0"/>
                        </a:spcAft>
                      </a:pPr>
                      <a:r>
                        <a:rPr lang="en-US" sz="1500" dirty="0">
                          <a:effectLst/>
                        </a:rPr>
                        <a:t>8671.873</a:t>
                      </a:r>
                      <a:endParaRPr lang="en-US" sz="1500" dirty="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0" marB="0" anchor="ctr">
                    <a:solidFill>
                      <a:srgbClr val="92D050"/>
                    </a:solidFill>
                  </a:tcPr>
                </a:tc>
                <a:tc>
                  <a:txBody>
                    <a:bodyPr/>
                    <a:lstStyle/>
                    <a:p>
                      <a:pPr marL="0" marR="0" algn="ctr">
                        <a:lnSpc>
                          <a:spcPct val="107000"/>
                        </a:lnSpc>
                        <a:spcBef>
                          <a:spcPts val="0"/>
                        </a:spcBef>
                        <a:spcAft>
                          <a:spcPts val="0"/>
                        </a:spcAft>
                      </a:pPr>
                      <a:r>
                        <a:rPr lang="en-US" sz="1500" dirty="0">
                          <a:effectLst/>
                        </a:rPr>
                        <a:t>0</a:t>
                      </a:r>
                      <a:endParaRPr lang="en-US" sz="1500" dirty="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0" marB="0" anchor="ctr">
                    <a:solidFill>
                      <a:srgbClr val="FFCC66"/>
                    </a:solidFill>
                  </a:tcPr>
                </a:tc>
                <a:tc>
                  <a:txBody>
                    <a:bodyPr/>
                    <a:lstStyle/>
                    <a:p>
                      <a:pPr marL="0" marR="0" algn="ctr">
                        <a:lnSpc>
                          <a:spcPct val="107000"/>
                        </a:lnSpc>
                        <a:spcBef>
                          <a:spcPts val="0"/>
                        </a:spcBef>
                        <a:spcAft>
                          <a:spcPts val="0"/>
                        </a:spcAft>
                      </a:pPr>
                      <a:r>
                        <a:rPr lang="en-US" sz="1500" dirty="0">
                          <a:effectLst/>
                        </a:rPr>
                        <a:t>0</a:t>
                      </a:r>
                      <a:endParaRPr lang="en-US" sz="1500" dirty="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0" marB="0" anchor="ctr">
                    <a:solidFill>
                      <a:srgbClr val="FFCC66"/>
                    </a:solidFill>
                  </a:tcPr>
                </a:tc>
                <a:tc>
                  <a:txBody>
                    <a:bodyPr/>
                    <a:lstStyle/>
                    <a:p>
                      <a:pPr marL="0" marR="0" algn="ctr">
                        <a:lnSpc>
                          <a:spcPct val="107000"/>
                        </a:lnSpc>
                        <a:spcBef>
                          <a:spcPts val="0"/>
                        </a:spcBef>
                        <a:spcAft>
                          <a:spcPts val="0"/>
                        </a:spcAft>
                      </a:pPr>
                      <a:r>
                        <a:rPr lang="en-US" sz="1500" dirty="0">
                          <a:effectLst/>
                        </a:rPr>
                        <a:t>0</a:t>
                      </a:r>
                      <a:endParaRPr lang="en-US" sz="1500" dirty="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0" marB="0" anchor="ctr">
                    <a:solidFill>
                      <a:srgbClr val="FFCC66"/>
                    </a:solidFill>
                  </a:tcPr>
                </a:tc>
                <a:tc>
                  <a:txBody>
                    <a:bodyPr/>
                    <a:lstStyle/>
                    <a:p>
                      <a:pPr marL="0" marR="0" algn="ctr">
                        <a:lnSpc>
                          <a:spcPct val="107000"/>
                        </a:lnSpc>
                        <a:spcBef>
                          <a:spcPts val="0"/>
                        </a:spcBef>
                        <a:spcAft>
                          <a:spcPts val="0"/>
                        </a:spcAft>
                      </a:pPr>
                      <a:r>
                        <a:rPr lang="en-US" sz="1500" b="1" dirty="0">
                          <a:effectLst/>
                        </a:rPr>
                        <a:t>4226</a:t>
                      </a:r>
                      <a:endParaRPr lang="en-US" sz="1500" b="1" dirty="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0" marB="0" anchor="ctr">
                    <a:solidFill>
                      <a:srgbClr val="FFCC66"/>
                    </a:solidFill>
                  </a:tcPr>
                </a:tc>
                <a:tc>
                  <a:txBody>
                    <a:bodyPr/>
                    <a:lstStyle/>
                    <a:p>
                      <a:pPr marL="0" marR="0" algn="ctr">
                        <a:lnSpc>
                          <a:spcPct val="107000"/>
                        </a:lnSpc>
                        <a:spcBef>
                          <a:spcPts val="0"/>
                        </a:spcBef>
                        <a:spcAft>
                          <a:spcPts val="0"/>
                        </a:spcAft>
                      </a:pPr>
                      <a:r>
                        <a:rPr lang="en-US" sz="1500" dirty="0">
                          <a:effectLst/>
                        </a:rPr>
                        <a:t>12897.87</a:t>
                      </a:r>
                      <a:endParaRPr lang="en-US" sz="1500" dirty="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0" marB="0" anchor="ctr">
                    <a:solidFill>
                      <a:srgbClr val="FFCC66"/>
                    </a:solidFill>
                  </a:tcPr>
                </a:tc>
              </a:tr>
            </a:tbl>
          </a:graphicData>
        </a:graphic>
      </p:graphicFrame>
      <p:cxnSp>
        <p:nvCxnSpPr>
          <p:cNvPr id="16" name="Straight Arrow Connector 15"/>
          <p:cNvCxnSpPr/>
          <p:nvPr/>
        </p:nvCxnSpPr>
        <p:spPr>
          <a:xfrm flipH="1">
            <a:off x="9663289" y="5926667"/>
            <a:ext cx="406400" cy="21448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927790" y="5343891"/>
            <a:ext cx="2264210" cy="369332"/>
          </a:xfrm>
          <a:prstGeom prst="rect">
            <a:avLst/>
          </a:prstGeom>
          <a:noFill/>
        </p:spPr>
        <p:txBody>
          <a:bodyPr wrap="none" rtlCol="0">
            <a:spAutoFit/>
          </a:bodyPr>
          <a:lstStyle/>
          <a:p>
            <a:r>
              <a:rPr lang="en-US" dirty="0" smtClean="0"/>
              <a:t>Stationary Defenders?</a:t>
            </a:r>
            <a:endParaRPr lang="en-US" dirty="0"/>
          </a:p>
        </p:txBody>
      </p:sp>
    </p:spTree>
    <p:extLst>
      <p:ext uri="{BB962C8B-B14F-4D97-AF65-F5344CB8AC3E}">
        <p14:creationId xmlns:p14="http://schemas.microsoft.com/office/powerpoint/2010/main" val="3061510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anim calcmode="lin" valueType="num">
                                      <p:cBhvr>
                                        <p:cTn id="13" dur="1000" fill="hold"/>
                                        <p:tgtEl>
                                          <p:spTgt spid="9"/>
                                        </p:tgtEl>
                                        <p:attrNameLst>
                                          <p:attrName>ppt_x</p:attrName>
                                        </p:attrNameLst>
                                      </p:cBhvr>
                                      <p:tavLst>
                                        <p:tav tm="0">
                                          <p:val>
                                            <p:strVal val="#ppt_x"/>
                                          </p:val>
                                        </p:tav>
                                        <p:tav tm="100000">
                                          <p:val>
                                            <p:strVal val="#ppt_x"/>
                                          </p:val>
                                        </p:tav>
                                      </p:tavLst>
                                    </p:anim>
                                    <p:anim calcmode="lin" valueType="num">
                                      <p:cBhvr>
                                        <p:cTn id="14"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1000"/>
                                        <p:tgtEl>
                                          <p:spTgt spid="10"/>
                                        </p:tgtEl>
                                      </p:cBhvr>
                                    </p:animEffect>
                                    <p:anim calcmode="lin" valueType="num">
                                      <p:cBhvr>
                                        <p:cTn id="20" dur="1000" fill="hold"/>
                                        <p:tgtEl>
                                          <p:spTgt spid="10"/>
                                        </p:tgtEl>
                                        <p:attrNameLst>
                                          <p:attrName>ppt_x</p:attrName>
                                        </p:attrNameLst>
                                      </p:cBhvr>
                                      <p:tavLst>
                                        <p:tav tm="0">
                                          <p:val>
                                            <p:strVal val="#ppt_x"/>
                                          </p:val>
                                        </p:tav>
                                        <p:tav tm="100000">
                                          <p:val>
                                            <p:strVal val="#ppt_x"/>
                                          </p:val>
                                        </p:tav>
                                      </p:tavLst>
                                    </p:anim>
                                    <p:anim calcmode="lin" valueType="num">
                                      <p:cBhvr>
                                        <p:cTn id="21" dur="1000" fill="hold"/>
                                        <p:tgtEl>
                                          <p:spTgt spid="10"/>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1000"/>
                                        <p:tgtEl>
                                          <p:spTgt spid="14"/>
                                        </p:tgtEl>
                                      </p:cBhvr>
                                    </p:animEffect>
                                    <p:anim calcmode="lin" valueType="num">
                                      <p:cBhvr>
                                        <p:cTn id="25" dur="1000" fill="hold"/>
                                        <p:tgtEl>
                                          <p:spTgt spid="14"/>
                                        </p:tgtEl>
                                        <p:attrNameLst>
                                          <p:attrName>ppt_x</p:attrName>
                                        </p:attrNameLst>
                                      </p:cBhvr>
                                      <p:tavLst>
                                        <p:tav tm="0">
                                          <p:val>
                                            <p:strVal val="#ppt_x"/>
                                          </p:val>
                                        </p:tav>
                                        <p:tav tm="100000">
                                          <p:val>
                                            <p:strVal val="#ppt_x"/>
                                          </p:val>
                                        </p:tav>
                                      </p:tavLst>
                                    </p:anim>
                                    <p:anim calcmode="lin" valueType="num">
                                      <p:cBhvr>
                                        <p:cTn id="26"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nodeType="click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wipe(down)">
                                      <p:cBhvr>
                                        <p:cTn id="31" dur="500"/>
                                        <p:tgtEl>
                                          <p:spTgt spid="16"/>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17"/>
                                        </p:tgtEl>
                                        <p:attrNameLst>
                                          <p:attrName>style.visibility</p:attrName>
                                        </p:attrNameLst>
                                      </p:cBhvr>
                                      <p:to>
                                        <p:strVal val="visible"/>
                                      </p:to>
                                    </p:set>
                                    <p:animEffect transition="in" filter="wipe(down)">
                                      <p:cBhvr>
                                        <p:cTn id="34"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55309" y="773974"/>
            <a:ext cx="10131425" cy="449890"/>
          </a:xfrm>
        </p:spPr>
        <p:txBody>
          <a:bodyPr>
            <a:normAutofit fontScale="90000"/>
          </a:bodyPr>
          <a:lstStyle/>
          <a:p>
            <a:pPr algn="ctr"/>
            <a:r>
              <a:rPr lang="en-US" sz="4200" dirty="0" smtClean="0"/>
              <a:t>I.MEASURE User PERFORMANCE</a:t>
            </a:r>
            <a:endParaRPr lang="en-US" sz="4200" dirty="0"/>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 y="0"/>
            <a:ext cx="1975556" cy="998919"/>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44178" y="110980"/>
            <a:ext cx="4233333" cy="714774"/>
          </a:xfrm>
          <a:prstGeom prst="rect">
            <a:avLst/>
          </a:prstGeom>
        </p:spPr>
      </p:pic>
      <p:pic>
        <p:nvPicPr>
          <p:cNvPr id="30" name="Picture 29"/>
          <p:cNvPicPr>
            <a:picLocks noChangeAspect="1"/>
          </p:cNvPicPr>
          <p:nvPr/>
        </p:nvPicPr>
        <p:blipFill>
          <a:blip r:embed="rId5"/>
          <a:stretch>
            <a:fillRect/>
          </a:stretch>
        </p:blipFill>
        <p:spPr>
          <a:xfrm>
            <a:off x="282221" y="1852991"/>
            <a:ext cx="11593689" cy="4860161"/>
          </a:xfrm>
          <a:prstGeom prst="rect">
            <a:avLst/>
          </a:prstGeom>
        </p:spPr>
      </p:pic>
      <p:sp>
        <p:nvSpPr>
          <p:cNvPr id="31" name="TextBox 30"/>
          <p:cNvSpPr txBox="1"/>
          <p:nvPr/>
        </p:nvSpPr>
        <p:spPr>
          <a:xfrm>
            <a:off x="1098746" y="1517526"/>
            <a:ext cx="7789953" cy="369332"/>
          </a:xfrm>
          <a:prstGeom prst="rect">
            <a:avLst/>
          </a:prstGeom>
          <a:noFill/>
        </p:spPr>
        <p:txBody>
          <a:bodyPr wrap="none" rtlCol="0">
            <a:spAutoFit/>
          </a:bodyPr>
          <a:lstStyle/>
          <a:p>
            <a:r>
              <a:rPr lang="en-US" u="sng" dirty="0" smtClean="0"/>
              <a:t>PSEUDO WARRIORS</a:t>
            </a:r>
            <a:r>
              <a:rPr lang="en-US" dirty="0" smtClean="0"/>
              <a:t> They wage wars with an intent of only collecting resources.</a:t>
            </a:r>
            <a:endParaRPr lang="en-US" dirty="0"/>
          </a:p>
        </p:txBody>
      </p:sp>
      <p:sp>
        <p:nvSpPr>
          <p:cNvPr id="32" name="TextBox 1"/>
          <p:cNvSpPr txBox="1"/>
          <p:nvPr/>
        </p:nvSpPr>
        <p:spPr>
          <a:xfrm>
            <a:off x="8551196" y="3031362"/>
            <a:ext cx="675005" cy="448945"/>
          </a:xfrm>
          <a:prstGeom prst="rect">
            <a:avLst/>
          </a:prstGeom>
        </p:spPr>
        <p:txBody>
          <a:bodyPr wrap="none" rtlCol="0"/>
          <a:lstStyle/>
          <a:p>
            <a:pPr marL="0" marR="0">
              <a:spcBef>
                <a:spcPts val="0"/>
              </a:spcBef>
              <a:spcAft>
                <a:spcPts val="0"/>
              </a:spcAft>
            </a:pPr>
            <a:r>
              <a:rPr lang="en-US" sz="1100" b="1" dirty="0">
                <a:solidFill>
                  <a:srgbClr val="FFFF00"/>
                </a:solidFill>
                <a:effectLst/>
                <a:latin typeface="Calibri" panose="020F0502020204030204" pitchFamily="34" charset="0"/>
                <a:ea typeface="Times New Roman" panose="02020603050405020304" pitchFamily="18" charset="0"/>
                <a:cs typeface="Times New Roman" panose="02020603050405020304" pitchFamily="18" charset="0"/>
              </a:rPr>
              <a:t>GOLD</a:t>
            </a:r>
            <a:endParaRPr lang="en-US" sz="1200" dirty="0">
              <a:effectLst/>
              <a:latin typeface="Times New Roman" panose="02020603050405020304" pitchFamily="18" charset="0"/>
              <a:ea typeface="Times New Roman" panose="02020603050405020304" pitchFamily="18" charset="0"/>
            </a:endParaRPr>
          </a:p>
          <a:p>
            <a:pPr marL="0" marR="0">
              <a:spcBef>
                <a:spcPts val="0"/>
              </a:spcBef>
              <a:spcAft>
                <a:spcPts val="0"/>
              </a:spcAft>
            </a:pPr>
            <a:r>
              <a:rPr lang="en-US" sz="1100" b="1" dirty="0">
                <a:solidFill>
                  <a:srgbClr val="FFFF00"/>
                </a:solidFill>
                <a:effectLst/>
                <a:latin typeface="Calibri" panose="020F0502020204030204" pitchFamily="34" charset="0"/>
                <a:ea typeface="Times New Roman" panose="02020603050405020304" pitchFamily="18" charset="0"/>
                <a:cs typeface="Times New Roman" panose="02020603050405020304" pitchFamily="18" charset="0"/>
              </a:rPr>
              <a:t>SEEKERS</a:t>
            </a:r>
            <a:endParaRPr lang="en-US" sz="12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3237801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66598" y="808621"/>
            <a:ext cx="10444869" cy="715379"/>
          </a:xfrm>
        </p:spPr>
        <p:txBody>
          <a:bodyPr>
            <a:normAutofit fontScale="90000"/>
          </a:bodyPr>
          <a:lstStyle/>
          <a:p>
            <a:pPr algn="ctr"/>
            <a:r>
              <a:rPr lang="en-US" sz="4200" dirty="0" smtClean="0"/>
              <a:t>II. CLASSIFICATION OF Users (SPENDERS OR NOT)</a:t>
            </a:r>
            <a:endParaRPr lang="en-US" sz="4200" dirty="0"/>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 y="0"/>
            <a:ext cx="1975556" cy="998919"/>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44178" y="110980"/>
            <a:ext cx="4233333" cy="714774"/>
          </a:xfrm>
          <a:prstGeom prst="rect">
            <a:avLst/>
          </a:prstGeom>
        </p:spPr>
      </p:pic>
      <p:sp>
        <p:nvSpPr>
          <p:cNvPr id="14" name="Content Placeholder 13"/>
          <p:cNvSpPr>
            <a:spLocks noGrp="1"/>
          </p:cNvSpPr>
          <p:nvPr>
            <p:ph idx="1"/>
          </p:nvPr>
        </p:nvSpPr>
        <p:spPr>
          <a:xfrm>
            <a:off x="697264" y="1896532"/>
            <a:ext cx="10919002" cy="4131734"/>
          </a:xfrm>
        </p:spPr>
        <p:txBody>
          <a:bodyPr anchor="t">
            <a:normAutofit/>
          </a:bodyPr>
          <a:lstStyle/>
          <a:p>
            <a:pPr marL="0" indent="0">
              <a:buNone/>
            </a:pPr>
            <a:r>
              <a:rPr lang="en-US" sz="2300" dirty="0" smtClean="0"/>
              <a:t>SUPERVISED LEARNING: </a:t>
            </a:r>
          </a:p>
          <a:p>
            <a:r>
              <a:rPr lang="en-US" sz="2300" i="1" dirty="0" smtClean="0"/>
              <a:t>Training Set</a:t>
            </a:r>
            <a:r>
              <a:rPr lang="en-US" sz="2300" dirty="0" smtClean="0"/>
              <a:t>:   Set </a:t>
            </a:r>
            <a:r>
              <a:rPr lang="en-US" sz="2300" dirty="0"/>
              <a:t>of </a:t>
            </a:r>
            <a:r>
              <a:rPr lang="en-US" sz="2300" dirty="0" smtClean="0"/>
              <a:t> </a:t>
            </a:r>
            <a:r>
              <a:rPr lang="en-US" sz="2300" i="1" dirty="0" smtClean="0"/>
              <a:t>m</a:t>
            </a:r>
            <a:r>
              <a:rPr lang="en-US" sz="2300" dirty="0" smtClean="0"/>
              <a:t> input </a:t>
            </a:r>
            <a:r>
              <a:rPr lang="en-US" sz="2300" dirty="0"/>
              <a:t>data, X (set of Independent variables) and its </a:t>
            </a:r>
            <a:r>
              <a:rPr lang="en-US" sz="2300" dirty="0" smtClean="0"/>
              <a:t>Output </a:t>
            </a:r>
            <a:r>
              <a:rPr lang="en-US" sz="2300" dirty="0"/>
              <a:t>data, Y (Dependent variable</a:t>
            </a:r>
            <a:r>
              <a:rPr lang="en-US" sz="2300" dirty="0" smtClean="0"/>
              <a:t>). </a:t>
            </a:r>
            <a:endParaRPr lang="en-US" altLang="en-US" sz="2300" dirty="0"/>
          </a:p>
          <a:p>
            <a:r>
              <a:rPr lang="en-US" altLang="en-US" sz="2300" i="1" dirty="0" smtClean="0"/>
              <a:t>Hypothesis/Classifier H: </a:t>
            </a:r>
            <a:r>
              <a:rPr lang="en-US" altLang="en-US" sz="2300" dirty="0" smtClean="0"/>
              <a:t>A mapping function between the Input and the Output.</a:t>
            </a:r>
          </a:p>
          <a:p>
            <a:r>
              <a:rPr lang="en-US" altLang="en-US" sz="2300" i="1" dirty="0" smtClean="0"/>
              <a:t>Learning Algorithm: </a:t>
            </a:r>
            <a:r>
              <a:rPr lang="en-US" altLang="en-US" sz="2300" dirty="0" smtClean="0"/>
              <a:t>The Algorithm by which we obtain the hypothesis H to map the input to Output.</a:t>
            </a:r>
          </a:p>
          <a:p>
            <a:r>
              <a:rPr lang="en-US" altLang="en-US" sz="2300" dirty="0" smtClean="0"/>
              <a:t>Continuous Output: Regression Problem. </a:t>
            </a:r>
          </a:p>
          <a:p>
            <a:r>
              <a:rPr lang="en-US" altLang="en-US" sz="2300" dirty="0" smtClean="0"/>
              <a:t>Discrete Output: Classification Problem.</a:t>
            </a:r>
            <a:endParaRPr lang="en-US" sz="2300" dirty="0"/>
          </a:p>
        </p:txBody>
      </p:sp>
      <p:pic>
        <p:nvPicPr>
          <p:cNvPr id="26" name="Picture 25"/>
          <p:cNvPicPr>
            <a:picLocks noChangeAspect="1"/>
          </p:cNvPicPr>
          <p:nvPr/>
        </p:nvPicPr>
        <p:blipFill>
          <a:blip r:embed="rId5"/>
          <a:stretch>
            <a:fillRect/>
          </a:stretch>
        </p:blipFill>
        <p:spPr>
          <a:xfrm>
            <a:off x="4165600" y="4097866"/>
            <a:ext cx="8635999" cy="2618448"/>
          </a:xfrm>
          <a:prstGeom prst="rect">
            <a:avLst/>
          </a:prstGeom>
        </p:spPr>
      </p:pic>
    </p:spTree>
    <p:extLst>
      <p:ext uri="{BB962C8B-B14F-4D97-AF65-F5344CB8AC3E}">
        <p14:creationId xmlns:p14="http://schemas.microsoft.com/office/powerpoint/2010/main" val="342387965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66598" y="808621"/>
            <a:ext cx="10444869" cy="715379"/>
          </a:xfrm>
        </p:spPr>
        <p:txBody>
          <a:bodyPr>
            <a:normAutofit fontScale="90000"/>
          </a:bodyPr>
          <a:lstStyle/>
          <a:p>
            <a:pPr algn="ctr"/>
            <a:r>
              <a:rPr lang="en-US" sz="4200" dirty="0" smtClean="0"/>
              <a:t>II. CLASSIFICATION OF Users (SPENDERS OR NOT)</a:t>
            </a:r>
            <a:endParaRPr lang="en-US" sz="4200" dirty="0"/>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 y="0"/>
            <a:ext cx="1975556" cy="998919"/>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44178" y="110980"/>
            <a:ext cx="4233333" cy="714774"/>
          </a:xfrm>
          <a:prstGeom prst="rect">
            <a:avLst/>
          </a:prstGeom>
        </p:spPr>
      </p:pic>
      <mc:AlternateContent xmlns:mc="http://schemas.openxmlformats.org/markup-compatibility/2006" xmlns:a14="http://schemas.microsoft.com/office/drawing/2010/main">
        <mc:Choice Requires="a14">
          <p:sp>
            <p:nvSpPr>
              <p:cNvPr id="14" name="Content Placeholder 13"/>
              <p:cNvSpPr>
                <a:spLocks noGrp="1"/>
              </p:cNvSpPr>
              <p:nvPr>
                <p:ph idx="1"/>
              </p:nvPr>
            </p:nvSpPr>
            <p:spPr>
              <a:xfrm>
                <a:off x="392465" y="1896533"/>
                <a:ext cx="10919002" cy="3875292"/>
              </a:xfrm>
            </p:spPr>
            <p:txBody>
              <a:bodyPr anchor="t">
                <a:spAutoFit/>
              </a:bodyPr>
              <a:lstStyle/>
              <a:p>
                <a:pPr marL="0" indent="0">
                  <a:buNone/>
                </a:pPr>
                <a:r>
                  <a:rPr lang="en-US" sz="2400" dirty="0" smtClean="0"/>
                  <a:t>LINEAR REGRESSION</a:t>
                </a:r>
              </a:p>
              <a:p>
                <a:r>
                  <a:rPr lang="en-US" sz="2300" dirty="0" smtClean="0"/>
                  <a:t>The hypothesis is </a:t>
                </a:r>
                <a:r>
                  <a:rPr lang="en-US" sz="2300" dirty="0"/>
                  <a:t>a linear function of input X.  </a:t>
                </a:r>
                <a:endParaRPr lang="en-US" sz="2300" dirty="0" smtClean="0"/>
              </a:p>
              <a:p>
                <a:r>
                  <a:rPr lang="en-US" sz="2300" i="1" dirty="0" smtClean="0"/>
                  <a:t>Training set</a:t>
                </a:r>
                <a:r>
                  <a:rPr lang="en-US" sz="2300" dirty="0" smtClean="0"/>
                  <a:t> consists of </a:t>
                </a:r>
                <a14:m>
                  <m:oMath xmlns:m="http://schemas.openxmlformats.org/officeDocument/2006/math">
                    <m:r>
                      <a:rPr lang="en-US" sz="2300" i="1" dirty="0" smtClean="0">
                        <a:latin typeface="Cambria Math" panose="02040503050406030204" pitchFamily="18" charset="0"/>
                      </a:rPr>
                      <m:t>𝑚</m:t>
                    </m:r>
                  </m:oMath>
                </a14:m>
                <a:r>
                  <a:rPr lang="en-US" sz="2300" dirty="0" smtClean="0"/>
                  <a:t> pairs of </a:t>
                </a:r>
                <a14:m>
                  <m:oMath xmlns:m="http://schemas.openxmlformats.org/officeDocument/2006/math">
                    <m:r>
                      <a:rPr lang="en-US" sz="2300" i="1" dirty="0" smtClean="0">
                        <a:latin typeface="Cambria Math" panose="02040503050406030204" pitchFamily="18" charset="0"/>
                      </a:rPr>
                      <m:t>𝑋</m:t>
                    </m:r>
                  </m:oMath>
                </a14:m>
                <a:r>
                  <a:rPr lang="en-US" sz="2300" dirty="0" smtClean="0"/>
                  <a:t> and </a:t>
                </a:r>
                <a14:m>
                  <m:oMath xmlns:m="http://schemas.openxmlformats.org/officeDocument/2006/math">
                    <m:r>
                      <a:rPr lang="en-US" sz="2300" i="1" dirty="0" smtClean="0">
                        <a:latin typeface="Cambria Math" panose="02040503050406030204" pitchFamily="18" charset="0"/>
                      </a:rPr>
                      <m:t>𝑌</m:t>
                    </m:r>
                  </m:oMath>
                </a14:m>
                <a:r>
                  <a:rPr lang="en-US" sz="2300" dirty="0" smtClean="0"/>
                  <a:t>.</a:t>
                </a:r>
              </a:p>
              <a:p>
                <a14:m>
                  <m:oMath xmlns:m="http://schemas.openxmlformats.org/officeDocument/2006/math">
                    <m:r>
                      <a:rPr lang="en-US" sz="2300" i="1" dirty="0" smtClean="0">
                        <a:latin typeface="Cambria Math" panose="02040503050406030204" pitchFamily="18" charset="0"/>
                      </a:rPr>
                      <m:t>𝑋</m:t>
                    </m:r>
                  </m:oMath>
                </a14:m>
                <a:r>
                  <a:rPr lang="en-US" sz="2300" dirty="0" smtClean="0"/>
                  <a:t> , a </a:t>
                </a:r>
                <a:r>
                  <a:rPr lang="en-US" sz="2300" dirty="0"/>
                  <a:t>set of independent variables</a:t>
                </a:r>
                <a:r>
                  <a:rPr lang="en-US" sz="2300" dirty="0" smtClean="0"/>
                  <a:t>.</a:t>
                </a:r>
                <a:r>
                  <a:rPr lang="en-US" sz="2300" dirty="0">
                    <a:solidFill>
                      <a:prstClr val="white"/>
                    </a:solidFill>
                  </a:rPr>
                  <a:t> </a:t>
                </a:r>
                <a14:m>
                  <m:oMath xmlns:m="http://schemas.openxmlformats.org/officeDocument/2006/math">
                    <m:r>
                      <a:rPr lang="en-US" sz="2300" i="1">
                        <a:solidFill>
                          <a:prstClr val="white"/>
                        </a:solidFill>
                        <a:latin typeface="Cambria Math" panose="02040503050406030204" pitchFamily="18" charset="0"/>
                      </a:rPr>
                      <m:t>𝑋</m:t>
                    </m:r>
                    <m:r>
                      <a:rPr lang="en-US" sz="2300" i="1">
                        <a:solidFill>
                          <a:prstClr val="white"/>
                        </a:solidFill>
                        <a:latin typeface="Cambria Math" panose="02040503050406030204" pitchFamily="18" charset="0"/>
                      </a:rPr>
                      <m:t>= </m:t>
                    </m:r>
                    <m:d>
                      <m:dPr>
                        <m:begChr m:val="{"/>
                        <m:endChr m:val="}"/>
                        <m:ctrlPr>
                          <a:rPr lang="en-US" sz="2300" i="1">
                            <a:solidFill>
                              <a:prstClr val="white"/>
                            </a:solidFill>
                            <a:latin typeface="Cambria Math" panose="02040503050406030204" pitchFamily="18" charset="0"/>
                          </a:rPr>
                        </m:ctrlPr>
                      </m:dPr>
                      <m:e>
                        <m:sSub>
                          <m:sSubPr>
                            <m:ctrlPr>
                              <a:rPr lang="en-US" sz="2300" i="1">
                                <a:solidFill>
                                  <a:prstClr val="white"/>
                                </a:solidFill>
                                <a:latin typeface="Cambria Math" panose="02040503050406030204" pitchFamily="18" charset="0"/>
                              </a:rPr>
                            </m:ctrlPr>
                          </m:sSubPr>
                          <m:e>
                            <m:r>
                              <a:rPr lang="en-US" sz="2300" i="1">
                                <a:solidFill>
                                  <a:prstClr val="white"/>
                                </a:solidFill>
                                <a:latin typeface="Cambria Math" panose="02040503050406030204" pitchFamily="18" charset="0"/>
                              </a:rPr>
                              <m:t>𝑥</m:t>
                            </m:r>
                          </m:e>
                          <m:sub>
                            <m:r>
                              <a:rPr lang="en-US" sz="2300" i="1">
                                <a:solidFill>
                                  <a:prstClr val="white"/>
                                </a:solidFill>
                                <a:latin typeface="Cambria Math" panose="02040503050406030204" pitchFamily="18" charset="0"/>
                              </a:rPr>
                              <m:t>1</m:t>
                            </m:r>
                          </m:sub>
                        </m:sSub>
                        <m:sSub>
                          <m:sSubPr>
                            <m:ctrlPr>
                              <a:rPr lang="en-US" sz="2300" i="1">
                                <a:solidFill>
                                  <a:prstClr val="white"/>
                                </a:solidFill>
                                <a:latin typeface="Cambria Math" panose="02040503050406030204" pitchFamily="18" charset="0"/>
                              </a:rPr>
                            </m:ctrlPr>
                          </m:sSubPr>
                          <m:e>
                            <m:r>
                              <a:rPr lang="en-US" sz="2300" i="1">
                                <a:solidFill>
                                  <a:prstClr val="white"/>
                                </a:solidFill>
                                <a:latin typeface="Cambria Math" panose="02040503050406030204" pitchFamily="18" charset="0"/>
                              </a:rPr>
                              <m:t>,</m:t>
                            </m:r>
                            <m:r>
                              <a:rPr lang="en-US" sz="2300" i="1">
                                <a:solidFill>
                                  <a:prstClr val="white"/>
                                </a:solidFill>
                                <a:latin typeface="Cambria Math" panose="02040503050406030204" pitchFamily="18" charset="0"/>
                              </a:rPr>
                              <m:t>𝑥</m:t>
                            </m:r>
                          </m:e>
                          <m:sub>
                            <m:r>
                              <a:rPr lang="en-US" sz="2300" i="1">
                                <a:solidFill>
                                  <a:prstClr val="white"/>
                                </a:solidFill>
                                <a:latin typeface="Cambria Math" panose="02040503050406030204" pitchFamily="18" charset="0"/>
                              </a:rPr>
                              <m:t>2</m:t>
                            </m:r>
                          </m:sub>
                        </m:sSub>
                        <m:r>
                          <a:rPr lang="en-US" sz="2300" i="1">
                            <a:solidFill>
                              <a:prstClr val="white"/>
                            </a:solidFill>
                            <a:latin typeface="Cambria Math" panose="02040503050406030204" pitchFamily="18" charset="0"/>
                          </a:rPr>
                          <m:t>, …</m:t>
                        </m:r>
                        <m:sSub>
                          <m:sSubPr>
                            <m:ctrlPr>
                              <a:rPr lang="en-US" sz="2300" i="1">
                                <a:solidFill>
                                  <a:prstClr val="white"/>
                                </a:solidFill>
                                <a:latin typeface="Cambria Math" panose="02040503050406030204" pitchFamily="18" charset="0"/>
                              </a:rPr>
                            </m:ctrlPr>
                          </m:sSubPr>
                          <m:e>
                            <m:r>
                              <a:rPr lang="en-US" sz="2300" i="1">
                                <a:solidFill>
                                  <a:prstClr val="white"/>
                                </a:solidFill>
                                <a:latin typeface="Cambria Math" panose="02040503050406030204" pitchFamily="18" charset="0"/>
                              </a:rPr>
                              <m:t>,</m:t>
                            </m:r>
                            <m:r>
                              <a:rPr lang="en-US" sz="2300" i="1">
                                <a:solidFill>
                                  <a:prstClr val="white"/>
                                </a:solidFill>
                                <a:latin typeface="Cambria Math" panose="02040503050406030204" pitchFamily="18" charset="0"/>
                              </a:rPr>
                              <m:t>𝑥</m:t>
                            </m:r>
                          </m:e>
                          <m:sub>
                            <m:r>
                              <a:rPr lang="en-US" sz="2300" i="1">
                                <a:solidFill>
                                  <a:prstClr val="white"/>
                                </a:solidFill>
                                <a:latin typeface="Cambria Math" panose="02040503050406030204" pitchFamily="18" charset="0"/>
                              </a:rPr>
                              <m:t>𝑛</m:t>
                            </m:r>
                          </m:sub>
                        </m:sSub>
                      </m:e>
                    </m:d>
                  </m:oMath>
                </a14:m>
                <a:endParaRPr lang="en-US" sz="2300" dirty="0"/>
              </a:p>
              <a:p>
                <a14:m>
                  <m:oMath xmlns:m="http://schemas.openxmlformats.org/officeDocument/2006/math">
                    <m:r>
                      <a:rPr lang="en-US" sz="2300" i="1" dirty="0" smtClean="0">
                        <a:solidFill>
                          <a:prstClr val="white"/>
                        </a:solidFill>
                        <a:latin typeface="Cambria Math" panose="02040503050406030204" pitchFamily="18" charset="0"/>
                      </a:rPr>
                      <m:t>𝑌</m:t>
                    </m:r>
                  </m:oMath>
                </a14:m>
                <a:r>
                  <a:rPr lang="en-US" sz="2300" dirty="0" smtClean="0">
                    <a:solidFill>
                      <a:prstClr val="white"/>
                    </a:solidFill>
                  </a:rPr>
                  <a:t> , a continuous dependent variable.</a:t>
                </a:r>
                <a:r>
                  <a:rPr lang="en-US" sz="2300" dirty="0" smtClean="0"/>
                  <a:t> </a:t>
                </a:r>
                <a14:m>
                  <m:oMath xmlns:m="http://schemas.openxmlformats.org/officeDocument/2006/math">
                    <m:r>
                      <a:rPr lang="en-US" sz="2300" i="1">
                        <a:latin typeface="Cambria Math" panose="02040503050406030204" pitchFamily="18" charset="0"/>
                      </a:rPr>
                      <m:t>𝑌</m:t>
                    </m:r>
                    <m:r>
                      <a:rPr lang="en-US" sz="2300" i="1">
                        <a:latin typeface="Cambria Math" panose="02040503050406030204" pitchFamily="18" charset="0"/>
                      </a:rPr>
                      <m:t>={</m:t>
                    </m:r>
                    <m:r>
                      <a:rPr lang="en-US" sz="2300" i="1">
                        <a:latin typeface="Cambria Math" panose="02040503050406030204" pitchFamily="18" charset="0"/>
                      </a:rPr>
                      <m:t>𝑦</m:t>
                    </m:r>
                    <m:r>
                      <a:rPr lang="en-US" sz="2300" i="1">
                        <a:latin typeface="Cambria Math" panose="02040503050406030204" pitchFamily="18" charset="0"/>
                      </a:rPr>
                      <m:t>} </m:t>
                    </m:r>
                  </m:oMath>
                </a14:m>
                <a:r>
                  <a:rPr lang="en-US" sz="2300" dirty="0"/>
                  <a:t>       </a:t>
                </a:r>
                <a:endParaRPr lang="en-US" sz="2300" dirty="0" smtClean="0"/>
              </a:p>
              <a:p>
                <a14:m>
                  <m:oMath xmlns:m="http://schemas.openxmlformats.org/officeDocument/2006/math">
                    <m:r>
                      <a:rPr lang="en-US" sz="2300" i="1">
                        <a:latin typeface="Cambria Math" panose="02040503050406030204" pitchFamily="18" charset="0"/>
                      </a:rPr>
                      <m:t>𝐻𝑦𝑝𝑜𝑡h𝑒𝑠𝑖𝑠</m:t>
                    </m:r>
                    <m:r>
                      <a:rPr lang="en-US" sz="2300" i="1">
                        <a:latin typeface="Cambria Math" panose="02040503050406030204" pitchFamily="18" charset="0"/>
                      </a:rPr>
                      <m:t>,  </m:t>
                    </m:r>
                  </m:oMath>
                </a14:m>
                <a:r>
                  <a:rPr lang="en-US" sz="2300" dirty="0"/>
                  <a:t>  </a:t>
                </a:r>
                <a14:m>
                  <m:oMath xmlns:m="http://schemas.openxmlformats.org/officeDocument/2006/math">
                    <m:sSub>
                      <m:sSubPr>
                        <m:ctrlPr>
                          <a:rPr lang="en-US" sz="2300" i="1">
                            <a:latin typeface="Cambria Math" panose="02040503050406030204" pitchFamily="18" charset="0"/>
                          </a:rPr>
                        </m:ctrlPr>
                      </m:sSubPr>
                      <m:e>
                        <m:r>
                          <a:rPr lang="en-US" sz="2300" i="1">
                            <a:latin typeface="Cambria Math" panose="02040503050406030204" pitchFamily="18" charset="0"/>
                          </a:rPr>
                          <m:t>h</m:t>
                        </m:r>
                      </m:e>
                      <m:sub>
                        <m:r>
                          <a:rPr lang="en-US" sz="2300" i="1">
                            <a:latin typeface="Cambria Math" panose="02040503050406030204" pitchFamily="18" charset="0"/>
                          </a:rPr>
                          <m:t>𝜃</m:t>
                        </m:r>
                      </m:sub>
                    </m:sSub>
                    <m:d>
                      <m:dPr>
                        <m:ctrlPr>
                          <a:rPr lang="en-US" sz="2300" i="1">
                            <a:latin typeface="Cambria Math" panose="02040503050406030204" pitchFamily="18" charset="0"/>
                          </a:rPr>
                        </m:ctrlPr>
                      </m:dPr>
                      <m:e>
                        <m:r>
                          <a:rPr lang="en-US" sz="2300" i="1">
                            <a:latin typeface="Cambria Math" panose="02040503050406030204" pitchFamily="18" charset="0"/>
                          </a:rPr>
                          <m:t>𝑥</m:t>
                        </m:r>
                      </m:e>
                    </m:d>
                    <m:r>
                      <a:rPr lang="en-US" sz="2300" i="1">
                        <a:latin typeface="Cambria Math" panose="02040503050406030204" pitchFamily="18" charset="0"/>
                      </a:rPr>
                      <m:t>= </m:t>
                    </m:r>
                    <m:nary>
                      <m:naryPr>
                        <m:chr m:val="∑"/>
                        <m:limLoc m:val="undOvr"/>
                        <m:ctrlPr>
                          <a:rPr lang="en-US" sz="2300" i="1">
                            <a:latin typeface="Cambria Math" panose="02040503050406030204" pitchFamily="18" charset="0"/>
                          </a:rPr>
                        </m:ctrlPr>
                      </m:naryPr>
                      <m:sub>
                        <m:r>
                          <a:rPr lang="en-US" sz="2300" i="1">
                            <a:latin typeface="Cambria Math" panose="02040503050406030204" pitchFamily="18" charset="0"/>
                          </a:rPr>
                          <m:t>𝑖</m:t>
                        </m:r>
                        <m:r>
                          <a:rPr lang="en-US" sz="2300" i="1">
                            <a:latin typeface="Cambria Math" panose="02040503050406030204" pitchFamily="18" charset="0"/>
                          </a:rPr>
                          <m:t>=0</m:t>
                        </m:r>
                      </m:sub>
                      <m:sup>
                        <m:r>
                          <a:rPr lang="en-US" sz="2300" i="1">
                            <a:latin typeface="Cambria Math" panose="02040503050406030204" pitchFamily="18" charset="0"/>
                          </a:rPr>
                          <m:t>𝑛</m:t>
                        </m:r>
                      </m:sup>
                      <m:e>
                        <m:sSub>
                          <m:sSubPr>
                            <m:ctrlPr>
                              <a:rPr lang="en-US" sz="2300" i="1">
                                <a:latin typeface="Cambria Math" panose="02040503050406030204" pitchFamily="18" charset="0"/>
                              </a:rPr>
                            </m:ctrlPr>
                          </m:sSubPr>
                          <m:e>
                            <m:r>
                              <a:rPr lang="en-US" sz="2300" i="1">
                                <a:latin typeface="Cambria Math" panose="02040503050406030204" pitchFamily="18" charset="0"/>
                              </a:rPr>
                              <m:t>𝜃</m:t>
                            </m:r>
                          </m:e>
                          <m:sub>
                            <m:r>
                              <a:rPr lang="en-US" sz="2300" i="1">
                                <a:latin typeface="Cambria Math" panose="02040503050406030204" pitchFamily="18" charset="0"/>
                              </a:rPr>
                              <m:t>𝑖</m:t>
                            </m:r>
                          </m:sub>
                        </m:sSub>
                        <m:sSub>
                          <m:sSubPr>
                            <m:ctrlPr>
                              <a:rPr lang="en-US" sz="2300" i="1">
                                <a:latin typeface="Cambria Math" panose="02040503050406030204" pitchFamily="18" charset="0"/>
                              </a:rPr>
                            </m:ctrlPr>
                          </m:sSubPr>
                          <m:e>
                            <m:r>
                              <a:rPr lang="en-US" sz="2300" i="1">
                                <a:latin typeface="Cambria Math" panose="02040503050406030204" pitchFamily="18" charset="0"/>
                              </a:rPr>
                              <m:t>𝑥</m:t>
                            </m:r>
                          </m:e>
                          <m:sub>
                            <m:r>
                              <a:rPr lang="en-US" sz="2300" i="1">
                                <a:latin typeface="Cambria Math" panose="02040503050406030204" pitchFamily="18" charset="0"/>
                              </a:rPr>
                              <m:t>𝑖</m:t>
                            </m:r>
                          </m:sub>
                        </m:sSub>
                      </m:e>
                    </m:nary>
                    <m:r>
                      <a:rPr lang="en-US" sz="2300" i="1">
                        <a:latin typeface="Cambria Math" panose="02040503050406030204" pitchFamily="18" charset="0"/>
                      </a:rPr>
                      <m:t>= </m:t>
                    </m:r>
                    <m:sSup>
                      <m:sSupPr>
                        <m:ctrlPr>
                          <a:rPr lang="en-US" sz="2300" i="1">
                            <a:latin typeface="Cambria Math" panose="02040503050406030204" pitchFamily="18" charset="0"/>
                          </a:rPr>
                        </m:ctrlPr>
                      </m:sSupPr>
                      <m:e>
                        <m:r>
                          <a:rPr lang="en-US" sz="2300" i="1">
                            <a:latin typeface="Cambria Math" panose="02040503050406030204" pitchFamily="18" charset="0"/>
                          </a:rPr>
                          <m:t>𝛩</m:t>
                        </m:r>
                      </m:e>
                      <m:sup>
                        <m:r>
                          <a:rPr lang="en-US" sz="2300" i="1">
                            <a:latin typeface="Cambria Math" panose="02040503050406030204" pitchFamily="18" charset="0"/>
                          </a:rPr>
                          <m:t>𝑇</m:t>
                        </m:r>
                      </m:sup>
                    </m:sSup>
                    <m:r>
                      <a:rPr lang="en-US" sz="2300" i="1">
                        <a:latin typeface="Cambria Math" panose="02040503050406030204" pitchFamily="18" charset="0"/>
                      </a:rPr>
                      <m:t>𝑋</m:t>
                    </m:r>
                  </m:oMath>
                </a14:m>
                <a:endParaRPr lang="en-US" sz="2300" dirty="0"/>
              </a:p>
              <a:p>
                <a14:m>
                  <m:oMath xmlns:m="http://schemas.openxmlformats.org/officeDocument/2006/math">
                    <m:sSub>
                      <m:sSubPr>
                        <m:ctrlPr>
                          <a:rPr lang="en-US" sz="2300" i="1">
                            <a:latin typeface="Cambria Math" panose="02040503050406030204" pitchFamily="18" charset="0"/>
                          </a:rPr>
                        </m:ctrlPr>
                      </m:sSubPr>
                      <m:e>
                        <m:r>
                          <a:rPr lang="en-US" sz="2300" i="1">
                            <a:latin typeface="Cambria Math" panose="02040503050406030204" pitchFamily="18" charset="0"/>
                          </a:rPr>
                          <m:t>𝜃</m:t>
                        </m:r>
                      </m:e>
                      <m:sub>
                        <m:r>
                          <a:rPr lang="en-US" sz="2300" i="1">
                            <a:latin typeface="Cambria Math" panose="02040503050406030204" pitchFamily="18" charset="0"/>
                          </a:rPr>
                          <m:t>𝑖</m:t>
                        </m:r>
                      </m:sub>
                    </m:sSub>
                  </m:oMath>
                </a14:m>
                <a:r>
                  <a:rPr lang="en-US" sz="2300" dirty="0"/>
                  <a:t> ’s </a:t>
                </a:r>
                <a:r>
                  <a:rPr lang="en-US" sz="2300" dirty="0" smtClean="0"/>
                  <a:t>: weights updated using training set till convergence.</a:t>
                </a:r>
              </a:p>
              <a:p>
                <a:r>
                  <a:rPr lang="en-US" sz="2300" dirty="0" smtClean="0"/>
                  <a:t>Cost : squared error between </a:t>
                </a:r>
                <a14:m>
                  <m:oMath xmlns:m="http://schemas.openxmlformats.org/officeDocument/2006/math">
                    <m:r>
                      <a:rPr lang="en-US" sz="2300" i="1">
                        <a:latin typeface="Cambria Math" panose="02040503050406030204" pitchFamily="18" charset="0"/>
                      </a:rPr>
                      <m:t>𝑌</m:t>
                    </m:r>
                  </m:oMath>
                </a14:m>
                <a:r>
                  <a:rPr lang="en-US" altLang="en-US" sz="2300" b="1" dirty="0" smtClean="0"/>
                  <a:t> </a:t>
                </a:r>
                <a:r>
                  <a:rPr lang="en-US" altLang="en-US" sz="2300" dirty="0" smtClean="0"/>
                  <a:t>and </a:t>
                </a:r>
                <a14:m>
                  <m:oMath xmlns:m="http://schemas.openxmlformats.org/officeDocument/2006/math">
                    <m:sSub>
                      <m:sSubPr>
                        <m:ctrlPr>
                          <a:rPr lang="en-US" sz="2300" i="1">
                            <a:latin typeface="Cambria Math" panose="02040503050406030204" pitchFamily="18" charset="0"/>
                          </a:rPr>
                        </m:ctrlPr>
                      </m:sSubPr>
                      <m:e>
                        <m:r>
                          <a:rPr lang="en-US" sz="2300" i="1">
                            <a:latin typeface="Cambria Math" panose="02040503050406030204" pitchFamily="18" charset="0"/>
                          </a:rPr>
                          <m:t>h</m:t>
                        </m:r>
                      </m:e>
                      <m:sub>
                        <m:r>
                          <a:rPr lang="en-US" sz="2300" i="1">
                            <a:latin typeface="Cambria Math" panose="02040503050406030204" pitchFamily="18" charset="0"/>
                          </a:rPr>
                          <m:t>𝜃</m:t>
                        </m:r>
                      </m:sub>
                    </m:sSub>
                    <m:d>
                      <m:dPr>
                        <m:ctrlPr>
                          <a:rPr lang="en-US" sz="2300" i="1">
                            <a:latin typeface="Cambria Math" panose="02040503050406030204" pitchFamily="18" charset="0"/>
                          </a:rPr>
                        </m:ctrlPr>
                      </m:dPr>
                      <m:e>
                        <m:r>
                          <a:rPr lang="en-US" sz="2300" i="1">
                            <a:latin typeface="Cambria Math" panose="02040503050406030204" pitchFamily="18" charset="0"/>
                          </a:rPr>
                          <m:t>𝑥</m:t>
                        </m:r>
                      </m:e>
                    </m:d>
                  </m:oMath>
                </a14:m>
                <a:r>
                  <a:rPr lang="en-US" altLang="en-US" sz="2300" dirty="0" smtClean="0"/>
                  <a:t>.</a:t>
                </a:r>
                <a:endParaRPr lang="en-US" altLang="en-US" sz="2300" dirty="0"/>
              </a:p>
            </p:txBody>
          </p:sp>
        </mc:Choice>
        <mc:Fallback xmlns="">
          <p:sp>
            <p:nvSpPr>
              <p:cNvPr id="14" name="Content Placeholder 13"/>
              <p:cNvSpPr>
                <a:spLocks noGrp="1" noRot="1" noChangeAspect="1" noMove="1" noResize="1" noEditPoints="1" noAdjustHandles="1" noChangeArrowheads="1" noChangeShapeType="1" noTextEdit="1"/>
              </p:cNvSpPr>
              <p:nvPr>
                <p:ph idx="1"/>
              </p:nvPr>
            </p:nvSpPr>
            <p:spPr>
              <a:xfrm>
                <a:off x="392465" y="1896533"/>
                <a:ext cx="10919002" cy="3875292"/>
              </a:xfrm>
              <a:blipFill rotWithShape="0">
                <a:blip r:embed="rId5"/>
                <a:stretch>
                  <a:fillRect l="-837" t="-1258" b="-2516"/>
                </a:stretch>
              </a:blipFill>
            </p:spPr>
            <p:txBody>
              <a:bodyPr/>
              <a:lstStyle/>
              <a:p>
                <a:r>
                  <a:rPr lang="en-US">
                    <a:noFill/>
                  </a:rPr>
                  <a:t> </a:t>
                </a:r>
              </a:p>
            </p:txBody>
          </p:sp>
        </mc:Fallback>
      </mc:AlternateContent>
      <p:pic>
        <p:nvPicPr>
          <p:cNvPr id="8194" name="Picture 2" descr="linear regression model explanation"/>
          <p:cNvPicPr>
            <a:picLocks noChangeAspect="1" noChangeArrowheads="1"/>
          </p:cNvPicPr>
          <p:nvPr/>
        </p:nvPicPr>
        <p:blipFill rotWithShape="1">
          <a:blip r:embed="rId6">
            <a:extLst>
              <a:ext uri="{28A0092B-C50C-407E-A947-70E740481C1C}">
                <a14:useLocalDpi xmlns:a14="http://schemas.microsoft.com/office/drawing/2010/main" val="0"/>
              </a:ext>
            </a:extLst>
          </a:blip>
          <a:srcRect l="6035" t="6785" r="4310"/>
          <a:stretch/>
        </p:blipFill>
        <p:spPr bwMode="auto">
          <a:xfrm>
            <a:off x="8161867" y="1896533"/>
            <a:ext cx="3815644" cy="46284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91549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66598" y="808621"/>
            <a:ext cx="10444869" cy="512179"/>
          </a:xfrm>
        </p:spPr>
        <p:txBody>
          <a:bodyPr>
            <a:normAutofit fontScale="90000"/>
          </a:bodyPr>
          <a:lstStyle/>
          <a:p>
            <a:pPr algn="ctr"/>
            <a:r>
              <a:rPr lang="en-US" sz="4200" dirty="0" smtClean="0"/>
              <a:t>II. CLASSIFICATION OF Users (SPENDERS OR NOT)</a:t>
            </a:r>
            <a:endParaRPr lang="en-US" sz="4200" dirty="0"/>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 y="0"/>
            <a:ext cx="1975556" cy="998919"/>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44178" y="110980"/>
            <a:ext cx="4233333" cy="714774"/>
          </a:xfrm>
          <a:prstGeom prst="rect">
            <a:avLst/>
          </a:prstGeom>
        </p:spPr>
      </p:pic>
      <mc:AlternateContent xmlns:mc="http://schemas.openxmlformats.org/markup-compatibility/2006" xmlns:a14="http://schemas.microsoft.com/office/drawing/2010/main">
        <mc:Choice Requires="a14">
          <p:sp>
            <p:nvSpPr>
              <p:cNvPr id="14" name="Content Placeholder 13"/>
              <p:cNvSpPr>
                <a:spLocks noGrp="1"/>
              </p:cNvSpPr>
              <p:nvPr>
                <p:ph idx="1"/>
              </p:nvPr>
            </p:nvSpPr>
            <p:spPr>
              <a:xfrm>
                <a:off x="471486" y="1489528"/>
                <a:ext cx="10919002" cy="5069315"/>
              </a:xfrm>
            </p:spPr>
            <p:txBody>
              <a:bodyPr anchor="t">
                <a:noAutofit/>
              </a:bodyPr>
              <a:lstStyle/>
              <a:p>
                <a:pPr marL="0" indent="0">
                  <a:spcAft>
                    <a:spcPts val="1200"/>
                  </a:spcAft>
                  <a:buNone/>
                </a:pPr>
                <a:r>
                  <a:rPr lang="en-US" sz="2800" dirty="0" smtClean="0"/>
                  <a:t>LOGISTIC REGRESSION</a:t>
                </a:r>
              </a:p>
              <a:p>
                <a:pPr>
                  <a:spcAft>
                    <a:spcPts val="1200"/>
                  </a:spcAft>
                </a:pPr>
                <a:r>
                  <a:rPr lang="en-US" sz="2200" dirty="0" smtClean="0"/>
                  <a:t>For a binary output variable, </a:t>
                </a:r>
                <a14:m>
                  <m:oMath xmlns:m="http://schemas.openxmlformats.org/officeDocument/2006/math">
                    <m:r>
                      <a:rPr lang="en-US" sz="2200" i="1">
                        <a:latin typeface="Cambria Math" panose="02040503050406030204" pitchFamily="18" charset="0"/>
                      </a:rPr>
                      <m:t>𝑌</m:t>
                    </m:r>
                    <m:r>
                      <a:rPr lang="en-US" sz="2200" i="1">
                        <a:latin typeface="Cambria Math" panose="02040503050406030204" pitchFamily="18" charset="0"/>
                      </a:rPr>
                      <m:t>={0,1} </m:t>
                    </m:r>
                  </m:oMath>
                </a14:m>
                <a:r>
                  <a:rPr lang="en-US" sz="2200" dirty="0" smtClean="0"/>
                  <a:t>we use </a:t>
                </a:r>
                <a:r>
                  <a:rPr lang="en-US" sz="2200" u="sng" dirty="0" smtClean="0"/>
                  <a:t>sigmoid function</a:t>
                </a:r>
                <a:r>
                  <a:rPr lang="en-US" sz="2200" dirty="0" smtClean="0"/>
                  <a:t> </a:t>
                </a:r>
                <a14:m>
                  <m:oMath xmlns:m="http://schemas.openxmlformats.org/officeDocument/2006/math">
                    <m:r>
                      <a:rPr lang="en-US" sz="2200" i="1">
                        <a:latin typeface="Cambria Math" panose="02040503050406030204" pitchFamily="18" charset="0"/>
                      </a:rPr>
                      <m:t> </m:t>
                    </m:r>
                    <m:r>
                      <a:rPr lang="en-US" sz="2200" b="0" i="1">
                        <a:latin typeface="Cambria Math" panose="02040503050406030204" pitchFamily="18" charset="0"/>
                      </a:rPr>
                      <m:t>𝑔</m:t>
                    </m:r>
                    <m:d>
                      <m:dPr>
                        <m:ctrlPr>
                          <a:rPr lang="en-US" sz="2200" i="1">
                            <a:latin typeface="Cambria Math" panose="02040503050406030204" pitchFamily="18" charset="0"/>
                          </a:rPr>
                        </m:ctrlPr>
                      </m:dPr>
                      <m:e>
                        <m:r>
                          <a:rPr lang="en-US" sz="2200" b="0" i="1">
                            <a:latin typeface="Cambria Math" panose="02040503050406030204" pitchFamily="18" charset="0"/>
                          </a:rPr>
                          <m:t>𝑧</m:t>
                        </m:r>
                      </m:e>
                    </m:d>
                    <m:r>
                      <a:rPr lang="en-US" sz="2200" b="0" i="1">
                        <a:latin typeface="Cambria Math" panose="02040503050406030204" pitchFamily="18" charset="0"/>
                      </a:rPr>
                      <m:t>= </m:t>
                    </m:r>
                    <m:f>
                      <m:fPr>
                        <m:ctrlPr>
                          <a:rPr lang="en-US" sz="2200" i="1">
                            <a:latin typeface="Cambria Math" panose="02040503050406030204" pitchFamily="18" charset="0"/>
                          </a:rPr>
                        </m:ctrlPr>
                      </m:fPr>
                      <m:num>
                        <m:r>
                          <a:rPr lang="en-US" sz="2200" b="0" i="1">
                            <a:latin typeface="Cambria Math" panose="02040503050406030204" pitchFamily="18" charset="0"/>
                          </a:rPr>
                          <m:t>1</m:t>
                        </m:r>
                      </m:num>
                      <m:den>
                        <m:r>
                          <a:rPr lang="en-US" sz="2200" b="0" i="1">
                            <a:latin typeface="Cambria Math" panose="02040503050406030204" pitchFamily="18" charset="0"/>
                          </a:rPr>
                          <m:t>1+</m:t>
                        </m:r>
                        <m:sSup>
                          <m:sSupPr>
                            <m:ctrlPr>
                              <a:rPr lang="en-US" sz="2200" i="1">
                                <a:latin typeface="Cambria Math" panose="02040503050406030204" pitchFamily="18" charset="0"/>
                              </a:rPr>
                            </m:ctrlPr>
                          </m:sSupPr>
                          <m:e>
                            <m:r>
                              <a:rPr lang="en-US" sz="2200" b="0" i="1">
                                <a:latin typeface="Cambria Math" panose="02040503050406030204" pitchFamily="18" charset="0"/>
                              </a:rPr>
                              <m:t>𝑒</m:t>
                            </m:r>
                          </m:e>
                          <m:sup>
                            <m:r>
                              <a:rPr lang="en-US" sz="2200" b="0" i="1">
                                <a:latin typeface="Cambria Math" panose="02040503050406030204" pitchFamily="18" charset="0"/>
                              </a:rPr>
                              <m:t>−</m:t>
                            </m:r>
                            <m:r>
                              <a:rPr lang="en-US" sz="2200" b="0" i="1">
                                <a:latin typeface="Cambria Math" panose="02040503050406030204" pitchFamily="18" charset="0"/>
                              </a:rPr>
                              <m:t>𝑧</m:t>
                            </m:r>
                          </m:sup>
                        </m:sSup>
                      </m:den>
                    </m:f>
                  </m:oMath>
                </a14:m>
                <a:r>
                  <a:rPr lang="en-US" sz="2200" dirty="0"/>
                  <a:t> </a:t>
                </a:r>
                <a:r>
                  <a:rPr lang="en-US" sz="2200" dirty="0" smtClean="0"/>
                  <a:t>  to smoothly transition between 0 and 1. </a:t>
                </a:r>
              </a:p>
              <a:p>
                <a:pPr>
                  <a:spcAft>
                    <a:spcPts val="1200"/>
                  </a:spcAft>
                </a:pPr>
                <a:r>
                  <a:rPr lang="en-US" sz="2200" dirty="0" smtClean="0"/>
                  <a:t>The </a:t>
                </a:r>
                <a:r>
                  <a:rPr lang="en-US" sz="2200" i="1" u="sng" dirty="0"/>
                  <a:t>log </a:t>
                </a:r>
                <a:r>
                  <a:rPr lang="en-US" sz="2200" i="1" u="sng" dirty="0" smtClean="0"/>
                  <a:t>likelihood </a:t>
                </a:r>
                <a:r>
                  <a:rPr lang="en-US" sz="2200" i="1" u="sng" dirty="0"/>
                  <a:t>of the outcome</a:t>
                </a:r>
                <a:r>
                  <a:rPr lang="en-US" sz="2200" b="1" i="1" dirty="0"/>
                  <a:t> </a:t>
                </a:r>
                <a14:m>
                  <m:oMath xmlns:m="http://schemas.openxmlformats.org/officeDocument/2006/math">
                    <m:r>
                      <a:rPr lang="en-US" sz="2200" i="1">
                        <a:latin typeface="Cambria Math" panose="02040503050406030204" pitchFamily="18" charset="0"/>
                      </a:rPr>
                      <m:t>𝑌</m:t>
                    </m:r>
                    <m:r>
                      <a:rPr lang="en-US" sz="2200" i="1">
                        <a:latin typeface="Cambria Math" panose="02040503050406030204" pitchFamily="18" charset="0"/>
                      </a:rPr>
                      <m:t> </m:t>
                    </m:r>
                  </m:oMath>
                </a14:m>
                <a:r>
                  <a:rPr lang="en-US" sz="2200" dirty="0"/>
                  <a:t>is modeled as a </a:t>
                </a:r>
                <a:r>
                  <a:rPr lang="en-US" sz="2200" i="1" dirty="0"/>
                  <a:t>linear combination</a:t>
                </a:r>
                <a:r>
                  <a:rPr lang="en-US" sz="2200" dirty="0"/>
                  <a:t> of the </a:t>
                </a:r>
                <a:r>
                  <a:rPr lang="en-US" sz="2200" dirty="0" smtClean="0"/>
                  <a:t>input </a:t>
                </a:r>
                <a14:m>
                  <m:oMath xmlns:m="http://schemas.openxmlformats.org/officeDocument/2006/math">
                    <m:r>
                      <a:rPr lang="en-US" sz="2200" i="1">
                        <a:latin typeface="Cambria Math" panose="02040503050406030204" pitchFamily="18" charset="0"/>
                      </a:rPr>
                      <m:t>𝑋</m:t>
                    </m:r>
                  </m:oMath>
                </a14:m>
                <a:r>
                  <a:rPr lang="en-US" sz="2200" dirty="0" smtClean="0"/>
                  <a:t>.</a:t>
                </a:r>
                <a:endParaRPr lang="en-US" sz="2200" dirty="0"/>
              </a:p>
              <a:p>
                <a:pPr>
                  <a:spcAft>
                    <a:spcPts val="1200"/>
                  </a:spcAft>
                </a:pPr>
                <a14:m>
                  <m:oMath xmlns:m="http://schemas.openxmlformats.org/officeDocument/2006/math">
                    <m:r>
                      <a:rPr lang="en-US" sz="2200" i="1" smtClean="0">
                        <a:latin typeface="Cambria Math" panose="02040503050406030204" pitchFamily="18" charset="0"/>
                      </a:rPr>
                      <m:t>𝐿𝑜𝑔𝑖𝑠𝑡𝑖𝑐</m:t>
                    </m:r>
                    <m:r>
                      <a:rPr lang="en-US" sz="2200" i="1" smtClean="0">
                        <a:latin typeface="Cambria Math" panose="02040503050406030204" pitchFamily="18" charset="0"/>
                      </a:rPr>
                      <m:t> </m:t>
                    </m:r>
                    <m:r>
                      <a:rPr lang="en-US" sz="2200" i="1" smtClean="0">
                        <a:latin typeface="Cambria Math" panose="02040503050406030204" pitchFamily="18" charset="0"/>
                      </a:rPr>
                      <m:t>𝐻𝑦𝑝𝑜𝑡h𝑒𝑠𝑖𝑠</m:t>
                    </m:r>
                    <m:r>
                      <a:rPr lang="en-US" sz="2200" i="1" smtClean="0">
                        <a:latin typeface="Cambria Math" panose="02040503050406030204" pitchFamily="18" charset="0"/>
                      </a:rPr>
                      <m:t> ,</m:t>
                    </m:r>
                    <m:sSub>
                      <m:sSubPr>
                        <m:ctrlPr>
                          <a:rPr lang="en-US" sz="2200" i="1">
                            <a:latin typeface="Cambria Math" panose="02040503050406030204" pitchFamily="18" charset="0"/>
                          </a:rPr>
                        </m:ctrlPr>
                      </m:sSubPr>
                      <m:e>
                        <m:r>
                          <a:rPr lang="en-US" sz="2200" i="1">
                            <a:latin typeface="Cambria Math" panose="02040503050406030204" pitchFamily="18" charset="0"/>
                          </a:rPr>
                          <m:t>h</m:t>
                        </m:r>
                      </m:e>
                      <m:sub>
                        <m:r>
                          <a:rPr lang="en-US" sz="2200" i="1">
                            <a:latin typeface="Cambria Math" panose="02040503050406030204" pitchFamily="18" charset="0"/>
                          </a:rPr>
                          <m:t>𝜃</m:t>
                        </m:r>
                      </m:sub>
                    </m:sSub>
                    <m:d>
                      <m:dPr>
                        <m:ctrlPr>
                          <a:rPr lang="en-US" sz="2200" i="1">
                            <a:latin typeface="Cambria Math" panose="02040503050406030204" pitchFamily="18" charset="0"/>
                          </a:rPr>
                        </m:ctrlPr>
                      </m:dPr>
                      <m:e>
                        <m:r>
                          <a:rPr lang="en-US" sz="2200" i="1">
                            <a:latin typeface="Cambria Math" panose="02040503050406030204" pitchFamily="18" charset="0"/>
                          </a:rPr>
                          <m:t>𝑥</m:t>
                        </m:r>
                      </m:e>
                    </m:d>
                    <m:r>
                      <a:rPr lang="en-US" sz="2200" i="1">
                        <a:latin typeface="Cambria Math" panose="02040503050406030204" pitchFamily="18" charset="0"/>
                      </a:rPr>
                      <m:t>=</m:t>
                    </m:r>
                    <m:f>
                      <m:fPr>
                        <m:ctrlPr>
                          <a:rPr lang="en-US" sz="2200" i="1">
                            <a:latin typeface="Cambria Math" panose="02040503050406030204" pitchFamily="18" charset="0"/>
                          </a:rPr>
                        </m:ctrlPr>
                      </m:fPr>
                      <m:num>
                        <m:r>
                          <a:rPr lang="en-US" sz="2200" i="1">
                            <a:latin typeface="Cambria Math" panose="02040503050406030204" pitchFamily="18" charset="0"/>
                          </a:rPr>
                          <m:t>1</m:t>
                        </m:r>
                      </m:num>
                      <m:den>
                        <m:r>
                          <a:rPr lang="en-US" sz="2200" i="1">
                            <a:latin typeface="Cambria Math" panose="02040503050406030204" pitchFamily="18" charset="0"/>
                          </a:rPr>
                          <m:t>1+</m:t>
                        </m:r>
                        <m:sSup>
                          <m:sSupPr>
                            <m:ctrlPr>
                              <a:rPr lang="en-US" sz="2200" i="1">
                                <a:latin typeface="Cambria Math" panose="02040503050406030204" pitchFamily="18" charset="0"/>
                              </a:rPr>
                            </m:ctrlPr>
                          </m:sSupPr>
                          <m:e>
                            <m:r>
                              <a:rPr lang="en-US" sz="2200" i="1">
                                <a:latin typeface="Cambria Math" panose="02040503050406030204" pitchFamily="18" charset="0"/>
                              </a:rPr>
                              <m:t>𝑒</m:t>
                            </m:r>
                          </m:e>
                          <m:sup>
                            <m:r>
                              <a:rPr lang="en-US" sz="2200" i="1">
                                <a:latin typeface="Cambria Math" panose="02040503050406030204" pitchFamily="18" charset="0"/>
                              </a:rPr>
                              <m:t>−</m:t>
                            </m:r>
                            <m:sSup>
                              <m:sSupPr>
                                <m:ctrlPr>
                                  <a:rPr lang="en-US" sz="2200" i="1">
                                    <a:latin typeface="Cambria Math" panose="02040503050406030204" pitchFamily="18" charset="0"/>
                                  </a:rPr>
                                </m:ctrlPr>
                              </m:sSupPr>
                              <m:e>
                                <m:r>
                                  <a:rPr lang="en-US" sz="2200" i="1">
                                    <a:latin typeface="Cambria Math" panose="02040503050406030204" pitchFamily="18" charset="0"/>
                                  </a:rPr>
                                  <m:t>𝛩</m:t>
                                </m:r>
                              </m:e>
                              <m:sup>
                                <m:r>
                                  <a:rPr lang="en-US" sz="2200" i="1">
                                    <a:latin typeface="Cambria Math" panose="02040503050406030204" pitchFamily="18" charset="0"/>
                                  </a:rPr>
                                  <m:t>𝑇</m:t>
                                </m:r>
                              </m:sup>
                            </m:sSup>
                            <m:r>
                              <a:rPr lang="en-US" sz="2200" i="1">
                                <a:latin typeface="Cambria Math" panose="02040503050406030204" pitchFamily="18" charset="0"/>
                              </a:rPr>
                              <m:t>𝑋</m:t>
                            </m:r>
                          </m:sup>
                        </m:sSup>
                      </m:den>
                    </m:f>
                  </m:oMath>
                </a14:m>
                <a:endParaRPr lang="en-US" sz="2200" i="1" dirty="0" smtClean="0"/>
              </a:p>
              <a:p>
                <a:pPr>
                  <a:spcAft>
                    <a:spcPts val="1200"/>
                  </a:spcAft>
                </a:pPr>
                <a14:m>
                  <m:oMath xmlns:m="http://schemas.openxmlformats.org/officeDocument/2006/math">
                    <m:r>
                      <a:rPr lang="en-US" sz="2000" b="0" i="1" dirty="0" smtClean="0">
                        <a:latin typeface="Cambria Math" panose="02040503050406030204" pitchFamily="18" charset="0"/>
                      </a:rPr>
                      <m:t>𝑝</m:t>
                    </m:r>
                    <m:d>
                      <m:dPr>
                        <m:ctrlPr>
                          <a:rPr lang="en-US" sz="2000" b="0" i="1" dirty="0" smtClean="0">
                            <a:latin typeface="Cambria Math" panose="02040503050406030204" pitchFamily="18" charset="0"/>
                          </a:rPr>
                        </m:ctrlPr>
                      </m:dPr>
                      <m:e>
                        <m:r>
                          <a:rPr lang="en-US" sz="2000" b="0" i="1" dirty="0" smtClean="0">
                            <a:latin typeface="Cambria Math" panose="02040503050406030204" pitchFamily="18" charset="0"/>
                          </a:rPr>
                          <m:t>𝑦</m:t>
                        </m:r>
                        <m:r>
                          <a:rPr lang="en-US" sz="2000" b="0" i="1" dirty="0" smtClean="0">
                            <a:latin typeface="Cambria Math" panose="02040503050406030204" pitchFamily="18" charset="0"/>
                          </a:rPr>
                          <m:t>=1</m:t>
                        </m:r>
                      </m:e>
                      <m:e>
                        <m:r>
                          <a:rPr lang="en-US" sz="2000" b="0" i="1" dirty="0" smtClean="0">
                            <a:latin typeface="Cambria Math" panose="02040503050406030204" pitchFamily="18" charset="0"/>
                          </a:rPr>
                          <m:t>𝑋</m:t>
                        </m:r>
                        <m:r>
                          <a:rPr lang="en-US" sz="2000" b="0" i="1" dirty="0" smtClean="0">
                            <a:latin typeface="Cambria Math" panose="02040503050406030204" pitchFamily="18" charset="0"/>
                          </a:rPr>
                          <m:t>;</m:t>
                        </m:r>
                        <m:r>
                          <a:rPr lang="en-US" sz="2000" i="1">
                            <a:latin typeface="Cambria Math" panose="02040503050406030204" pitchFamily="18" charset="0"/>
                          </a:rPr>
                          <m:t>𝜃</m:t>
                        </m:r>
                      </m:e>
                    </m:d>
                    <m:r>
                      <a:rPr lang="en-US" sz="2000" b="0" i="1" dirty="0"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h</m:t>
                        </m:r>
                      </m:e>
                      <m:sub>
                        <m:r>
                          <a:rPr lang="en-US" sz="2000" i="1">
                            <a:latin typeface="Cambria Math" panose="02040503050406030204" pitchFamily="18" charset="0"/>
                          </a:rPr>
                          <m:t>𝜃</m:t>
                        </m:r>
                      </m:sub>
                    </m:sSub>
                    <m:d>
                      <m:dPr>
                        <m:ctrlPr>
                          <a:rPr lang="en-US" sz="2000" i="1">
                            <a:latin typeface="Cambria Math" panose="02040503050406030204" pitchFamily="18" charset="0"/>
                          </a:rPr>
                        </m:ctrlPr>
                      </m:dPr>
                      <m:e>
                        <m:r>
                          <a:rPr lang="en-US" sz="2000" i="1">
                            <a:latin typeface="Cambria Math" panose="02040503050406030204" pitchFamily="18" charset="0"/>
                          </a:rPr>
                          <m:t>𝑥</m:t>
                        </m:r>
                      </m:e>
                    </m:d>
                    <m:r>
                      <a:rPr lang="en-US" sz="2000" b="0" i="0">
                        <a:latin typeface="Cambria Math" panose="02040503050406030204" pitchFamily="18" charset="0"/>
                      </a:rPr>
                      <m:t> </m:t>
                    </m:r>
                    <m:r>
                      <a:rPr lang="en-US" sz="2000" b="0" i="0" smtClean="0">
                        <a:latin typeface="Cambria Math" panose="02040503050406030204" pitchFamily="18" charset="0"/>
                      </a:rPr>
                      <m:t>;     </m:t>
                    </m:r>
                  </m:oMath>
                </a14:m>
                <a:endParaRPr lang="en-US" sz="2000" b="0" i="0" dirty="0" smtClean="0">
                  <a:latin typeface="Cambria Math" panose="02040503050406030204" pitchFamily="18" charset="0"/>
                </a:endParaRPr>
              </a:p>
              <a:p>
                <a:pPr>
                  <a:spcAft>
                    <a:spcPts val="1200"/>
                  </a:spcAft>
                </a:pPr>
                <a14:m>
                  <m:oMath xmlns:m="http://schemas.openxmlformats.org/officeDocument/2006/math">
                    <m:r>
                      <a:rPr lang="en-US" sz="2000" b="0" i="1" smtClean="0">
                        <a:latin typeface="Cambria Math" panose="02040503050406030204" pitchFamily="18" charset="0"/>
                      </a:rPr>
                      <m:t>𝑝</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𝑦</m:t>
                        </m:r>
                        <m:r>
                          <a:rPr lang="en-US" sz="2000" b="0" i="0" smtClean="0">
                            <a:latin typeface="Cambria Math" panose="02040503050406030204" pitchFamily="18" charset="0"/>
                          </a:rPr>
                          <m:t>=0</m:t>
                        </m:r>
                      </m:e>
                      <m:e>
                        <m:r>
                          <m:rPr>
                            <m:sty m:val="p"/>
                          </m:rPr>
                          <a:rPr lang="en-US" sz="2000" b="0" i="0" smtClean="0">
                            <a:latin typeface="Cambria Math" panose="02040503050406030204" pitchFamily="18" charset="0"/>
                          </a:rPr>
                          <m:t>X</m:t>
                        </m:r>
                        <m:r>
                          <a:rPr lang="en-US" sz="2000" b="0" i="0" smtClean="0">
                            <a:latin typeface="Cambria Math" panose="02040503050406030204" pitchFamily="18" charset="0"/>
                          </a:rPr>
                          <m:t>;</m:t>
                        </m:r>
                        <m:r>
                          <a:rPr lang="en-US" sz="2000" i="1">
                            <a:latin typeface="Cambria Math" panose="02040503050406030204" pitchFamily="18" charset="0"/>
                          </a:rPr>
                          <m:t>𝜃</m:t>
                        </m:r>
                      </m:e>
                    </m:d>
                    <m:r>
                      <a:rPr lang="en-US" sz="2000" b="0" i="0" smtClean="0">
                        <a:latin typeface="Cambria Math" panose="02040503050406030204" pitchFamily="18" charset="0"/>
                      </a:rPr>
                      <m:t>=1−</m:t>
                    </m:r>
                    <m:sSub>
                      <m:sSubPr>
                        <m:ctrlPr>
                          <a:rPr lang="en-US" sz="2000" i="1">
                            <a:latin typeface="Cambria Math" panose="02040503050406030204" pitchFamily="18" charset="0"/>
                          </a:rPr>
                        </m:ctrlPr>
                      </m:sSubPr>
                      <m:e>
                        <m:r>
                          <a:rPr lang="en-US" sz="2000" i="1">
                            <a:latin typeface="Cambria Math" panose="02040503050406030204" pitchFamily="18" charset="0"/>
                          </a:rPr>
                          <m:t>h</m:t>
                        </m:r>
                      </m:e>
                      <m:sub>
                        <m:r>
                          <a:rPr lang="en-US" sz="2000" i="1">
                            <a:latin typeface="Cambria Math" panose="02040503050406030204" pitchFamily="18" charset="0"/>
                          </a:rPr>
                          <m:t>𝜃</m:t>
                        </m:r>
                      </m:sub>
                    </m:sSub>
                    <m:d>
                      <m:dPr>
                        <m:ctrlPr>
                          <a:rPr lang="en-US" sz="2000" i="1">
                            <a:latin typeface="Cambria Math" panose="02040503050406030204" pitchFamily="18" charset="0"/>
                          </a:rPr>
                        </m:ctrlPr>
                      </m:dPr>
                      <m:e>
                        <m:r>
                          <a:rPr lang="en-US" sz="2000" i="1">
                            <a:latin typeface="Cambria Math" panose="02040503050406030204" pitchFamily="18" charset="0"/>
                          </a:rPr>
                          <m:t>𝑥</m:t>
                        </m:r>
                      </m:e>
                    </m:d>
                  </m:oMath>
                </a14:m>
                <a:endParaRPr lang="en-US" sz="2000" dirty="0" smtClean="0"/>
              </a:p>
              <a:p>
                <a:pPr>
                  <a:spcAft>
                    <a:spcPts val="1200"/>
                  </a:spcAft>
                </a:pPr>
                <a14:m>
                  <m:oMath xmlns:m="http://schemas.openxmlformats.org/officeDocument/2006/math">
                    <m:r>
                      <a:rPr lang="en-US" sz="2200" i="1">
                        <a:latin typeface="Cambria Math" panose="02040503050406030204" pitchFamily="18" charset="0"/>
                      </a:rPr>
                      <m:t>𝑝</m:t>
                    </m:r>
                    <m:d>
                      <m:dPr>
                        <m:ctrlPr>
                          <a:rPr lang="en-US" sz="2200" i="1">
                            <a:latin typeface="Cambria Math" panose="02040503050406030204" pitchFamily="18" charset="0"/>
                          </a:rPr>
                        </m:ctrlPr>
                      </m:dPr>
                      <m:e>
                        <m:r>
                          <a:rPr lang="en-US" sz="2200" b="0" i="1" smtClean="0">
                            <a:latin typeface="Cambria Math" panose="02040503050406030204" pitchFamily="18" charset="0"/>
                          </a:rPr>
                          <m:t>𝑦</m:t>
                        </m:r>
                      </m:e>
                      <m:e>
                        <m:r>
                          <a:rPr lang="en-US" sz="2200" b="0" i="1" smtClean="0">
                            <a:latin typeface="Cambria Math" panose="02040503050406030204" pitchFamily="18" charset="0"/>
                          </a:rPr>
                          <m:t>𝑥</m:t>
                        </m:r>
                        <m:r>
                          <a:rPr lang="en-US" sz="2200" b="0" i="1" smtClean="0">
                            <a:latin typeface="Cambria Math" panose="02040503050406030204" pitchFamily="18" charset="0"/>
                          </a:rPr>
                          <m:t>;</m:t>
                        </m:r>
                        <m:r>
                          <a:rPr lang="en-US" sz="2200" i="1">
                            <a:latin typeface="Cambria Math" panose="02040503050406030204" pitchFamily="18" charset="0"/>
                          </a:rPr>
                          <m:t>𝜃</m:t>
                        </m:r>
                      </m:e>
                    </m:d>
                    <m:r>
                      <a:rPr lang="es-ES" sz="2200" i="1">
                        <a:latin typeface="Cambria Math" panose="02040503050406030204" pitchFamily="18" charset="0"/>
                      </a:rPr>
                      <m:t>= </m:t>
                    </m:r>
                    <m:sSup>
                      <m:sSupPr>
                        <m:ctrlPr>
                          <a:rPr lang="en-US" sz="2200" b="0" i="1" smtClean="0">
                            <a:latin typeface="Cambria Math" panose="02040503050406030204" pitchFamily="18" charset="0"/>
                          </a:rPr>
                        </m:ctrlPr>
                      </m:sSupPr>
                      <m:e>
                        <m:d>
                          <m:dPr>
                            <m:ctrlPr>
                              <a:rPr lang="es-ES" sz="2200" i="1">
                                <a:latin typeface="Cambria Math" panose="02040503050406030204" pitchFamily="18" charset="0"/>
                              </a:rPr>
                            </m:ctrlPr>
                          </m:dPr>
                          <m:e>
                            <m:sSub>
                              <m:sSubPr>
                                <m:ctrlPr>
                                  <a:rPr lang="en-US" sz="2200" i="1">
                                    <a:latin typeface="Cambria Math" panose="02040503050406030204" pitchFamily="18" charset="0"/>
                                  </a:rPr>
                                </m:ctrlPr>
                              </m:sSubPr>
                              <m:e>
                                <m:r>
                                  <a:rPr lang="en-US" sz="2200" i="1">
                                    <a:latin typeface="Cambria Math" panose="02040503050406030204" pitchFamily="18" charset="0"/>
                                  </a:rPr>
                                  <m:t>h</m:t>
                                </m:r>
                              </m:e>
                              <m:sub>
                                <m:r>
                                  <a:rPr lang="en-US" sz="2200" i="1">
                                    <a:latin typeface="Cambria Math" panose="02040503050406030204" pitchFamily="18" charset="0"/>
                                  </a:rPr>
                                  <m:t>𝜃</m:t>
                                </m:r>
                              </m:sub>
                            </m:sSub>
                            <m:d>
                              <m:dPr>
                                <m:ctrlPr>
                                  <a:rPr lang="es-ES" sz="2200" i="1">
                                    <a:latin typeface="Cambria Math" panose="02040503050406030204" pitchFamily="18" charset="0"/>
                                  </a:rPr>
                                </m:ctrlPr>
                              </m:dPr>
                              <m:e>
                                <m:r>
                                  <a:rPr lang="es-ES" sz="2200" i="1">
                                    <a:latin typeface="Cambria Math" panose="02040503050406030204" pitchFamily="18" charset="0"/>
                                  </a:rPr>
                                  <m:t>𝑥</m:t>
                                </m:r>
                              </m:e>
                            </m:d>
                          </m:e>
                        </m:d>
                      </m:e>
                      <m:sup>
                        <m:r>
                          <a:rPr lang="es-ES" sz="2200" i="1">
                            <a:latin typeface="Cambria Math" panose="02040503050406030204" pitchFamily="18" charset="0"/>
                          </a:rPr>
                          <m:t>𝑦</m:t>
                        </m:r>
                      </m:sup>
                    </m:sSup>
                    <m:r>
                      <a:rPr lang="en-US" sz="2200" b="0" i="1" smtClean="0">
                        <a:latin typeface="Cambria Math" panose="02040503050406030204" pitchFamily="18" charset="0"/>
                      </a:rPr>
                      <m:t>∗</m:t>
                    </m:r>
                    <m:sSup>
                      <m:sSupPr>
                        <m:ctrlPr>
                          <a:rPr lang="en-US" sz="2200" b="0" i="1" smtClean="0">
                            <a:latin typeface="Cambria Math" panose="02040503050406030204" pitchFamily="18" charset="0"/>
                          </a:rPr>
                        </m:ctrlPr>
                      </m:sSupPr>
                      <m:e>
                        <m:d>
                          <m:dPr>
                            <m:ctrlPr>
                              <a:rPr lang="es-ES" sz="2200" i="1">
                                <a:latin typeface="Cambria Math" panose="02040503050406030204" pitchFamily="18" charset="0"/>
                              </a:rPr>
                            </m:ctrlPr>
                          </m:dPr>
                          <m:e>
                            <m:r>
                              <a:rPr lang="es-ES" sz="2200" i="1">
                                <a:latin typeface="Cambria Math" panose="02040503050406030204" pitchFamily="18" charset="0"/>
                              </a:rPr>
                              <m:t>1 −</m:t>
                            </m:r>
                            <m:sSub>
                              <m:sSubPr>
                                <m:ctrlPr>
                                  <a:rPr lang="en-US" sz="2200" i="1">
                                    <a:latin typeface="Cambria Math" panose="02040503050406030204" pitchFamily="18" charset="0"/>
                                  </a:rPr>
                                </m:ctrlPr>
                              </m:sSubPr>
                              <m:e>
                                <m:r>
                                  <a:rPr lang="en-US" sz="2200" i="1">
                                    <a:latin typeface="Cambria Math" panose="02040503050406030204" pitchFamily="18" charset="0"/>
                                  </a:rPr>
                                  <m:t>h</m:t>
                                </m:r>
                              </m:e>
                              <m:sub>
                                <m:r>
                                  <a:rPr lang="en-US" sz="2200" i="1">
                                    <a:latin typeface="Cambria Math" panose="02040503050406030204" pitchFamily="18" charset="0"/>
                                  </a:rPr>
                                  <m:t>𝜃</m:t>
                                </m:r>
                              </m:sub>
                            </m:sSub>
                            <m:d>
                              <m:dPr>
                                <m:ctrlPr>
                                  <a:rPr lang="es-ES" sz="2200" i="1">
                                    <a:latin typeface="Cambria Math" panose="02040503050406030204" pitchFamily="18" charset="0"/>
                                  </a:rPr>
                                </m:ctrlPr>
                              </m:dPr>
                              <m:e>
                                <m:r>
                                  <a:rPr lang="es-ES" sz="2200" i="1">
                                    <a:latin typeface="Cambria Math" panose="02040503050406030204" pitchFamily="18" charset="0"/>
                                  </a:rPr>
                                  <m:t>𝑥</m:t>
                                </m:r>
                              </m:e>
                            </m:d>
                          </m:e>
                        </m:d>
                      </m:e>
                      <m:sup>
                        <m:r>
                          <a:rPr lang="es-ES" sz="2200" i="1">
                            <a:latin typeface="Cambria Math" panose="02040503050406030204" pitchFamily="18" charset="0"/>
                          </a:rPr>
                          <m:t>1−</m:t>
                        </m:r>
                        <m:r>
                          <a:rPr lang="en-US" sz="2200" b="0" i="1" smtClean="0">
                            <a:latin typeface="Cambria Math" panose="02040503050406030204" pitchFamily="18" charset="0"/>
                          </a:rPr>
                          <m:t>𝑦</m:t>
                        </m:r>
                      </m:sup>
                    </m:sSup>
                  </m:oMath>
                </a14:m>
                <a:endParaRPr lang="en-US" sz="2200" dirty="0" smtClean="0"/>
              </a:p>
              <a:p>
                <a:pPr>
                  <a:spcAft>
                    <a:spcPts val="1200"/>
                  </a:spcAft>
                </a:pPr>
                <a14:m>
                  <m:oMath xmlns:m="http://schemas.openxmlformats.org/officeDocument/2006/math">
                    <m:r>
                      <a:rPr lang="en-US" sz="2200" i="1" dirty="0" smtClean="0">
                        <a:latin typeface="Cambria Math" panose="02040503050406030204" pitchFamily="18" charset="0"/>
                      </a:rPr>
                      <m:t>𝐿𝑖𝑘𝑒𝑙𝑖h𝑜𝑜𝑑</m:t>
                    </m:r>
                    <m:r>
                      <a:rPr lang="en-US" sz="2200" b="0" i="1" dirty="0" smtClean="0">
                        <a:latin typeface="Cambria Math" panose="02040503050406030204" pitchFamily="18" charset="0"/>
                      </a:rPr>
                      <m:t>=</m:t>
                    </m:r>
                  </m:oMath>
                </a14:m>
                <a:r>
                  <a:rPr lang="en-US" sz="2200" dirty="0" smtClean="0"/>
                  <a:t> </a:t>
                </a:r>
                <a14:m>
                  <m:oMath xmlns:m="http://schemas.openxmlformats.org/officeDocument/2006/math">
                    <m:r>
                      <a:rPr lang="en-US" sz="2200" b="0" i="1" smtClean="0">
                        <a:latin typeface="Cambria Math" panose="02040503050406030204" pitchFamily="18" charset="0"/>
                      </a:rPr>
                      <m:t>𝑃</m:t>
                    </m:r>
                    <m:d>
                      <m:dPr>
                        <m:ctrlPr>
                          <a:rPr lang="en-US" sz="2200" i="1">
                            <a:latin typeface="Cambria Math" panose="02040503050406030204" pitchFamily="18" charset="0"/>
                          </a:rPr>
                        </m:ctrlPr>
                      </m:dPr>
                      <m:e>
                        <m:r>
                          <a:rPr lang="en-US" sz="2200" b="0" i="1" smtClean="0">
                            <a:latin typeface="Cambria Math" panose="02040503050406030204" pitchFamily="18" charset="0"/>
                          </a:rPr>
                          <m:t>𝑌</m:t>
                        </m:r>
                      </m:e>
                      <m:e>
                        <m:r>
                          <a:rPr lang="en-US" sz="2200" b="0" i="1" smtClean="0">
                            <a:latin typeface="Cambria Math" panose="02040503050406030204" pitchFamily="18" charset="0"/>
                          </a:rPr>
                          <m:t>𝑋</m:t>
                        </m:r>
                        <m:r>
                          <a:rPr lang="en-US" sz="2200" i="1">
                            <a:latin typeface="Cambria Math" panose="02040503050406030204" pitchFamily="18" charset="0"/>
                          </a:rPr>
                          <m:t>;</m:t>
                        </m:r>
                        <m:r>
                          <a:rPr lang="en-US" sz="2200" i="1">
                            <a:latin typeface="Cambria Math" panose="02040503050406030204" pitchFamily="18" charset="0"/>
                          </a:rPr>
                          <m:t>𝜃</m:t>
                        </m:r>
                      </m:e>
                    </m:d>
                    <m:r>
                      <a:rPr lang="en-US" sz="2200" b="0" i="1" smtClean="0">
                        <a:latin typeface="Cambria Math" panose="02040503050406030204" pitchFamily="18" charset="0"/>
                      </a:rPr>
                      <m:t>= </m:t>
                    </m:r>
                    <m:nary>
                      <m:naryPr>
                        <m:chr m:val="∏"/>
                        <m:ctrlPr>
                          <a:rPr lang="en-US" sz="2200" i="1" dirty="0" smtClean="0">
                            <a:latin typeface="Cambria Math" panose="02040503050406030204" pitchFamily="18" charset="0"/>
                          </a:rPr>
                        </m:ctrlPr>
                      </m:naryPr>
                      <m:sub>
                        <m:r>
                          <m:rPr>
                            <m:brk m:alnAt="23"/>
                          </m:rPr>
                          <a:rPr lang="en-US" sz="2200" b="0" i="1" dirty="0" smtClean="0">
                            <a:latin typeface="Cambria Math" panose="02040503050406030204" pitchFamily="18" charset="0"/>
                          </a:rPr>
                          <m:t>𝑖</m:t>
                        </m:r>
                        <m:r>
                          <a:rPr lang="en-US" sz="2200" b="0" i="1" dirty="0" smtClean="0">
                            <a:latin typeface="Cambria Math" panose="02040503050406030204" pitchFamily="18" charset="0"/>
                          </a:rPr>
                          <m:t>=1</m:t>
                        </m:r>
                      </m:sub>
                      <m:sup>
                        <m:r>
                          <a:rPr lang="en-US" sz="2200" b="0" i="1" dirty="0" smtClean="0">
                            <a:latin typeface="Cambria Math" panose="02040503050406030204" pitchFamily="18" charset="0"/>
                          </a:rPr>
                          <m:t>𝑚</m:t>
                        </m:r>
                      </m:sup>
                      <m:e>
                        <m:r>
                          <a:rPr lang="en-US" sz="2200" i="1">
                            <a:latin typeface="Cambria Math" panose="02040503050406030204" pitchFamily="18" charset="0"/>
                          </a:rPr>
                          <m:t>𝑝</m:t>
                        </m:r>
                        <m:r>
                          <a:rPr lang="en-US" sz="2200" i="0" smtClean="0">
                            <a:latin typeface="Cambria Math" panose="02040503050406030204" pitchFamily="18" charset="0"/>
                          </a:rPr>
                          <m:t>(</m:t>
                        </m:r>
                        <m:sSup>
                          <m:sSupPr>
                            <m:ctrlPr>
                              <a:rPr lang="en-US" sz="2200" i="1" smtClean="0">
                                <a:latin typeface="Cambria Math" panose="02040503050406030204" pitchFamily="18" charset="0"/>
                              </a:rPr>
                            </m:ctrlPr>
                          </m:sSupPr>
                          <m:e>
                            <m:r>
                              <a:rPr lang="en-US" sz="2200" b="0" i="1" smtClean="0">
                                <a:latin typeface="Cambria Math" panose="02040503050406030204" pitchFamily="18" charset="0"/>
                              </a:rPr>
                              <m:t>𝑦</m:t>
                            </m:r>
                          </m:e>
                          <m:sup>
                            <m:r>
                              <a:rPr lang="en-US" sz="2200" b="0" i="1" smtClean="0">
                                <a:latin typeface="Cambria Math" panose="02040503050406030204" pitchFamily="18" charset="0"/>
                              </a:rPr>
                              <m:t>(</m:t>
                            </m:r>
                            <m:r>
                              <a:rPr lang="en-US" sz="2200" b="0" i="1" smtClean="0">
                                <a:latin typeface="Cambria Math" panose="02040503050406030204" pitchFamily="18" charset="0"/>
                              </a:rPr>
                              <m:t>𝑖</m:t>
                            </m:r>
                            <m:r>
                              <a:rPr lang="en-US" sz="2200" b="0" i="1" smtClean="0">
                                <a:latin typeface="Cambria Math" panose="02040503050406030204" pitchFamily="18" charset="0"/>
                              </a:rPr>
                              <m:t>)</m:t>
                            </m:r>
                          </m:sup>
                        </m:sSup>
                        <m:r>
                          <a:rPr lang="en-US" sz="2200" i="1">
                            <a:latin typeface="Cambria Math" panose="02040503050406030204" pitchFamily="18" charset="0"/>
                          </a:rPr>
                          <m:t>│</m:t>
                        </m:r>
                        <m:sSup>
                          <m:sSupPr>
                            <m:ctrlPr>
                              <a:rPr lang="en-US" sz="2200" i="1" smtClean="0">
                                <a:latin typeface="Cambria Math" panose="02040503050406030204" pitchFamily="18" charset="0"/>
                              </a:rPr>
                            </m:ctrlPr>
                          </m:sSupPr>
                          <m:e>
                            <m:r>
                              <a:rPr lang="en-US" sz="2200" b="0" i="1" smtClean="0">
                                <a:latin typeface="Cambria Math" panose="02040503050406030204" pitchFamily="18" charset="0"/>
                              </a:rPr>
                              <m:t>𝑥</m:t>
                            </m:r>
                          </m:e>
                          <m:sup>
                            <m:r>
                              <a:rPr lang="en-US" sz="2200" b="0" i="1" smtClean="0">
                                <a:latin typeface="Cambria Math" panose="02040503050406030204" pitchFamily="18" charset="0"/>
                              </a:rPr>
                              <m:t>(</m:t>
                            </m:r>
                            <m:r>
                              <a:rPr lang="en-US" sz="2200" b="0" i="1" smtClean="0">
                                <a:latin typeface="Cambria Math" panose="02040503050406030204" pitchFamily="18" charset="0"/>
                              </a:rPr>
                              <m:t>𝑖</m:t>
                            </m:r>
                            <m:r>
                              <a:rPr lang="en-US" sz="2200" b="0" i="1" smtClean="0">
                                <a:latin typeface="Cambria Math" panose="02040503050406030204" pitchFamily="18" charset="0"/>
                              </a:rPr>
                              <m:t>)</m:t>
                            </m:r>
                          </m:sup>
                        </m:sSup>
                        <m:r>
                          <a:rPr lang="en-US" sz="2200" b="0" i="0" smtClean="0">
                            <a:latin typeface="Cambria Math" panose="02040503050406030204" pitchFamily="18" charset="0"/>
                          </a:rPr>
                          <m:t>;</m:t>
                        </m:r>
                        <m:r>
                          <m:rPr>
                            <m:sty m:val="p"/>
                          </m:rPr>
                          <a:rPr lang="en-US" sz="2200" i="0">
                            <a:latin typeface="Cambria Math" panose="02040503050406030204" pitchFamily="18" charset="0"/>
                          </a:rPr>
                          <m:t>θ</m:t>
                        </m:r>
                        <m:r>
                          <a:rPr lang="en-US" sz="2200" i="0">
                            <a:latin typeface="Cambria Math" panose="02040503050406030204" pitchFamily="18" charset="0"/>
                          </a:rPr>
                          <m:t>)</m:t>
                        </m:r>
                      </m:e>
                    </m:nary>
                  </m:oMath>
                </a14:m>
                <a:endParaRPr lang="en-US" sz="2200" dirty="0" smtClean="0"/>
              </a:p>
              <a:p>
                <a:pPr>
                  <a:spcAft>
                    <a:spcPts val="1200"/>
                  </a:spcAft>
                </a:pPr>
                <a14:m>
                  <m:oMath xmlns:m="http://schemas.openxmlformats.org/officeDocument/2006/math">
                    <m:r>
                      <a:rPr lang="en-US" sz="2200" i="1" dirty="0" smtClean="0">
                        <a:latin typeface="Cambria Math" panose="02040503050406030204" pitchFamily="18" charset="0"/>
                      </a:rPr>
                      <m:t>𝐶𝑜𝑠𝑡</m:t>
                    </m:r>
                    <m:r>
                      <a:rPr lang="en-US" sz="2200" i="1" dirty="0" smtClean="0">
                        <a:latin typeface="Cambria Math" panose="02040503050406030204" pitchFamily="18" charset="0"/>
                      </a:rPr>
                      <m:t>: </m:t>
                    </m:r>
                    <m:r>
                      <a:rPr lang="en-US" sz="2200" i="1" dirty="0" smtClean="0">
                        <a:latin typeface="Cambria Math" panose="02040503050406030204" pitchFamily="18" charset="0"/>
                      </a:rPr>
                      <m:t>𝐿𝑜𝑔</m:t>
                    </m:r>
                    <m:r>
                      <a:rPr lang="en-US" sz="2200" i="1" dirty="0" smtClean="0">
                        <a:latin typeface="Cambria Math" panose="02040503050406030204" pitchFamily="18" charset="0"/>
                      </a:rPr>
                      <m:t> (</m:t>
                    </m:r>
                    <m:r>
                      <a:rPr lang="en-US" sz="2200" i="1" dirty="0" smtClean="0">
                        <a:latin typeface="Cambria Math" panose="02040503050406030204" pitchFamily="18" charset="0"/>
                      </a:rPr>
                      <m:t>𝐿𝑖𝑘𝑒𝑙𝑖h𝑜𝑜𝑑</m:t>
                    </m:r>
                    <m:r>
                      <a:rPr lang="en-US" sz="2200" i="1" dirty="0" smtClean="0">
                        <a:latin typeface="Cambria Math" panose="02040503050406030204" pitchFamily="18" charset="0"/>
                      </a:rPr>
                      <m:t>)</m:t>
                    </m:r>
                  </m:oMath>
                </a14:m>
                <a:endParaRPr lang="en-US" sz="2200" dirty="0" smtClean="0"/>
              </a:p>
            </p:txBody>
          </p:sp>
        </mc:Choice>
        <mc:Fallback xmlns="">
          <p:sp>
            <p:nvSpPr>
              <p:cNvPr id="14" name="Content Placeholder 13"/>
              <p:cNvSpPr>
                <a:spLocks noGrp="1" noRot="1" noChangeAspect="1" noMove="1" noResize="1" noEditPoints="1" noAdjustHandles="1" noChangeArrowheads="1" noChangeShapeType="1" noTextEdit="1"/>
              </p:cNvSpPr>
              <p:nvPr>
                <p:ph idx="1"/>
              </p:nvPr>
            </p:nvSpPr>
            <p:spPr>
              <a:xfrm>
                <a:off x="471486" y="1489528"/>
                <a:ext cx="10919002" cy="5069315"/>
              </a:xfrm>
              <a:blipFill rotWithShape="0">
                <a:blip r:embed="rId5"/>
                <a:stretch>
                  <a:fillRect l="-1116" t="-1082" b="-4087"/>
                </a:stretch>
              </a:blipFill>
            </p:spPr>
            <p:txBody>
              <a:bodyPr/>
              <a:lstStyle/>
              <a:p>
                <a:r>
                  <a:rPr lang="en-US">
                    <a:noFill/>
                  </a:rPr>
                  <a:t> </a:t>
                </a:r>
              </a:p>
            </p:txBody>
          </p:sp>
        </mc:Fallback>
      </mc:AlternateContent>
      <p:pic>
        <p:nvPicPr>
          <p:cNvPr id="7" name="Picture 6" descr="http://i.msdn.microsoft.com/jj618304.McCaffreyTRun_Figure1_hires(en-us,MSDN.10).png"/>
          <p:cNvPicPr/>
          <p:nvPr/>
        </p:nvPicPr>
        <p:blipFill rotWithShape="1">
          <a:blip r:embed="rId6">
            <a:extLst>
              <a:ext uri="{28A0092B-C50C-407E-A947-70E740481C1C}">
                <a14:useLocalDpi xmlns:a14="http://schemas.microsoft.com/office/drawing/2010/main" val="0"/>
              </a:ext>
            </a:extLst>
          </a:blip>
          <a:srcRect l="-5169" t="-7348" r="16787" b="-487"/>
          <a:stretch/>
        </p:blipFill>
        <p:spPr bwMode="auto">
          <a:xfrm>
            <a:off x="5667020" y="3352802"/>
            <a:ext cx="3397958" cy="2314220"/>
          </a:xfrm>
          <a:prstGeom prst="rect">
            <a:avLst/>
          </a:prstGeom>
          <a:noFill/>
          <a:ln>
            <a:noFill/>
          </a:ln>
        </p:spPr>
      </p:pic>
      <p:pic>
        <p:nvPicPr>
          <p:cNvPr id="2" name="Picture 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189155" y="3922887"/>
            <a:ext cx="2878667" cy="2635956"/>
          </a:xfrm>
          <a:prstGeom prst="rect">
            <a:avLst/>
          </a:prstGeom>
        </p:spPr>
      </p:pic>
    </p:spTree>
    <p:extLst>
      <p:ext uri="{BB962C8B-B14F-4D97-AF65-F5344CB8AC3E}">
        <p14:creationId xmlns:p14="http://schemas.microsoft.com/office/powerpoint/2010/main" val="3827726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fade">
                                      <p:cBhvr>
                                        <p:cTn id="7" dur="1000"/>
                                        <p:tgtEl>
                                          <p:spTgt spid="14">
                                            <p:txEl>
                                              <p:pRg st="0" end="0"/>
                                            </p:txEl>
                                          </p:spTgt>
                                        </p:tgtEl>
                                      </p:cBhvr>
                                    </p:animEffect>
                                    <p:anim calcmode="lin" valueType="num">
                                      <p:cBhvr>
                                        <p:cTn id="8" dur="1000" fill="hold"/>
                                        <p:tgtEl>
                                          <p:spTgt spid="1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4">
                                            <p:txEl>
                                              <p:pRg st="1" end="1"/>
                                            </p:txEl>
                                          </p:spTgt>
                                        </p:tgtEl>
                                        <p:attrNameLst>
                                          <p:attrName>style.visibility</p:attrName>
                                        </p:attrNameLst>
                                      </p:cBhvr>
                                      <p:to>
                                        <p:strVal val="visible"/>
                                      </p:to>
                                    </p:set>
                                    <p:animEffect transition="in" filter="fade">
                                      <p:cBhvr>
                                        <p:cTn id="14" dur="1000"/>
                                        <p:tgtEl>
                                          <p:spTgt spid="14">
                                            <p:txEl>
                                              <p:pRg st="1" end="1"/>
                                            </p:txEl>
                                          </p:spTgt>
                                        </p:tgtEl>
                                      </p:cBhvr>
                                    </p:animEffect>
                                    <p:anim calcmode="lin" valueType="num">
                                      <p:cBhvr>
                                        <p:cTn id="15" dur="1000" fill="hold"/>
                                        <p:tgtEl>
                                          <p:spTgt spid="14">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1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4">
                                            <p:txEl>
                                              <p:pRg st="2" end="2"/>
                                            </p:txEl>
                                          </p:spTgt>
                                        </p:tgtEl>
                                        <p:attrNameLst>
                                          <p:attrName>style.visibility</p:attrName>
                                        </p:attrNameLst>
                                      </p:cBhvr>
                                      <p:to>
                                        <p:strVal val="visible"/>
                                      </p:to>
                                    </p:set>
                                    <p:animEffect transition="in" filter="fade">
                                      <p:cBhvr>
                                        <p:cTn id="21" dur="1000"/>
                                        <p:tgtEl>
                                          <p:spTgt spid="14">
                                            <p:txEl>
                                              <p:pRg st="2" end="2"/>
                                            </p:txEl>
                                          </p:spTgt>
                                        </p:tgtEl>
                                      </p:cBhvr>
                                    </p:animEffect>
                                    <p:anim calcmode="lin" valueType="num">
                                      <p:cBhvr>
                                        <p:cTn id="22" dur="1000" fill="hold"/>
                                        <p:tgtEl>
                                          <p:spTgt spid="14">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14">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14">
                                            <p:txEl>
                                              <p:pRg st="3" end="3"/>
                                            </p:txEl>
                                          </p:spTgt>
                                        </p:tgtEl>
                                        <p:attrNameLst>
                                          <p:attrName>style.visibility</p:attrName>
                                        </p:attrNameLst>
                                      </p:cBhvr>
                                      <p:to>
                                        <p:strVal val="visible"/>
                                      </p:to>
                                    </p:set>
                                    <p:animEffect transition="in" filter="fade">
                                      <p:cBhvr>
                                        <p:cTn id="28" dur="1000"/>
                                        <p:tgtEl>
                                          <p:spTgt spid="14">
                                            <p:txEl>
                                              <p:pRg st="3" end="3"/>
                                            </p:txEl>
                                          </p:spTgt>
                                        </p:tgtEl>
                                      </p:cBhvr>
                                    </p:animEffect>
                                    <p:anim calcmode="lin" valueType="num">
                                      <p:cBhvr>
                                        <p:cTn id="29" dur="1000" fill="hold"/>
                                        <p:tgtEl>
                                          <p:spTgt spid="14">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14">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14">
                                            <p:txEl>
                                              <p:pRg st="4" end="4"/>
                                            </p:txEl>
                                          </p:spTgt>
                                        </p:tgtEl>
                                        <p:attrNameLst>
                                          <p:attrName>style.visibility</p:attrName>
                                        </p:attrNameLst>
                                      </p:cBhvr>
                                      <p:to>
                                        <p:strVal val="visible"/>
                                      </p:to>
                                    </p:set>
                                    <p:animEffect transition="in" filter="fade">
                                      <p:cBhvr>
                                        <p:cTn id="35" dur="1000"/>
                                        <p:tgtEl>
                                          <p:spTgt spid="14">
                                            <p:txEl>
                                              <p:pRg st="4" end="4"/>
                                            </p:txEl>
                                          </p:spTgt>
                                        </p:tgtEl>
                                      </p:cBhvr>
                                    </p:animEffect>
                                    <p:anim calcmode="lin" valueType="num">
                                      <p:cBhvr>
                                        <p:cTn id="36" dur="1000" fill="hold"/>
                                        <p:tgtEl>
                                          <p:spTgt spid="14">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14">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14">
                                            <p:txEl>
                                              <p:pRg st="5" end="5"/>
                                            </p:txEl>
                                          </p:spTgt>
                                        </p:tgtEl>
                                        <p:attrNameLst>
                                          <p:attrName>style.visibility</p:attrName>
                                        </p:attrNameLst>
                                      </p:cBhvr>
                                      <p:to>
                                        <p:strVal val="visible"/>
                                      </p:to>
                                    </p:set>
                                    <p:animEffect transition="in" filter="fade">
                                      <p:cBhvr>
                                        <p:cTn id="42" dur="1000"/>
                                        <p:tgtEl>
                                          <p:spTgt spid="14">
                                            <p:txEl>
                                              <p:pRg st="5" end="5"/>
                                            </p:txEl>
                                          </p:spTgt>
                                        </p:tgtEl>
                                      </p:cBhvr>
                                    </p:animEffect>
                                    <p:anim calcmode="lin" valueType="num">
                                      <p:cBhvr>
                                        <p:cTn id="43" dur="1000" fill="hold"/>
                                        <p:tgtEl>
                                          <p:spTgt spid="14">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14">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14">
                                            <p:txEl>
                                              <p:pRg st="6" end="6"/>
                                            </p:txEl>
                                          </p:spTgt>
                                        </p:tgtEl>
                                        <p:attrNameLst>
                                          <p:attrName>style.visibility</p:attrName>
                                        </p:attrNameLst>
                                      </p:cBhvr>
                                      <p:to>
                                        <p:strVal val="visible"/>
                                      </p:to>
                                    </p:set>
                                    <p:animEffect transition="in" filter="fade">
                                      <p:cBhvr>
                                        <p:cTn id="49" dur="1000"/>
                                        <p:tgtEl>
                                          <p:spTgt spid="14">
                                            <p:txEl>
                                              <p:pRg st="6" end="6"/>
                                            </p:txEl>
                                          </p:spTgt>
                                        </p:tgtEl>
                                      </p:cBhvr>
                                    </p:animEffect>
                                    <p:anim calcmode="lin" valueType="num">
                                      <p:cBhvr>
                                        <p:cTn id="50" dur="1000" fill="hold"/>
                                        <p:tgtEl>
                                          <p:spTgt spid="14">
                                            <p:txEl>
                                              <p:pRg st="6" end="6"/>
                                            </p:txEl>
                                          </p:spTgt>
                                        </p:tgtEl>
                                        <p:attrNameLst>
                                          <p:attrName>ppt_x</p:attrName>
                                        </p:attrNameLst>
                                      </p:cBhvr>
                                      <p:tavLst>
                                        <p:tav tm="0">
                                          <p:val>
                                            <p:strVal val="#ppt_x"/>
                                          </p:val>
                                        </p:tav>
                                        <p:tav tm="100000">
                                          <p:val>
                                            <p:strVal val="#ppt_x"/>
                                          </p:val>
                                        </p:tav>
                                      </p:tavLst>
                                    </p:anim>
                                    <p:anim calcmode="lin" valueType="num">
                                      <p:cBhvr>
                                        <p:cTn id="51" dur="1000" fill="hold"/>
                                        <p:tgtEl>
                                          <p:spTgt spid="14">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14">
                                            <p:txEl>
                                              <p:pRg st="7" end="7"/>
                                            </p:txEl>
                                          </p:spTgt>
                                        </p:tgtEl>
                                        <p:attrNameLst>
                                          <p:attrName>style.visibility</p:attrName>
                                        </p:attrNameLst>
                                      </p:cBhvr>
                                      <p:to>
                                        <p:strVal val="visible"/>
                                      </p:to>
                                    </p:set>
                                    <p:animEffect transition="in" filter="fade">
                                      <p:cBhvr>
                                        <p:cTn id="56" dur="1000"/>
                                        <p:tgtEl>
                                          <p:spTgt spid="14">
                                            <p:txEl>
                                              <p:pRg st="7" end="7"/>
                                            </p:txEl>
                                          </p:spTgt>
                                        </p:tgtEl>
                                      </p:cBhvr>
                                    </p:animEffect>
                                    <p:anim calcmode="lin" valueType="num">
                                      <p:cBhvr>
                                        <p:cTn id="57" dur="1000" fill="hold"/>
                                        <p:tgtEl>
                                          <p:spTgt spid="14">
                                            <p:txEl>
                                              <p:pRg st="7" end="7"/>
                                            </p:txEl>
                                          </p:spTgt>
                                        </p:tgtEl>
                                        <p:attrNameLst>
                                          <p:attrName>ppt_x</p:attrName>
                                        </p:attrNameLst>
                                      </p:cBhvr>
                                      <p:tavLst>
                                        <p:tav tm="0">
                                          <p:val>
                                            <p:strVal val="#ppt_x"/>
                                          </p:val>
                                        </p:tav>
                                        <p:tav tm="100000">
                                          <p:val>
                                            <p:strVal val="#ppt_x"/>
                                          </p:val>
                                        </p:tav>
                                      </p:tavLst>
                                    </p:anim>
                                    <p:anim calcmode="lin" valueType="num">
                                      <p:cBhvr>
                                        <p:cTn id="58" dur="1000" fill="hold"/>
                                        <p:tgtEl>
                                          <p:spTgt spid="14">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grpId="0" nodeType="clickEffect">
                                  <p:stCondLst>
                                    <p:cond delay="0"/>
                                  </p:stCondLst>
                                  <p:childTnLst>
                                    <p:set>
                                      <p:cBhvr>
                                        <p:cTn id="62" dur="1" fill="hold">
                                          <p:stCondLst>
                                            <p:cond delay="0"/>
                                          </p:stCondLst>
                                        </p:cTn>
                                        <p:tgtEl>
                                          <p:spTgt spid="14">
                                            <p:txEl>
                                              <p:pRg st="8" end="8"/>
                                            </p:txEl>
                                          </p:spTgt>
                                        </p:tgtEl>
                                        <p:attrNameLst>
                                          <p:attrName>style.visibility</p:attrName>
                                        </p:attrNameLst>
                                      </p:cBhvr>
                                      <p:to>
                                        <p:strVal val="visible"/>
                                      </p:to>
                                    </p:set>
                                    <p:animEffect transition="in" filter="fade">
                                      <p:cBhvr>
                                        <p:cTn id="63" dur="1000"/>
                                        <p:tgtEl>
                                          <p:spTgt spid="14">
                                            <p:txEl>
                                              <p:pRg st="8" end="8"/>
                                            </p:txEl>
                                          </p:spTgt>
                                        </p:tgtEl>
                                      </p:cBhvr>
                                    </p:animEffect>
                                    <p:anim calcmode="lin" valueType="num">
                                      <p:cBhvr>
                                        <p:cTn id="64" dur="1000" fill="hold"/>
                                        <p:tgtEl>
                                          <p:spTgt spid="14">
                                            <p:txEl>
                                              <p:pRg st="8" end="8"/>
                                            </p:txEl>
                                          </p:spTgt>
                                        </p:tgtEl>
                                        <p:attrNameLst>
                                          <p:attrName>ppt_x</p:attrName>
                                        </p:attrNameLst>
                                      </p:cBhvr>
                                      <p:tavLst>
                                        <p:tav tm="0">
                                          <p:val>
                                            <p:strVal val="#ppt_x"/>
                                          </p:val>
                                        </p:tav>
                                        <p:tav tm="100000">
                                          <p:val>
                                            <p:strVal val="#ppt_x"/>
                                          </p:val>
                                        </p:tav>
                                      </p:tavLst>
                                    </p:anim>
                                    <p:anim calcmode="lin" valueType="num">
                                      <p:cBhvr>
                                        <p:cTn id="65" dur="1000" fill="hold"/>
                                        <p:tgtEl>
                                          <p:spTgt spid="14">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42" presetClass="entr" presetSubtype="0" fill="hold" nodeType="clickEffect">
                                  <p:stCondLst>
                                    <p:cond delay="0"/>
                                  </p:stCondLst>
                                  <p:childTnLst>
                                    <p:set>
                                      <p:cBhvr>
                                        <p:cTn id="69" dur="1" fill="hold">
                                          <p:stCondLst>
                                            <p:cond delay="0"/>
                                          </p:stCondLst>
                                        </p:cTn>
                                        <p:tgtEl>
                                          <p:spTgt spid="7"/>
                                        </p:tgtEl>
                                        <p:attrNameLst>
                                          <p:attrName>style.visibility</p:attrName>
                                        </p:attrNameLst>
                                      </p:cBhvr>
                                      <p:to>
                                        <p:strVal val="visible"/>
                                      </p:to>
                                    </p:set>
                                    <p:animEffect transition="in" filter="fade">
                                      <p:cBhvr>
                                        <p:cTn id="70" dur="1000"/>
                                        <p:tgtEl>
                                          <p:spTgt spid="7"/>
                                        </p:tgtEl>
                                      </p:cBhvr>
                                    </p:animEffect>
                                    <p:anim calcmode="lin" valueType="num">
                                      <p:cBhvr>
                                        <p:cTn id="71" dur="1000" fill="hold"/>
                                        <p:tgtEl>
                                          <p:spTgt spid="7"/>
                                        </p:tgtEl>
                                        <p:attrNameLst>
                                          <p:attrName>ppt_x</p:attrName>
                                        </p:attrNameLst>
                                      </p:cBhvr>
                                      <p:tavLst>
                                        <p:tav tm="0">
                                          <p:val>
                                            <p:strVal val="#ppt_x"/>
                                          </p:val>
                                        </p:tav>
                                        <p:tav tm="100000">
                                          <p:val>
                                            <p:strVal val="#ppt_x"/>
                                          </p:val>
                                        </p:tav>
                                      </p:tavLst>
                                    </p:anim>
                                    <p:anim calcmode="lin" valueType="num">
                                      <p:cBhvr>
                                        <p:cTn id="72"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2"/>
                                        </p:tgtEl>
                                        <p:attrNameLst>
                                          <p:attrName>style.visibility</p:attrName>
                                        </p:attrNameLst>
                                      </p:cBhvr>
                                      <p:to>
                                        <p:strVal val="visible"/>
                                      </p:to>
                                    </p:set>
                                    <p:animEffect transition="in" filter="fade">
                                      <p:cBhvr>
                                        <p:cTn id="7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66598" y="808621"/>
            <a:ext cx="10444869" cy="512179"/>
          </a:xfrm>
        </p:spPr>
        <p:txBody>
          <a:bodyPr>
            <a:normAutofit fontScale="90000"/>
          </a:bodyPr>
          <a:lstStyle/>
          <a:p>
            <a:pPr algn="ctr"/>
            <a:r>
              <a:rPr lang="en-US" sz="4200" dirty="0" smtClean="0"/>
              <a:t>II. CLASSIFICATION OF Users (SPENDERS OR NOT)</a:t>
            </a:r>
            <a:endParaRPr lang="en-US" sz="4200" dirty="0"/>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 y="0"/>
            <a:ext cx="1975556" cy="998919"/>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44178" y="110980"/>
            <a:ext cx="4233333" cy="714774"/>
          </a:xfrm>
          <a:prstGeom prst="rect">
            <a:avLst/>
          </a:prstGeom>
        </p:spPr>
      </p:pic>
      <mc:AlternateContent xmlns:mc="http://schemas.openxmlformats.org/markup-compatibility/2006" xmlns:a14="http://schemas.microsoft.com/office/drawing/2010/main">
        <mc:Choice Requires="a14">
          <p:sp>
            <p:nvSpPr>
              <p:cNvPr id="14" name="Content Placeholder 13"/>
              <p:cNvSpPr>
                <a:spLocks noGrp="1"/>
              </p:cNvSpPr>
              <p:nvPr>
                <p:ph idx="1"/>
              </p:nvPr>
            </p:nvSpPr>
            <p:spPr>
              <a:xfrm>
                <a:off x="516642" y="1523395"/>
                <a:ext cx="10919002" cy="5069315"/>
              </a:xfrm>
            </p:spPr>
            <p:txBody>
              <a:bodyPr anchor="t">
                <a:noAutofit/>
              </a:bodyPr>
              <a:lstStyle/>
              <a:p>
                <a:pPr marL="0" indent="0">
                  <a:buNone/>
                </a:pPr>
                <a:r>
                  <a:rPr lang="en-US" sz="2800" dirty="0" smtClean="0"/>
                  <a:t>DECISION TREES</a:t>
                </a:r>
              </a:p>
              <a:p>
                <a:r>
                  <a:rPr lang="en-US" sz="2400" dirty="0"/>
                  <a:t>Classification tree </a:t>
                </a:r>
                <a:r>
                  <a:rPr lang="en-US" sz="2400" dirty="0" smtClean="0"/>
                  <a:t>models recursively partition the </a:t>
                </a:r>
                <a:r>
                  <a:rPr lang="en-US" sz="2400" dirty="0"/>
                  <a:t>data </a:t>
                </a:r>
                <a:r>
                  <a:rPr lang="en-US" sz="2400" dirty="0" smtClean="0"/>
                  <a:t>space</a:t>
                </a:r>
                <a:r>
                  <a:rPr lang="en-US" sz="2400" dirty="0"/>
                  <a:t> </a:t>
                </a:r>
                <a:r>
                  <a:rPr lang="en-US" sz="2400" dirty="0" smtClean="0"/>
                  <a:t>one </a:t>
                </a:r>
                <a:r>
                  <a:rPr lang="en-US" sz="2400" dirty="0"/>
                  <a:t>variable at a </a:t>
                </a:r>
                <a:r>
                  <a:rPr lang="en-US" sz="2400" dirty="0" smtClean="0"/>
                  <a:t>time.</a:t>
                </a:r>
              </a:p>
              <a:p>
                <a:r>
                  <a:rPr lang="en-US" sz="2400" dirty="0" smtClean="0"/>
                  <a:t>Choosing the next variable to split the data is based on Information measures entropy for Recursive Partition (</a:t>
                </a:r>
                <a14:m>
                  <m:oMath xmlns:m="http://schemas.openxmlformats.org/officeDocument/2006/math">
                    <m:r>
                      <a:rPr lang="en-US" sz="2400" i="1" dirty="0" smtClean="0">
                        <a:latin typeface="Cambria Math" panose="02040503050406030204" pitchFamily="18" charset="0"/>
                      </a:rPr>
                      <m:t>𝑟𝑝𝑎𝑟𝑡</m:t>
                    </m:r>
                  </m:oMath>
                </a14:m>
                <a:r>
                  <a:rPr lang="en-US" sz="2400" dirty="0"/>
                  <a:t>)</a:t>
                </a:r>
                <a:r>
                  <a:rPr lang="en-US" sz="2400" dirty="0" smtClean="0"/>
                  <a:t> Trees in </a:t>
                </a:r>
                <a14:m>
                  <m:oMath xmlns:m="http://schemas.openxmlformats.org/officeDocument/2006/math">
                    <m:r>
                      <a:rPr lang="en-US" sz="2400" i="1" dirty="0" smtClean="0">
                        <a:latin typeface="Cambria Math" panose="02040503050406030204" pitchFamily="18" charset="0"/>
                      </a:rPr>
                      <m:t>𝑅</m:t>
                    </m:r>
                    <m:r>
                      <a:rPr lang="en-US" sz="2400" b="0" i="1" dirty="0" smtClean="0">
                        <a:latin typeface="Cambria Math" panose="02040503050406030204" pitchFamily="18" charset="0"/>
                      </a:rPr>
                      <m:t>.</m:t>
                    </m:r>
                  </m:oMath>
                </a14:m>
                <a:endParaRPr lang="en-US" sz="2400" dirty="0" smtClean="0"/>
              </a:p>
              <a:p>
                <a:r>
                  <a:rPr lang="en-US" sz="2400" dirty="0" smtClean="0"/>
                  <a:t>They Fit </a:t>
                </a:r>
                <a:r>
                  <a:rPr lang="en-US" sz="2400" dirty="0"/>
                  <a:t>a simple prediction within each </a:t>
                </a:r>
                <a:r>
                  <a:rPr lang="en-US" sz="2400" dirty="0" smtClean="0"/>
                  <a:t>of the rectangular partitions.</a:t>
                </a:r>
              </a:p>
              <a:p>
                <a:r>
                  <a:rPr lang="en-US" sz="2400" i="1" dirty="0" smtClean="0"/>
                  <a:t>Assumption:</a:t>
                </a:r>
                <a:r>
                  <a:rPr lang="en-US" sz="2400" dirty="0" smtClean="0"/>
                  <a:t> </a:t>
                </a:r>
                <a:r>
                  <a:rPr lang="en-US" sz="2400" dirty="0"/>
                  <a:t>decision boundaries are </a:t>
                </a:r>
                <a:r>
                  <a:rPr lang="en-US" sz="2400" u="sng" dirty="0"/>
                  <a:t>parallel to </a:t>
                </a:r>
                <a:r>
                  <a:rPr lang="en-US" sz="2400" u="sng" dirty="0" smtClean="0"/>
                  <a:t>axes</a:t>
                </a:r>
                <a:r>
                  <a:rPr lang="en-US" sz="2400" dirty="0" smtClean="0"/>
                  <a:t>.</a:t>
                </a:r>
                <a:endParaRPr lang="en-US" sz="2200" dirty="0" smtClean="0"/>
              </a:p>
            </p:txBody>
          </p:sp>
        </mc:Choice>
        <mc:Fallback xmlns="">
          <p:sp>
            <p:nvSpPr>
              <p:cNvPr id="14" name="Content Placeholder 13"/>
              <p:cNvSpPr>
                <a:spLocks noGrp="1" noRot="1" noChangeAspect="1" noMove="1" noResize="1" noEditPoints="1" noAdjustHandles="1" noChangeArrowheads="1" noChangeShapeType="1" noTextEdit="1"/>
              </p:cNvSpPr>
              <p:nvPr>
                <p:ph idx="1"/>
              </p:nvPr>
            </p:nvSpPr>
            <p:spPr>
              <a:xfrm>
                <a:off x="516642" y="1523395"/>
                <a:ext cx="10919002" cy="5069315"/>
              </a:xfrm>
              <a:blipFill rotWithShape="0">
                <a:blip r:embed="rId5"/>
                <a:stretch>
                  <a:fillRect l="-1173" t="-1203" r="-503"/>
                </a:stretch>
              </a:blipFill>
            </p:spPr>
            <p:txBody>
              <a:bodyPr/>
              <a:lstStyle/>
              <a:p>
                <a:r>
                  <a:rPr lang="en-US">
                    <a:noFill/>
                  </a:rPr>
                  <a:t> </a:t>
                </a:r>
              </a:p>
            </p:txBody>
          </p:sp>
        </mc:Fallback>
      </mc:AlternateContent>
      <p:pic>
        <p:nvPicPr>
          <p:cNvPr id="8" name="Picture 7" descr="http://image.sciencenet.cn/album/201304/04/192644hcmlkafjke66uqhu.png"/>
          <p:cNvPicPr/>
          <p:nvPr/>
        </p:nvPicPr>
        <p:blipFill>
          <a:blip r:embed="rId6">
            <a:extLst>
              <a:ext uri="{28A0092B-C50C-407E-A947-70E740481C1C}">
                <a14:useLocalDpi xmlns:a14="http://schemas.microsoft.com/office/drawing/2010/main" val="0"/>
              </a:ext>
            </a:extLst>
          </a:blip>
          <a:srcRect/>
          <a:stretch>
            <a:fillRect/>
          </a:stretch>
        </p:blipFill>
        <p:spPr bwMode="auto">
          <a:xfrm>
            <a:off x="3736622" y="4560711"/>
            <a:ext cx="3905956" cy="2172504"/>
          </a:xfrm>
          <a:prstGeom prst="rect">
            <a:avLst/>
          </a:prstGeom>
          <a:noFill/>
          <a:ln>
            <a:noFill/>
          </a:ln>
        </p:spPr>
      </p:pic>
      <p:pic>
        <p:nvPicPr>
          <p:cNvPr id="2" name="Picture 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890934" y="3883378"/>
            <a:ext cx="4069644" cy="2849837"/>
          </a:xfrm>
          <a:prstGeom prst="rect">
            <a:avLst/>
          </a:prstGeom>
        </p:spPr>
      </p:pic>
    </p:spTree>
    <p:extLst>
      <p:ext uri="{BB962C8B-B14F-4D97-AF65-F5344CB8AC3E}">
        <p14:creationId xmlns:p14="http://schemas.microsoft.com/office/powerpoint/2010/main" val="269331156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66598" y="808621"/>
            <a:ext cx="10444869" cy="512179"/>
          </a:xfrm>
        </p:spPr>
        <p:txBody>
          <a:bodyPr>
            <a:normAutofit fontScale="90000"/>
          </a:bodyPr>
          <a:lstStyle/>
          <a:p>
            <a:pPr algn="ctr"/>
            <a:r>
              <a:rPr lang="en-US" sz="4200" dirty="0" smtClean="0"/>
              <a:t>II. CLASSIFICATION OF Users (SPENDERS OR NOT)</a:t>
            </a:r>
            <a:endParaRPr lang="en-US" sz="4200" dirty="0"/>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 y="0"/>
            <a:ext cx="1975556" cy="998919"/>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44178" y="110980"/>
            <a:ext cx="4233333" cy="714774"/>
          </a:xfrm>
          <a:prstGeom prst="rect">
            <a:avLst/>
          </a:prstGeom>
        </p:spPr>
      </p:pic>
      <p:sp>
        <p:nvSpPr>
          <p:cNvPr id="14" name="Content Placeholder 13"/>
          <p:cNvSpPr>
            <a:spLocks noGrp="1"/>
          </p:cNvSpPr>
          <p:nvPr>
            <p:ph idx="1"/>
          </p:nvPr>
        </p:nvSpPr>
        <p:spPr>
          <a:xfrm>
            <a:off x="516642" y="1523395"/>
            <a:ext cx="10919002" cy="5069315"/>
          </a:xfrm>
        </p:spPr>
        <p:txBody>
          <a:bodyPr anchor="t">
            <a:noAutofit/>
          </a:bodyPr>
          <a:lstStyle/>
          <a:p>
            <a:pPr marL="0" indent="0">
              <a:buNone/>
            </a:pPr>
            <a:r>
              <a:rPr lang="en-US" sz="2800" dirty="0" smtClean="0"/>
              <a:t>Support Vector Machines</a:t>
            </a:r>
          </a:p>
          <a:p>
            <a:pPr>
              <a:spcAft>
                <a:spcPts val="1500"/>
              </a:spcAft>
            </a:pPr>
            <a:r>
              <a:rPr lang="en-US" sz="2200" dirty="0" smtClean="0"/>
              <a:t>They separate </a:t>
            </a:r>
            <a:r>
              <a:rPr lang="en-US" sz="2200" dirty="0"/>
              <a:t>the data using a </a:t>
            </a:r>
            <a:r>
              <a:rPr lang="en-US" sz="2200" dirty="0" smtClean="0"/>
              <a:t>(Hyperplane) </a:t>
            </a:r>
            <a:r>
              <a:rPr lang="en-US" sz="2200" dirty="0"/>
              <a:t>with </a:t>
            </a:r>
            <a:r>
              <a:rPr lang="en-US" sz="2200" u="sng" dirty="0" smtClean="0"/>
              <a:t>maximum </a:t>
            </a:r>
            <a:r>
              <a:rPr lang="en-US" sz="2200" i="1" u="sng" dirty="0" smtClean="0"/>
              <a:t>Margin</a:t>
            </a:r>
            <a:r>
              <a:rPr lang="en-US" sz="2200" i="1" dirty="0" smtClean="0"/>
              <a:t>. </a:t>
            </a:r>
            <a:r>
              <a:rPr lang="en-US" sz="2200" dirty="0" smtClean="0"/>
              <a:t> </a:t>
            </a:r>
          </a:p>
          <a:p>
            <a:pPr>
              <a:spcAft>
                <a:spcPts val="1500"/>
              </a:spcAft>
            </a:pPr>
            <a:r>
              <a:rPr lang="en-US" sz="2200" dirty="0" smtClean="0"/>
              <a:t>Margin is the closest distance between data points &amp; decision surface.</a:t>
            </a:r>
            <a:endParaRPr lang="en-US" sz="2200" u="sng" dirty="0" smtClean="0"/>
          </a:p>
          <a:p>
            <a:pPr>
              <a:spcAft>
                <a:spcPts val="1500"/>
              </a:spcAft>
            </a:pPr>
            <a:r>
              <a:rPr lang="en-US" sz="2200" dirty="0" smtClean="0"/>
              <a:t>The decision surface is </a:t>
            </a:r>
            <a:r>
              <a:rPr lang="en-US" sz="2200" dirty="0"/>
              <a:t>specified by a </a:t>
            </a:r>
            <a:r>
              <a:rPr lang="en-US" sz="2200" dirty="0" smtClean="0"/>
              <a:t>subset </a:t>
            </a:r>
            <a:r>
              <a:rPr lang="en-US" sz="2200" dirty="0"/>
              <a:t>of the </a:t>
            </a:r>
            <a:r>
              <a:rPr lang="en-US" sz="2200" dirty="0" smtClean="0"/>
              <a:t>data, the  </a:t>
            </a:r>
            <a:r>
              <a:rPr lang="en-US" sz="2200" i="1" u="sng" dirty="0" smtClean="0"/>
              <a:t>Support Vectors</a:t>
            </a:r>
            <a:r>
              <a:rPr lang="en-US" sz="2200" dirty="0" smtClean="0"/>
              <a:t>.</a:t>
            </a:r>
          </a:p>
          <a:p>
            <a:pPr>
              <a:spcAft>
                <a:spcPts val="1500"/>
              </a:spcAft>
            </a:pPr>
            <a:r>
              <a:rPr lang="en-US" sz="2200" dirty="0" smtClean="0"/>
              <a:t>They use Kernels to map the data into higher dimension to make it linearly separable.</a:t>
            </a:r>
          </a:p>
          <a:p>
            <a:pPr>
              <a:spcAft>
                <a:spcPts val="1500"/>
              </a:spcAft>
            </a:pPr>
            <a:endParaRPr lang="en-US" sz="2400" dirty="0" smtClean="0"/>
          </a:p>
        </p:txBody>
      </p:sp>
      <p:pic>
        <p:nvPicPr>
          <p:cNvPr id="9" name="Picture 8"/>
          <p:cNvPicPr/>
          <p:nvPr/>
        </p:nvPicPr>
        <p:blipFill rotWithShape="1">
          <a:blip r:embed="rId5"/>
          <a:srcRect l="1861" t="1724" r="6693" b="2889"/>
          <a:stretch/>
        </p:blipFill>
        <p:spPr bwMode="auto">
          <a:xfrm>
            <a:off x="5678311" y="4097654"/>
            <a:ext cx="6299200" cy="2731305"/>
          </a:xfrm>
          <a:prstGeom prst="rect">
            <a:avLst/>
          </a:prstGeom>
          <a:ln>
            <a:noFill/>
          </a:ln>
          <a:extLst>
            <a:ext uri="{53640926-AAD7-44D8-BBD7-CCE9431645EC}">
              <a14:shadowObscured xmlns:a14="http://schemas.microsoft.com/office/drawing/2010/main"/>
            </a:ext>
          </a:extLst>
        </p:spPr>
      </p:pic>
      <p:cxnSp>
        <p:nvCxnSpPr>
          <p:cNvPr id="10" name="Straight Arrow Connector 9"/>
          <p:cNvCxnSpPr/>
          <p:nvPr/>
        </p:nvCxnSpPr>
        <p:spPr>
          <a:xfrm flipV="1">
            <a:off x="7149253" y="4873033"/>
            <a:ext cx="344170" cy="673081"/>
          </a:xfrm>
          <a:prstGeom prst="straightConnector1">
            <a:avLst/>
          </a:prstGeom>
          <a:ln w="22225">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V="1">
            <a:off x="7242650" y="5429653"/>
            <a:ext cx="625706" cy="217758"/>
          </a:xfrm>
          <a:prstGeom prst="straightConnector1">
            <a:avLst/>
          </a:prstGeom>
          <a:ln w="22225">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2" name="Text Box 56"/>
          <p:cNvSpPr txBox="1"/>
          <p:nvPr/>
        </p:nvSpPr>
        <p:spPr>
          <a:xfrm>
            <a:off x="5982123" y="4111873"/>
            <a:ext cx="987425" cy="295910"/>
          </a:xfrm>
          <a:prstGeom prst="rect">
            <a:avLst/>
          </a:prstGeom>
          <a:solidFill>
            <a:schemeClr val="bg1">
              <a:alpha val="0"/>
            </a:schemeClr>
          </a:solidFill>
          <a:ln>
            <a:noFill/>
          </a:ln>
        </p:spPr>
        <p:style>
          <a:lnRef idx="2">
            <a:schemeClr val="accent2"/>
          </a:lnRef>
          <a:fillRef idx="1">
            <a:schemeClr val="lt1"/>
          </a:fillRef>
          <a:effectRef idx="0">
            <a:schemeClr val="accent2"/>
          </a:effectRef>
          <a:fontRef idx="minor">
            <a:schemeClr val="dk1"/>
          </a:fontRef>
        </p:style>
        <p:txBody>
          <a:bodyPr rot="0" spcFirstLastPara="0" vert="horz" wrap="none" lIns="91440" tIns="45720" rIns="91440" bIns="45720" numCol="1" spcCol="0" rtlCol="0" fromWordArt="0" anchor="t" anchorCtr="0" forceAA="0" compatLnSpc="1">
            <a:prstTxWarp prst="textNoShape">
              <a:avLst/>
            </a:prstTxWarp>
            <a:noAutofit/>
          </a:bodyPr>
          <a:lstStyle/>
          <a:p>
            <a:pPr marL="0" marR="0">
              <a:lnSpc>
                <a:spcPct val="107000"/>
              </a:lnSpc>
              <a:spcBef>
                <a:spcPts val="0"/>
              </a:spcBef>
              <a:spcAft>
                <a:spcPts val="800"/>
              </a:spcAft>
            </a:pPr>
            <a:r>
              <a:rPr lang="en-US" sz="1600" b="1" dirty="0">
                <a:solidFill>
                  <a:srgbClr val="7030A0"/>
                </a:solidFill>
                <a:effectLst/>
                <a:ea typeface="Calibri" panose="020F0502020204030204" pitchFamily="34" charset="0"/>
                <a:cs typeface="Times New Roman" panose="02020603050405020304" pitchFamily="18" charset="0"/>
              </a:rPr>
              <a:t>DATA POINTS</a:t>
            </a:r>
            <a:endParaRPr lang="en-US" sz="1600" b="1" dirty="0">
              <a:effectLst/>
              <a:ea typeface="Calibri" panose="020F0502020204030204" pitchFamily="34" charset="0"/>
              <a:cs typeface="Times New Roman" panose="02020603050405020304" pitchFamily="18" charset="0"/>
            </a:endParaRPr>
          </a:p>
        </p:txBody>
      </p:sp>
      <p:cxnSp>
        <p:nvCxnSpPr>
          <p:cNvPr id="13" name="Straight Arrow Connector 12"/>
          <p:cNvCxnSpPr/>
          <p:nvPr/>
        </p:nvCxnSpPr>
        <p:spPr>
          <a:xfrm>
            <a:off x="6599978" y="4391908"/>
            <a:ext cx="109855" cy="456565"/>
          </a:xfrm>
          <a:prstGeom prst="straightConnector1">
            <a:avLst/>
          </a:prstGeom>
          <a:ln w="22225">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6684433" y="4391908"/>
            <a:ext cx="464820" cy="168910"/>
          </a:xfrm>
          <a:prstGeom prst="straightConnector1">
            <a:avLst/>
          </a:prstGeom>
          <a:ln w="22225">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7" name="Text Box 56"/>
          <p:cNvSpPr txBox="1"/>
          <p:nvPr/>
        </p:nvSpPr>
        <p:spPr>
          <a:xfrm>
            <a:off x="5919681" y="5546114"/>
            <a:ext cx="1611912" cy="341778"/>
          </a:xfrm>
          <a:prstGeom prst="rect">
            <a:avLst/>
          </a:prstGeom>
          <a:solidFill>
            <a:schemeClr val="bg1">
              <a:alpha val="0"/>
            </a:schemeClr>
          </a:solidFill>
          <a:ln>
            <a:noFill/>
          </a:ln>
        </p:spPr>
        <p:style>
          <a:lnRef idx="2">
            <a:schemeClr val="accent2"/>
          </a:lnRef>
          <a:fillRef idx="1">
            <a:schemeClr val="lt1"/>
          </a:fillRef>
          <a:effectRef idx="0">
            <a:schemeClr val="accent2"/>
          </a:effectRef>
          <a:fontRef idx="minor">
            <a:schemeClr val="dk1"/>
          </a:fontRef>
        </p:style>
        <p:txBody>
          <a:bodyPr rot="0" spcFirstLastPara="0" vert="horz" wrap="none" lIns="91440" tIns="45720" rIns="91440" bIns="45720" numCol="1" spcCol="0" rtlCol="0" fromWordArt="0" anchor="t" anchorCtr="0" forceAA="0" compatLnSpc="1">
            <a:prstTxWarp prst="textNoShape">
              <a:avLst/>
            </a:prstTxWarp>
            <a:noAutofit/>
          </a:bodyPr>
          <a:lstStyle/>
          <a:p>
            <a:pPr marL="0" marR="0">
              <a:lnSpc>
                <a:spcPct val="107000"/>
              </a:lnSpc>
              <a:spcBef>
                <a:spcPts val="0"/>
              </a:spcBef>
              <a:spcAft>
                <a:spcPts val="800"/>
              </a:spcAft>
            </a:pPr>
            <a:r>
              <a:rPr lang="en-US" sz="1600" b="1" dirty="0" smtClean="0">
                <a:solidFill>
                  <a:srgbClr val="7030A0"/>
                </a:solidFill>
                <a:effectLst/>
                <a:ea typeface="Calibri" panose="020F0502020204030204" pitchFamily="34" charset="0"/>
                <a:cs typeface="Times New Roman" panose="02020603050405020304" pitchFamily="18" charset="0"/>
              </a:rPr>
              <a:t>Support Vectors</a:t>
            </a:r>
            <a:endParaRPr lang="en-US" sz="1600" b="1" dirty="0">
              <a:effectLst/>
              <a:ea typeface="Calibri" panose="020F0502020204030204" pitchFamily="34" charset="0"/>
              <a:cs typeface="Times New Roman" panose="02020603050405020304" pitchFamily="18" charset="0"/>
            </a:endParaRPr>
          </a:p>
        </p:txBody>
      </p:sp>
      <p:sp>
        <p:nvSpPr>
          <p:cNvPr id="20" name="Text Box 56"/>
          <p:cNvSpPr txBox="1"/>
          <p:nvPr/>
        </p:nvSpPr>
        <p:spPr>
          <a:xfrm>
            <a:off x="5697008" y="6265063"/>
            <a:ext cx="987425" cy="295910"/>
          </a:xfrm>
          <a:prstGeom prst="rect">
            <a:avLst/>
          </a:prstGeom>
          <a:solidFill>
            <a:schemeClr val="bg1">
              <a:alpha val="0"/>
            </a:schemeClr>
          </a:solidFill>
          <a:ln>
            <a:noFill/>
          </a:ln>
        </p:spPr>
        <p:style>
          <a:lnRef idx="2">
            <a:schemeClr val="accent2"/>
          </a:lnRef>
          <a:fillRef idx="1">
            <a:schemeClr val="lt1"/>
          </a:fillRef>
          <a:effectRef idx="0">
            <a:schemeClr val="accent2"/>
          </a:effectRef>
          <a:fontRef idx="minor">
            <a:schemeClr val="dk1"/>
          </a:fontRef>
        </p:style>
        <p:txBody>
          <a:bodyPr rot="0" spcFirstLastPara="0" vert="horz" wrap="none" lIns="91440" tIns="45720" rIns="91440" bIns="45720" numCol="1" spcCol="0" rtlCol="0" fromWordArt="0" anchor="t" anchorCtr="0" forceAA="0" compatLnSpc="1">
            <a:prstTxWarp prst="textNoShape">
              <a:avLst/>
            </a:prstTxWarp>
            <a:noAutofit/>
          </a:bodyPr>
          <a:lstStyle/>
          <a:p>
            <a:pPr marL="0" marR="0">
              <a:lnSpc>
                <a:spcPct val="107000"/>
              </a:lnSpc>
              <a:spcBef>
                <a:spcPts val="0"/>
              </a:spcBef>
              <a:spcAft>
                <a:spcPts val="800"/>
              </a:spcAft>
            </a:pPr>
            <a:r>
              <a:rPr lang="en-US" sz="1600" b="1" dirty="0" smtClean="0">
                <a:solidFill>
                  <a:srgbClr val="7030A0"/>
                </a:solidFill>
                <a:effectLst/>
                <a:ea typeface="Calibri" panose="020F0502020204030204" pitchFamily="34" charset="0"/>
                <a:cs typeface="Times New Roman" panose="02020603050405020304" pitchFamily="18" charset="0"/>
              </a:rPr>
              <a:t>DECISION SURFACE</a:t>
            </a:r>
            <a:endParaRPr lang="en-US" sz="1600" b="1" dirty="0">
              <a:effectLs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8394729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66598" y="808621"/>
            <a:ext cx="10444869" cy="512179"/>
          </a:xfrm>
        </p:spPr>
        <p:txBody>
          <a:bodyPr>
            <a:normAutofit fontScale="90000"/>
          </a:bodyPr>
          <a:lstStyle/>
          <a:p>
            <a:pPr algn="ctr"/>
            <a:r>
              <a:rPr lang="en-US" sz="4200" dirty="0" smtClean="0"/>
              <a:t>II. CLASSIFICATION OF Users (SPENDERS OR NOT)</a:t>
            </a:r>
            <a:endParaRPr lang="en-US" sz="4200" dirty="0"/>
          </a:p>
        </p:txBody>
      </p:sp>
      <p:pic>
        <p:nvPicPr>
          <p:cNvPr id="5" name="Picture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 y="0"/>
            <a:ext cx="1975556" cy="998919"/>
          </a:xfrm>
          <a:prstGeom prst="rect">
            <a:avLst/>
          </a:prstGeom>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744178" y="110980"/>
            <a:ext cx="4233333" cy="714774"/>
          </a:xfrm>
          <a:prstGeom prst="rect">
            <a:avLst/>
          </a:prstGeom>
        </p:spPr>
      </p:pic>
      <p:sp>
        <p:nvSpPr>
          <p:cNvPr id="14" name="Content Placeholder 13"/>
          <p:cNvSpPr>
            <a:spLocks noGrp="1"/>
          </p:cNvSpPr>
          <p:nvPr>
            <p:ph idx="1"/>
          </p:nvPr>
        </p:nvSpPr>
        <p:spPr>
          <a:xfrm>
            <a:off x="446263" y="1411341"/>
            <a:ext cx="10919002" cy="495046"/>
          </a:xfrm>
        </p:spPr>
        <p:txBody>
          <a:bodyPr anchor="t">
            <a:noAutofit/>
          </a:bodyPr>
          <a:lstStyle/>
          <a:p>
            <a:pPr marL="0" indent="0" algn="ctr">
              <a:buNone/>
            </a:pPr>
            <a:r>
              <a:rPr lang="en-US" sz="2800" dirty="0" smtClean="0"/>
              <a:t>Support Vector Machines </a:t>
            </a:r>
            <a:r>
              <a:rPr lang="en-US" sz="2800" i="1" u="sng" dirty="0"/>
              <a:t>kernels</a:t>
            </a:r>
            <a:r>
              <a:rPr lang="en-US" sz="2800" dirty="0"/>
              <a:t> </a:t>
            </a:r>
            <a:r>
              <a:rPr lang="en-US" sz="2800" dirty="0" smtClean="0"/>
              <a:t> </a:t>
            </a:r>
            <a:endParaRPr lang="en-US" sz="2200" dirty="0" smtClean="0"/>
          </a:p>
        </p:txBody>
      </p:sp>
      <p:pic>
        <p:nvPicPr>
          <p:cNvPr id="9" name="Performing_nonlinear_classification_via_linear_sep">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1128890" y="1980745"/>
            <a:ext cx="9380360" cy="4712161"/>
          </a:xfrm>
          <a:prstGeom prst="rect">
            <a:avLst/>
          </a:prstGeom>
        </p:spPr>
      </p:pic>
    </p:spTree>
    <p:extLst>
      <p:ext uri="{BB962C8B-B14F-4D97-AF65-F5344CB8AC3E}">
        <p14:creationId xmlns:p14="http://schemas.microsoft.com/office/powerpoint/2010/main" val="602594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2446"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66598" y="808621"/>
            <a:ext cx="10444869" cy="512179"/>
          </a:xfrm>
        </p:spPr>
        <p:txBody>
          <a:bodyPr>
            <a:normAutofit fontScale="90000"/>
          </a:bodyPr>
          <a:lstStyle/>
          <a:p>
            <a:pPr algn="ctr"/>
            <a:r>
              <a:rPr lang="en-US" sz="4200" dirty="0" smtClean="0"/>
              <a:t>II. CLASSIFICATION OF Users (SPENDERS OR NOT)</a:t>
            </a:r>
            <a:endParaRPr lang="en-US" sz="4200" dirty="0"/>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 y="0"/>
            <a:ext cx="1975556" cy="998919"/>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44178" y="110980"/>
            <a:ext cx="4233333" cy="714774"/>
          </a:xfrm>
          <a:prstGeom prst="rect">
            <a:avLst/>
          </a:prstGeom>
        </p:spPr>
      </p:pic>
      <p:sp>
        <p:nvSpPr>
          <p:cNvPr id="14" name="Content Placeholder 13"/>
          <p:cNvSpPr>
            <a:spLocks noGrp="1"/>
          </p:cNvSpPr>
          <p:nvPr>
            <p:ph idx="1"/>
          </p:nvPr>
        </p:nvSpPr>
        <p:spPr>
          <a:xfrm>
            <a:off x="516641" y="1523395"/>
            <a:ext cx="11381848" cy="5069315"/>
          </a:xfrm>
        </p:spPr>
        <p:txBody>
          <a:bodyPr anchor="t">
            <a:noAutofit/>
          </a:bodyPr>
          <a:lstStyle/>
          <a:p>
            <a:pPr marL="0" indent="0">
              <a:buNone/>
            </a:pPr>
            <a:r>
              <a:rPr lang="en-US" sz="2400" u="sng" dirty="0" smtClean="0"/>
              <a:t>FEATURES SET</a:t>
            </a:r>
          </a:p>
          <a:p>
            <a:pPr lvl="0"/>
            <a:r>
              <a:rPr lang="en-US" sz="2400" i="1" dirty="0" smtClean="0"/>
              <a:t>User Performance</a:t>
            </a:r>
            <a:r>
              <a:rPr lang="en-US" sz="2400" dirty="0" smtClean="0"/>
              <a:t> : User scores, Match Results, Alliance association, match frequencies.</a:t>
            </a:r>
          </a:p>
          <a:p>
            <a:pPr lvl="0"/>
            <a:r>
              <a:rPr lang="en-US" sz="2400" i="1" dirty="0" smtClean="0"/>
              <a:t>Alliance </a:t>
            </a:r>
            <a:r>
              <a:rPr lang="en-US" sz="2400" i="1" dirty="0"/>
              <a:t>Performance</a:t>
            </a:r>
            <a:r>
              <a:rPr lang="en-US" sz="2400" dirty="0"/>
              <a:t> </a:t>
            </a:r>
            <a:r>
              <a:rPr lang="en-US" sz="2400" dirty="0" smtClean="0"/>
              <a:t>:  </a:t>
            </a:r>
            <a:r>
              <a:rPr lang="en-US" sz="2400" dirty="0"/>
              <a:t>Alliance Scores, Match results.</a:t>
            </a:r>
          </a:p>
          <a:p>
            <a:pPr lvl="0"/>
            <a:r>
              <a:rPr lang="en-US" sz="2400" i="1" dirty="0"/>
              <a:t>Knight Performance</a:t>
            </a:r>
            <a:r>
              <a:rPr lang="en-US" sz="2400" dirty="0"/>
              <a:t> </a:t>
            </a:r>
            <a:r>
              <a:rPr lang="en-US" sz="2400" dirty="0" smtClean="0"/>
              <a:t>: </a:t>
            </a:r>
            <a:r>
              <a:rPr lang="en-US" sz="2400" dirty="0"/>
              <a:t>Knight Scores, Match results, match frequencies.</a:t>
            </a:r>
          </a:p>
          <a:p>
            <a:pPr lvl="0"/>
            <a:r>
              <a:rPr lang="en-US" sz="2400" i="1" dirty="0"/>
              <a:t>User Social</a:t>
            </a:r>
            <a:r>
              <a:rPr lang="en-US" sz="2400" dirty="0"/>
              <a:t> </a:t>
            </a:r>
            <a:r>
              <a:rPr lang="en-US" sz="2400" dirty="0" smtClean="0"/>
              <a:t>: </a:t>
            </a:r>
            <a:r>
              <a:rPr lang="en-US" sz="2400" dirty="0"/>
              <a:t>User Sentiments, User subjectivity, chat counts. </a:t>
            </a:r>
          </a:p>
          <a:p>
            <a:pPr lvl="0"/>
            <a:r>
              <a:rPr lang="en-US" sz="2400" i="1" dirty="0"/>
              <a:t>User Delight </a:t>
            </a:r>
            <a:r>
              <a:rPr lang="en-US" sz="2400" dirty="0" smtClean="0"/>
              <a:t>: </a:t>
            </a:r>
            <a:r>
              <a:rPr lang="en-US" sz="2400" dirty="0"/>
              <a:t>Loots, Boosts, </a:t>
            </a:r>
            <a:r>
              <a:rPr lang="en-US" sz="2400" dirty="0" err="1"/>
              <a:t>Mights</a:t>
            </a:r>
            <a:r>
              <a:rPr lang="en-US" sz="2400" dirty="0"/>
              <a:t>, Wall Strengths &amp; </a:t>
            </a:r>
            <a:r>
              <a:rPr lang="en-US" sz="2400" dirty="0" smtClean="0"/>
              <a:t>XPs.</a:t>
            </a:r>
          </a:p>
          <a:p>
            <a:pPr marL="0" lvl="0" indent="0">
              <a:buNone/>
            </a:pPr>
            <a:r>
              <a:rPr lang="en-US" sz="2400" u="sng" dirty="0" smtClean="0"/>
              <a:t>TRAINING DATA</a:t>
            </a:r>
            <a:r>
              <a:rPr lang="en-US" sz="2400" dirty="0" smtClean="0"/>
              <a:t>:</a:t>
            </a:r>
            <a:r>
              <a:rPr lang="en-US" sz="2400" b="1" dirty="0" smtClean="0"/>
              <a:t> </a:t>
            </a:r>
            <a:r>
              <a:rPr lang="en-US" sz="2400" dirty="0"/>
              <a:t>Feature Set of 4000 Users from total of 5387 User data. </a:t>
            </a:r>
            <a:endParaRPr lang="en-US" sz="2400" dirty="0" smtClean="0"/>
          </a:p>
          <a:p>
            <a:pPr marL="0" indent="0">
              <a:buNone/>
            </a:pPr>
            <a:r>
              <a:rPr lang="en-US" sz="2400" u="sng" dirty="0" smtClean="0"/>
              <a:t>TEST DATA</a:t>
            </a:r>
            <a:r>
              <a:rPr lang="en-US" sz="2400" dirty="0" smtClean="0"/>
              <a:t>: Feature Set of 1387 User Data.</a:t>
            </a:r>
          </a:p>
          <a:p>
            <a:pPr marL="0" indent="0">
              <a:buNone/>
            </a:pPr>
            <a:endParaRPr lang="en-US" sz="2400" dirty="0"/>
          </a:p>
          <a:p>
            <a:pPr marL="0" indent="0">
              <a:buNone/>
            </a:pPr>
            <a:r>
              <a:rPr lang="en-US" sz="2400" u="sng" dirty="0" smtClean="0"/>
              <a:t>Number of Features</a:t>
            </a:r>
            <a:r>
              <a:rPr lang="en-US" sz="2400" dirty="0"/>
              <a:t>:</a:t>
            </a:r>
            <a:r>
              <a:rPr lang="en-US" sz="2400" dirty="0" smtClean="0"/>
              <a:t> ~44</a:t>
            </a:r>
          </a:p>
          <a:p>
            <a:endParaRPr lang="en-US" sz="2400" dirty="0"/>
          </a:p>
          <a:p>
            <a:pPr>
              <a:spcAft>
                <a:spcPts val="1500"/>
              </a:spcAft>
            </a:pPr>
            <a:endParaRPr lang="en-US" sz="2400" dirty="0" smtClean="0"/>
          </a:p>
        </p:txBody>
      </p:sp>
    </p:spTree>
    <p:extLst>
      <p:ext uri="{BB962C8B-B14F-4D97-AF65-F5344CB8AC3E}">
        <p14:creationId xmlns:p14="http://schemas.microsoft.com/office/powerpoint/2010/main" val="155661356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66598" y="808621"/>
            <a:ext cx="10444869" cy="512179"/>
          </a:xfrm>
        </p:spPr>
        <p:txBody>
          <a:bodyPr>
            <a:normAutofit fontScale="90000"/>
          </a:bodyPr>
          <a:lstStyle/>
          <a:p>
            <a:pPr algn="ctr"/>
            <a:r>
              <a:rPr lang="en-US" sz="4200" dirty="0" smtClean="0"/>
              <a:t>II. CLASSIFICATION OF Users (SPENDERS OR NOT)</a:t>
            </a:r>
            <a:endParaRPr lang="en-US" sz="4200" dirty="0"/>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 y="0"/>
            <a:ext cx="1975556" cy="998919"/>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44178" y="110980"/>
            <a:ext cx="4233333" cy="714774"/>
          </a:xfrm>
          <a:prstGeom prst="rect">
            <a:avLst/>
          </a:prstGeom>
        </p:spPr>
      </p:pic>
      <p:sp>
        <p:nvSpPr>
          <p:cNvPr id="14" name="Content Placeholder 13"/>
          <p:cNvSpPr>
            <a:spLocks noGrp="1"/>
          </p:cNvSpPr>
          <p:nvPr>
            <p:ph idx="1"/>
          </p:nvPr>
        </p:nvSpPr>
        <p:spPr>
          <a:xfrm>
            <a:off x="516641" y="1523395"/>
            <a:ext cx="11381848" cy="5069315"/>
          </a:xfrm>
        </p:spPr>
        <p:txBody>
          <a:bodyPr anchor="t">
            <a:noAutofit/>
          </a:bodyPr>
          <a:lstStyle/>
          <a:p>
            <a:pPr marL="0" indent="0">
              <a:buNone/>
            </a:pPr>
            <a:r>
              <a:rPr lang="en-US" sz="2400" u="sng" dirty="0" smtClean="0"/>
              <a:t>FEATURES SET</a:t>
            </a:r>
          </a:p>
          <a:p>
            <a:pPr lvl="0"/>
            <a:r>
              <a:rPr lang="en-US" sz="2400" i="1" dirty="0" smtClean="0"/>
              <a:t>User Performance</a:t>
            </a:r>
            <a:r>
              <a:rPr lang="en-US" sz="2400" dirty="0" smtClean="0"/>
              <a:t> : User scores, Match Results, Alliance association, match frequencies.</a:t>
            </a:r>
          </a:p>
          <a:p>
            <a:pPr lvl="0"/>
            <a:r>
              <a:rPr lang="en-US" sz="2400" i="1" dirty="0" smtClean="0"/>
              <a:t>Alliance </a:t>
            </a:r>
            <a:r>
              <a:rPr lang="en-US" sz="2400" i="1" dirty="0"/>
              <a:t>Performance</a:t>
            </a:r>
            <a:r>
              <a:rPr lang="en-US" sz="2400" dirty="0"/>
              <a:t> </a:t>
            </a:r>
            <a:r>
              <a:rPr lang="en-US" sz="2400" dirty="0" smtClean="0"/>
              <a:t>:  </a:t>
            </a:r>
            <a:r>
              <a:rPr lang="en-US" sz="2400" dirty="0"/>
              <a:t>Alliance Scores, Match results.</a:t>
            </a:r>
          </a:p>
          <a:p>
            <a:pPr lvl="0"/>
            <a:r>
              <a:rPr lang="en-US" sz="2400" i="1" dirty="0"/>
              <a:t>Knight Performance</a:t>
            </a:r>
            <a:r>
              <a:rPr lang="en-US" sz="2400" dirty="0"/>
              <a:t> </a:t>
            </a:r>
            <a:r>
              <a:rPr lang="en-US" sz="2400" dirty="0" smtClean="0"/>
              <a:t>: </a:t>
            </a:r>
            <a:r>
              <a:rPr lang="en-US" sz="2400" dirty="0"/>
              <a:t>Knight Scores, Match results, match frequencies.</a:t>
            </a:r>
          </a:p>
          <a:p>
            <a:pPr lvl="0"/>
            <a:r>
              <a:rPr lang="en-US" sz="2400" i="1" dirty="0"/>
              <a:t>User Social</a:t>
            </a:r>
            <a:r>
              <a:rPr lang="en-US" sz="2400" dirty="0"/>
              <a:t> </a:t>
            </a:r>
            <a:r>
              <a:rPr lang="en-US" sz="2400" dirty="0" smtClean="0"/>
              <a:t>: </a:t>
            </a:r>
            <a:r>
              <a:rPr lang="en-US" sz="2400" dirty="0"/>
              <a:t>User Sentiments, User subjectivity, chat counts. </a:t>
            </a:r>
          </a:p>
          <a:p>
            <a:pPr lvl="0"/>
            <a:r>
              <a:rPr lang="en-US" sz="2400" i="1" dirty="0"/>
              <a:t>User Delight </a:t>
            </a:r>
            <a:r>
              <a:rPr lang="en-US" sz="2400" dirty="0" smtClean="0"/>
              <a:t>: </a:t>
            </a:r>
            <a:r>
              <a:rPr lang="en-US" sz="2400" dirty="0"/>
              <a:t>Loots, Boosts, </a:t>
            </a:r>
            <a:r>
              <a:rPr lang="en-US" sz="2400" dirty="0" err="1"/>
              <a:t>Mights</a:t>
            </a:r>
            <a:r>
              <a:rPr lang="en-US" sz="2400" dirty="0"/>
              <a:t>, Wall Strengths &amp; </a:t>
            </a:r>
            <a:r>
              <a:rPr lang="en-US" sz="2400" dirty="0" smtClean="0"/>
              <a:t>XPs.</a:t>
            </a:r>
          </a:p>
          <a:p>
            <a:pPr marL="0" lvl="0" indent="0">
              <a:buNone/>
            </a:pPr>
            <a:r>
              <a:rPr lang="en-US" sz="2400" u="sng" dirty="0" smtClean="0"/>
              <a:t>TRAINING DATA</a:t>
            </a:r>
            <a:r>
              <a:rPr lang="en-US" sz="2400" dirty="0" smtClean="0"/>
              <a:t>:</a:t>
            </a:r>
            <a:r>
              <a:rPr lang="en-US" sz="2400" b="1" dirty="0" smtClean="0"/>
              <a:t> </a:t>
            </a:r>
            <a:r>
              <a:rPr lang="en-US" sz="2400" dirty="0"/>
              <a:t>Feature Set of 4000 Users from total of 5387 User data. </a:t>
            </a:r>
            <a:endParaRPr lang="en-US" sz="2400" dirty="0" smtClean="0"/>
          </a:p>
          <a:p>
            <a:pPr marL="0" indent="0">
              <a:buNone/>
            </a:pPr>
            <a:r>
              <a:rPr lang="en-US" sz="2400" u="sng" dirty="0" smtClean="0"/>
              <a:t>TEST DATA</a:t>
            </a:r>
            <a:r>
              <a:rPr lang="en-US" sz="2400" dirty="0" smtClean="0"/>
              <a:t>: Feature Set of 1387 User Data.</a:t>
            </a:r>
          </a:p>
          <a:p>
            <a:pPr marL="0" indent="0">
              <a:buNone/>
            </a:pPr>
            <a:endParaRPr lang="en-US" sz="2400" dirty="0"/>
          </a:p>
          <a:p>
            <a:pPr marL="0" indent="0">
              <a:buNone/>
            </a:pPr>
            <a:r>
              <a:rPr lang="en-US" sz="2400" u="sng" dirty="0" smtClean="0"/>
              <a:t>Number of Features</a:t>
            </a:r>
            <a:r>
              <a:rPr lang="en-US" sz="2400" dirty="0"/>
              <a:t>:</a:t>
            </a:r>
            <a:r>
              <a:rPr lang="en-US" sz="2400" dirty="0" smtClean="0"/>
              <a:t> ~44</a:t>
            </a:r>
          </a:p>
          <a:p>
            <a:endParaRPr lang="en-US" sz="2400" dirty="0"/>
          </a:p>
          <a:p>
            <a:pPr>
              <a:spcAft>
                <a:spcPts val="1500"/>
              </a:spcAft>
            </a:pPr>
            <a:endParaRPr lang="en-US" sz="2400" dirty="0" smtClean="0"/>
          </a:p>
        </p:txBody>
      </p:sp>
    </p:spTree>
    <p:extLst>
      <p:ext uri="{BB962C8B-B14F-4D97-AF65-F5344CB8AC3E}">
        <p14:creationId xmlns:p14="http://schemas.microsoft.com/office/powerpoint/2010/main" val="369937083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2731" y="825424"/>
            <a:ext cx="10131425" cy="1061156"/>
          </a:xfrm>
        </p:spPr>
        <p:txBody>
          <a:bodyPr>
            <a:normAutofit/>
          </a:bodyPr>
          <a:lstStyle/>
          <a:p>
            <a:pPr algn="ctr"/>
            <a:r>
              <a:rPr lang="en-US" sz="4400" dirty="0" smtClean="0"/>
              <a:t> Why DATA SCIENCE?</a:t>
            </a:r>
            <a:endParaRPr lang="en-US" sz="4400" dirty="0"/>
          </a:p>
        </p:txBody>
      </p:sp>
      <p:sp>
        <p:nvSpPr>
          <p:cNvPr id="3" name="Subtitle 2"/>
          <p:cNvSpPr>
            <a:spLocks noGrp="1"/>
          </p:cNvSpPr>
          <p:nvPr>
            <p:ph idx="1"/>
          </p:nvPr>
        </p:nvSpPr>
        <p:spPr>
          <a:xfrm>
            <a:off x="685801" y="2315232"/>
            <a:ext cx="11291710" cy="3475968"/>
          </a:xfrm>
        </p:spPr>
        <p:txBody>
          <a:bodyPr>
            <a:normAutofit fontScale="92500"/>
          </a:bodyPr>
          <a:lstStyle/>
          <a:p>
            <a:pPr marL="0" indent="0">
              <a:buNone/>
            </a:pPr>
            <a:r>
              <a:rPr lang="en-US" sz="3200" dirty="0" smtClean="0"/>
              <a:t>Data Science is the art and science of </a:t>
            </a:r>
            <a:r>
              <a:rPr lang="en-US" sz="3200" dirty="0"/>
              <a:t>knowledge extraction from </a:t>
            </a:r>
            <a:r>
              <a:rPr lang="en-US" sz="3200" dirty="0" smtClean="0"/>
              <a:t>data.</a:t>
            </a:r>
          </a:p>
          <a:p>
            <a:pPr marL="0" indent="0">
              <a:buNone/>
            </a:pPr>
            <a:r>
              <a:rPr lang="en-US" sz="3000" dirty="0" smtClean="0"/>
              <a:t>Given the Data,</a:t>
            </a:r>
          </a:p>
          <a:p>
            <a:pPr marL="514350" indent="-514350">
              <a:buFont typeface="+mj-lt"/>
              <a:buAutoNum type="arabicPeriod"/>
            </a:pPr>
            <a:r>
              <a:rPr lang="en-US" sz="3000" dirty="0" smtClean="0"/>
              <a:t>What does it mean/imply to have these observations? </a:t>
            </a:r>
          </a:p>
          <a:p>
            <a:pPr marL="514350" indent="-514350">
              <a:buFont typeface="+mj-lt"/>
              <a:buAutoNum type="arabicPeriod"/>
            </a:pPr>
            <a:r>
              <a:rPr lang="en-US" sz="3000" dirty="0" smtClean="0"/>
              <a:t>What are the Patterns and anomalies hidden in the data.</a:t>
            </a:r>
          </a:p>
          <a:p>
            <a:pPr marL="514350" indent="-514350">
              <a:buFont typeface="+mj-lt"/>
              <a:buAutoNum type="arabicPeriod"/>
            </a:pPr>
            <a:r>
              <a:rPr lang="en-US" sz="3000" dirty="0" smtClean="0"/>
              <a:t>What stories does it tell ? The ecosystem behind the data.</a:t>
            </a:r>
          </a:p>
          <a:p>
            <a:pPr marL="514350" indent="-514350">
              <a:buFont typeface="+mj-lt"/>
              <a:buAutoNum type="arabicPeriod"/>
            </a:pPr>
            <a:r>
              <a:rPr lang="en-US" sz="3000" dirty="0" smtClean="0"/>
              <a:t>What should we </a:t>
            </a:r>
            <a:r>
              <a:rPr lang="en-US" sz="3000" dirty="0"/>
              <a:t>e</a:t>
            </a:r>
            <a:r>
              <a:rPr lang="en-US" sz="3000" dirty="0" smtClean="0"/>
              <a:t>xpect in the future from the data.</a:t>
            </a:r>
            <a:endParaRPr lang="en-US" sz="3000" dirty="0"/>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 y="0"/>
            <a:ext cx="1975556" cy="998919"/>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44178" y="110980"/>
            <a:ext cx="4233333" cy="714774"/>
          </a:xfrm>
          <a:prstGeom prst="rect">
            <a:avLst/>
          </a:prstGeom>
        </p:spPr>
      </p:pic>
    </p:spTree>
    <p:extLst>
      <p:ext uri="{BB962C8B-B14F-4D97-AF65-F5344CB8AC3E}">
        <p14:creationId xmlns:p14="http://schemas.microsoft.com/office/powerpoint/2010/main" val="502733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200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200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200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200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200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200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fade">
                                      <p:cBhvr>
                                        <p:cTn id="42" dur="1000"/>
                                        <p:tgtEl>
                                          <p:spTgt spid="3">
                                            <p:txEl>
                                              <p:pRg st="5" end="5"/>
                                            </p:txEl>
                                          </p:spTgt>
                                        </p:tgtEl>
                                      </p:cBhvr>
                                    </p:animEffect>
                                    <p:anim calcmode="lin" valueType="num">
                                      <p:cBhvr>
                                        <p:cTn id="4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66598" y="808621"/>
            <a:ext cx="10444869" cy="512179"/>
          </a:xfrm>
        </p:spPr>
        <p:txBody>
          <a:bodyPr>
            <a:normAutofit fontScale="90000"/>
          </a:bodyPr>
          <a:lstStyle/>
          <a:p>
            <a:pPr algn="ctr"/>
            <a:r>
              <a:rPr lang="en-US" sz="4200" dirty="0" smtClean="0"/>
              <a:t>II. CLASSIFICATION OF Users (SPENDERS OR NOT)</a:t>
            </a:r>
            <a:endParaRPr lang="en-US" sz="4200" dirty="0"/>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 y="0"/>
            <a:ext cx="1975556" cy="998919"/>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44178" y="110980"/>
            <a:ext cx="4233333" cy="714774"/>
          </a:xfrm>
          <a:prstGeom prst="rect">
            <a:avLst/>
          </a:prstGeom>
        </p:spPr>
      </p:pic>
      <p:sp>
        <p:nvSpPr>
          <p:cNvPr id="14" name="Content Placeholder 13"/>
          <p:cNvSpPr>
            <a:spLocks noGrp="1"/>
          </p:cNvSpPr>
          <p:nvPr>
            <p:ph idx="1"/>
          </p:nvPr>
        </p:nvSpPr>
        <p:spPr>
          <a:xfrm>
            <a:off x="191716" y="1523395"/>
            <a:ext cx="11794631" cy="5069315"/>
          </a:xfrm>
        </p:spPr>
        <p:txBody>
          <a:bodyPr anchor="t">
            <a:noAutofit/>
          </a:bodyPr>
          <a:lstStyle/>
          <a:p>
            <a:pPr marL="0" indent="0">
              <a:buNone/>
            </a:pPr>
            <a:r>
              <a:rPr lang="en-US" sz="2400" u="sng" dirty="0" smtClean="0"/>
              <a:t>Metrics Of Evaluation:</a:t>
            </a:r>
          </a:p>
          <a:p>
            <a:pPr lvl="0"/>
            <a:r>
              <a:rPr lang="en-US" sz="2400" i="1" dirty="0" smtClean="0"/>
              <a:t>Precision</a:t>
            </a:r>
            <a:r>
              <a:rPr lang="en-US" sz="2400" dirty="0" smtClean="0"/>
              <a:t>: </a:t>
            </a:r>
            <a:r>
              <a:rPr lang="en-US" sz="2400" dirty="0"/>
              <a:t>Ratio of correctly classified positives to number of items classified as “positive”. </a:t>
            </a:r>
            <a:endParaRPr lang="en-US" sz="2400" dirty="0" smtClean="0"/>
          </a:p>
          <a:p>
            <a:r>
              <a:rPr lang="en-US" sz="2400" i="1" dirty="0" smtClean="0"/>
              <a:t>Recall or True Positive rate</a:t>
            </a:r>
            <a:r>
              <a:rPr lang="en-US" sz="2400" dirty="0" smtClean="0"/>
              <a:t>: Ratio </a:t>
            </a:r>
            <a:r>
              <a:rPr lang="en-US" sz="2400" dirty="0"/>
              <a:t>of correctly classified positives to total number of positives</a:t>
            </a:r>
            <a:r>
              <a:rPr lang="en-US" sz="2400" dirty="0" smtClean="0"/>
              <a:t>.</a:t>
            </a:r>
          </a:p>
          <a:p>
            <a:pPr lvl="0"/>
            <a:r>
              <a:rPr lang="en-US" sz="2400" i="1" dirty="0" smtClean="0"/>
              <a:t>Accuracy</a:t>
            </a:r>
            <a:r>
              <a:rPr lang="en-US" sz="2400" dirty="0" smtClean="0"/>
              <a:t>: Ratio of correctly classified items(+</a:t>
            </a:r>
            <a:r>
              <a:rPr lang="en-US" sz="2400" dirty="0" err="1" smtClean="0"/>
              <a:t>ve</a:t>
            </a:r>
            <a:r>
              <a:rPr lang="en-US" sz="2400" dirty="0" smtClean="0"/>
              <a:t> and –</a:t>
            </a:r>
            <a:r>
              <a:rPr lang="en-US" sz="2400" dirty="0" err="1" smtClean="0"/>
              <a:t>ve</a:t>
            </a:r>
            <a:r>
              <a:rPr lang="en-US" sz="2400" dirty="0" smtClean="0"/>
              <a:t>) to the total number of items.</a:t>
            </a:r>
          </a:p>
          <a:p>
            <a:pPr lvl="0"/>
            <a:r>
              <a:rPr lang="en-US" sz="2400" i="1" dirty="0" smtClean="0"/>
              <a:t>Specificity</a:t>
            </a:r>
            <a:r>
              <a:rPr lang="en-US" sz="2400" dirty="0" smtClean="0"/>
              <a:t>: Ratio of correctly classified negatives to total number of negatives.</a:t>
            </a:r>
          </a:p>
          <a:p>
            <a:pPr lvl="0"/>
            <a:r>
              <a:rPr lang="en-US" sz="2400" i="1" dirty="0"/>
              <a:t>Fall Out </a:t>
            </a:r>
            <a:r>
              <a:rPr lang="en-US" sz="2400" i="1" dirty="0" smtClean="0"/>
              <a:t> or False Positive rate or : </a:t>
            </a:r>
            <a:r>
              <a:rPr lang="en-US" sz="2400" dirty="0"/>
              <a:t>Ratio of correctly classified </a:t>
            </a:r>
            <a:r>
              <a:rPr lang="en-US" sz="2400" dirty="0" smtClean="0"/>
              <a:t>negatives </a:t>
            </a:r>
            <a:r>
              <a:rPr lang="en-US" sz="2400" dirty="0"/>
              <a:t>to number of items classified as </a:t>
            </a:r>
            <a:r>
              <a:rPr lang="en-US" sz="2400" dirty="0" smtClean="0"/>
              <a:t>“negative”.</a:t>
            </a:r>
          </a:p>
          <a:p>
            <a:pPr lvl="0"/>
            <a:r>
              <a:rPr lang="en-US" sz="2400" i="1" dirty="0" smtClean="0"/>
              <a:t>Mutual Info:</a:t>
            </a:r>
            <a:r>
              <a:rPr lang="en-US" sz="2400" dirty="0" smtClean="0"/>
              <a:t> Amount of information shared between the test truth &amp; test predictions.</a:t>
            </a:r>
          </a:p>
          <a:p>
            <a:pPr lvl="0"/>
            <a:r>
              <a:rPr lang="en-US" sz="2400" i="1" dirty="0" smtClean="0"/>
              <a:t>F1 Score:</a:t>
            </a:r>
            <a:r>
              <a:rPr lang="en-US" sz="2400" dirty="0" smtClean="0"/>
              <a:t> Weighted average of Precision and Recall.</a:t>
            </a:r>
          </a:p>
          <a:p>
            <a:pPr lvl="0"/>
            <a:r>
              <a:rPr lang="en-US" sz="2400" i="1" dirty="0" smtClean="0"/>
              <a:t>Area Under the ROC Curve: </a:t>
            </a:r>
            <a:r>
              <a:rPr lang="en-US" sz="2400" dirty="0" smtClean="0"/>
              <a:t>Area of region under the curve between Recall and Fall Out.</a:t>
            </a:r>
            <a:endParaRPr lang="en-US" sz="2400" dirty="0"/>
          </a:p>
          <a:p>
            <a:pPr>
              <a:spcAft>
                <a:spcPts val="1500"/>
              </a:spcAft>
            </a:pPr>
            <a:endParaRPr lang="en-US" sz="2400" dirty="0" smtClean="0"/>
          </a:p>
        </p:txBody>
      </p:sp>
    </p:spTree>
    <p:extLst>
      <p:ext uri="{BB962C8B-B14F-4D97-AF65-F5344CB8AC3E}">
        <p14:creationId xmlns:p14="http://schemas.microsoft.com/office/powerpoint/2010/main" val="3907709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fade">
                                      <p:cBhvr>
                                        <p:cTn id="7" dur="1000"/>
                                        <p:tgtEl>
                                          <p:spTgt spid="14">
                                            <p:txEl>
                                              <p:pRg st="0" end="0"/>
                                            </p:txEl>
                                          </p:spTgt>
                                        </p:tgtEl>
                                      </p:cBhvr>
                                    </p:animEffect>
                                    <p:anim calcmode="lin" valueType="num">
                                      <p:cBhvr>
                                        <p:cTn id="8" dur="1000" fill="hold"/>
                                        <p:tgtEl>
                                          <p:spTgt spid="1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4">
                                            <p:txEl>
                                              <p:pRg st="1" end="1"/>
                                            </p:txEl>
                                          </p:spTgt>
                                        </p:tgtEl>
                                        <p:attrNameLst>
                                          <p:attrName>style.visibility</p:attrName>
                                        </p:attrNameLst>
                                      </p:cBhvr>
                                      <p:to>
                                        <p:strVal val="visible"/>
                                      </p:to>
                                    </p:set>
                                    <p:animEffect transition="in" filter="fade">
                                      <p:cBhvr>
                                        <p:cTn id="14" dur="1000"/>
                                        <p:tgtEl>
                                          <p:spTgt spid="14">
                                            <p:txEl>
                                              <p:pRg st="1" end="1"/>
                                            </p:txEl>
                                          </p:spTgt>
                                        </p:tgtEl>
                                      </p:cBhvr>
                                    </p:animEffect>
                                    <p:anim calcmode="lin" valueType="num">
                                      <p:cBhvr>
                                        <p:cTn id="15" dur="1000" fill="hold"/>
                                        <p:tgtEl>
                                          <p:spTgt spid="14">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1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4">
                                            <p:txEl>
                                              <p:pRg st="2" end="2"/>
                                            </p:txEl>
                                          </p:spTgt>
                                        </p:tgtEl>
                                        <p:attrNameLst>
                                          <p:attrName>style.visibility</p:attrName>
                                        </p:attrNameLst>
                                      </p:cBhvr>
                                      <p:to>
                                        <p:strVal val="visible"/>
                                      </p:to>
                                    </p:set>
                                    <p:animEffect transition="in" filter="fade">
                                      <p:cBhvr>
                                        <p:cTn id="21" dur="1000"/>
                                        <p:tgtEl>
                                          <p:spTgt spid="14">
                                            <p:txEl>
                                              <p:pRg st="2" end="2"/>
                                            </p:txEl>
                                          </p:spTgt>
                                        </p:tgtEl>
                                      </p:cBhvr>
                                    </p:animEffect>
                                    <p:anim calcmode="lin" valueType="num">
                                      <p:cBhvr>
                                        <p:cTn id="22" dur="1000" fill="hold"/>
                                        <p:tgtEl>
                                          <p:spTgt spid="14">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14">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14">
                                            <p:txEl>
                                              <p:pRg st="3" end="3"/>
                                            </p:txEl>
                                          </p:spTgt>
                                        </p:tgtEl>
                                        <p:attrNameLst>
                                          <p:attrName>style.visibility</p:attrName>
                                        </p:attrNameLst>
                                      </p:cBhvr>
                                      <p:to>
                                        <p:strVal val="visible"/>
                                      </p:to>
                                    </p:set>
                                    <p:animEffect transition="in" filter="fade">
                                      <p:cBhvr>
                                        <p:cTn id="28" dur="1000"/>
                                        <p:tgtEl>
                                          <p:spTgt spid="14">
                                            <p:txEl>
                                              <p:pRg st="3" end="3"/>
                                            </p:txEl>
                                          </p:spTgt>
                                        </p:tgtEl>
                                      </p:cBhvr>
                                    </p:animEffect>
                                    <p:anim calcmode="lin" valueType="num">
                                      <p:cBhvr>
                                        <p:cTn id="29" dur="1000" fill="hold"/>
                                        <p:tgtEl>
                                          <p:spTgt spid="14">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14">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14">
                                            <p:txEl>
                                              <p:pRg st="4" end="4"/>
                                            </p:txEl>
                                          </p:spTgt>
                                        </p:tgtEl>
                                        <p:attrNameLst>
                                          <p:attrName>style.visibility</p:attrName>
                                        </p:attrNameLst>
                                      </p:cBhvr>
                                      <p:to>
                                        <p:strVal val="visible"/>
                                      </p:to>
                                    </p:set>
                                    <p:animEffect transition="in" filter="fade">
                                      <p:cBhvr>
                                        <p:cTn id="35" dur="1000"/>
                                        <p:tgtEl>
                                          <p:spTgt spid="14">
                                            <p:txEl>
                                              <p:pRg st="4" end="4"/>
                                            </p:txEl>
                                          </p:spTgt>
                                        </p:tgtEl>
                                      </p:cBhvr>
                                    </p:animEffect>
                                    <p:anim calcmode="lin" valueType="num">
                                      <p:cBhvr>
                                        <p:cTn id="36" dur="1000" fill="hold"/>
                                        <p:tgtEl>
                                          <p:spTgt spid="14">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14">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14">
                                            <p:txEl>
                                              <p:pRg st="5" end="5"/>
                                            </p:txEl>
                                          </p:spTgt>
                                        </p:tgtEl>
                                        <p:attrNameLst>
                                          <p:attrName>style.visibility</p:attrName>
                                        </p:attrNameLst>
                                      </p:cBhvr>
                                      <p:to>
                                        <p:strVal val="visible"/>
                                      </p:to>
                                    </p:set>
                                    <p:animEffect transition="in" filter="fade">
                                      <p:cBhvr>
                                        <p:cTn id="42" dur="1000"/>
                                        <p:tgtEl>
                                          <p:spTgt spid="14">
                                            <p:txEl>
                                              <p:pRg st="5" end="5"/>
                                            </p:txEl>
                                          </p:spTgt>
                                        </p:tgtEl>
                                      </p:cBhvr>
                                    </p:animEffect>
                                    <p:anim calcmode="lin" valueType="num">
                                      <p:cBhvr>
                                        <p:cTn id="43" dur="1000" fill="hold"/>
                                        <p:tgtEl>
                                          <p:spTgt spid="14">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14">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14">
                                            <p:txEl>
                                              <p:pRg st="6" end="6"/>
                                            </p:txEl>
                                          </p:spTgt>
                                        </p:tgtEl>
                                        <p:attrNameLst>
                                          <p:attrName>style.visibility</p:attrName>
                                        </p:attrNameLst>
                                      </p:cBhvr>
                                      <p:to>
                                        <p:strVal val="visible"/>
                                      </p:to>
                                    </p:set>
                                    <p:animEffect transition="in" filter="fade">
                                      <p:cBhvr>
                                        <p:cTn id="49" dur="1000"/>
                                        <p:tgtEl>
                                          <p:spTgt spid="14">
                                            <p:txEl>
                                              <p:pRg st="6" end="6"/>
                                            </p:txEl>
                                          </p:spTgt>
                                        </p:tgtEl>
                                      </p:cBhvr>
                                    </p:animEffect>
                                    <p:anim calcmode="lin" valueType="num">
                                      <p:cBhvr>
                                        <p:cTn id="50" dur="1000" fill="hold"/>
                                        <p:tgtEl>
                                          <p:spTgt spid="14">
                                            <p:txEl>
                                              <p:pRg st="6" end="6"/>
                                            </p:txEl>
                                          </p:spTgt>
                                        </p:tgtEl>
                                        <p:attrNameLst>
                                          <p:attrName>ppt_x</p:attrName>
                                        </p:attrNameLst>
                                      </p:cBhvr>
                                      <p:tavLst>
                                        <p:tav tm="0">
                                          <p:val>
                                            <p:strVal val="#ppt_x"/>
                                          </p:val>
                                        </p:tav>
                                        <p:tav tm="100000">
                                          <p:val>
                                            <p:strVal val="#ppt_x"/>
                                          </p:val>
                                        </p:tav>
                                      </p:tavLst>
                                    </p:anim>
                                    <p:anim calcmode="lin" valueType="num">
                                      <p:cBhvr>
                                        <p:cTn id="51" dur="1000" fill="hold"/>
                                        <p:tgtEl>
                                          <p:spTgt spid="14">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14">
                                            <p:txEl>
                                              <p:pRg st="7" end="7"/>
                                            </p:txEl>
                                          </p:spTgt>
                                        </p:tgtEl>
                                        <p:attrNameLst>
                                          <p:attrName>style.visibility</p:attrName>
                                        </p:attrNameLst>
                                      </p:cBhvr>
                                      <p:to>
                                        <p:strVal val="visible"/>
                                      </p:to>
                                    </p:set>
                                    <p:animEffect transition="in" filter="fade">
                                      <p:cBhvr>
                                        <p:cTn id="56" dur="1000"/>
                                        <p:tgtEl>
                                          <p:spTgt spid="14">
                                            <p:txEl>
                                              <p:pRg st="7" end="7"/>
                                            </p:txEl>
                                          </p:spTgt>
                                        </p:tgtEl>
                                      </p:cBhvr>
                                    </p:animEffect>
                                    <p:anim calcmode="lin" valueType="num">
                                      <p:cBhvr>
                                        <p:cTn id="57" dur="1000" fill="hold"/>
                                        <p:tgtEl>
                                          <p:spTgt spid="14">
                                            <p:txEl>
                                              <p:pRg st="7" end="7"/>
                                            </p:txEl>
                                          </p:spTgt>
                                        </p:tgtEl>
                                        <p:attrNameLst>
                                          <p:attrName>ppt_x</p:attrName>
                                        </p:attrNameLst>
                                      </p:cBhvr>
                                      <p:tavLst>
                                        <p:tav tm="0">
                                          <p:val>
                                            <p:strVal val="#ppt_x"/>
                                          </p:val>
                                        </p:tav>
                                        <p:tav tm="100000">
                                          <p:val>
                                            <p:strVal val="#ppt_x"/>
                                          </p:val>
                                        </p:tav>
                                      </p:tavLst>
                                    </p:anim>
                                    <p:anim calcmode="lin" valueType="num">
                                      <p:cBhvr>
                                        <p:cTn id="58" dur="1000" fill="hold"/>
                                        <p:tgtEl>
                                          <p:spTgt spid="14">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grpId="0" nodeType="clickEffect">
                                  <p:stCondLst>
                                    <p:cond delay="0"/>
                                  </p:stCondLst>
                                  <p:childTnLst>
                                    <p:set>
                                      <p:cBhvr>
                                        <p:cTn id="62" dur="1" fill="hold">
                                          <p:stCondLst>
                                            <p:cond delay="0"/>
                                          </p:stCondLst>
                                        </p:cTn>
                                        <p:tgtEl>
                                          <p:spTgt spid="14">
                                            <p:txEl>
                                              <p:pRg st="8" end="8"/>
                                            </p:txEl>
                                          </p:spTgt>
                                        </p:tgtEl>
                                        <p:attrNameLst>
                                          <p:attrName>style.visibility</p:attrName>
                                        </p:attrNameLst>
                                      </p:cBhvr>
                                      <p:to>
                                        <p:strVal val="visible"/>
                                      </p:to>
                                    </p:set>
                                    <p:animEffect transition="in" filter="fade">
                                      <p:cBhvr>
                                        <p:cTn id="63" dur="1000"/>
                                        <p:tgtEl>
                                          <p:spTgt spid="14">
                                            <p:txEl>
                                              <p:pRg st="8" end="8"/>
                                            </p:txEl>
                                          </p:spTgt>
                                        </p:tgtEl>
                                      </p:cBhvr>
                                    </p:animEffect>
                                    <p:anim calcmode="lin" valueType="num">
                                      <p:cBhvr>
                                        <p:cTn id="64" dur="1000" fill="hold"/>
                                        <p:tgtEl>
                                          <p:spTgt spid="14">
                                            <p:txEl>
                                              <p:pRg st="8" end="8"/>
                                            </p:txEl>
                                          </p:spTgt>
                                        </p:tgtEl>
                                        <p:attrNameLst>
                                          <p:attrName>ppt_x</p:attrName>
                                        </p:attrNameLst>
                                      </p:cBhvr>
                                      <p:tavLst>
                                        <p:tav tm="0">
                                          <p:val>
                                            <p:strVal val="#ppt_x"/>
                                          </p:val>
                                        </p:tav>
                                        <p:tav tm="100000">
                                          <p:val>
                                            <p:strVal val="#ppt_x"/>
                                          </p:val>
                                        </p:tav>
                                      </p:tavLst>
                                    </p:anim>
                                    <p:anim calcmode="lin" valueType="num">
                                      <p:cBhvr>
                                        <p:cTn id="65" dur="1000" fill="hold"/>
                                        <p:tgtEl>
                                          <p:spTgt spid="14">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66598" y="808621"/>
            <a:ext cx="10444869" cy="512179"/>
          </a:xfrm>
        </p:spPr>
        <p:txBody>
          <a:bodyPr>
            <a:normAutofit fontScale="90000"/>
          </a:bodyPr>
          <a:lstStyle/>
          <a:p>
            <a:pPr algn="ctr"/>
            <a:r>
              <a:rPr lang="en-US" sz="4200" dirty="0" smtClean="0"/>
              <a:t>II. CLASSIFICATION OF Users (SPENDERS OR NOT)</a:t>
            </a:r>
            <a:endParaRPr lang="en-US" sz="4200" dirty="0"/>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 y="0"/>
            <a:ext cx="1975556" cy="998919"/>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44178" y="110980"/>
            <a:ext cx="4233333" cy="714774"/>
          </a:xfrm>
          <a:prstGeom prst="rect">
            <a:avLst/>
          </a:prstGeom>
        </p:spPr>
      </p:pic>
      <p:sp>
        <p:nvSpPr>
          <p:cNvPr id="14" name="Content Placeholder 13"/>
          <p:cNvSpPr>
            <a:spLocks noGrp="1"/>
          </p:cNvSpPr>
          <p:nvPr>
            <p:ph idx="1"/>
          </p:nvPr>
        </p:nvSpPr>
        <p:spPr>
          <a:xfrm>
            <a:off x="5009619" y="1509849"/>
            <a:ext cx="1571805" cy="373138"/>
          </a:xfrm>
        </p:spPr>
        <p:txBody>
          <a:bodyPr anchor="t">
            <a:noAutofit/>
          </a:bodyPr>
          <a:lstStyle/>
          <a:p>
            <a:pPr marL="0" indent="0" algn="ctr">
              <a:buNone/>
            </a:pPr>
            <a:r>
              <a:rPr lang="en-US" sz="2400" dirty="0" smtClean="0"/>
              <a:t>RESULTS</a:t>
            </a:r>
          </a:p>
          <a:p>
            <a:pPr>
              <a:spcAft>
                <a:spcPts val="1500"/>
              </a:spcAft>
            </a:pPr>
            <a:endParaRPr lang="en-US" sz="2400" dirty="0" smtClean="0"/>
          </a:p>
        </p:txBody>
      </p:sp>
      <p:pic>
        <p:nvPicPr>
          <p:cNvPr id="9217" name="Picture 74" descr=" I(X;Y) = \sum_{y \in Y} \sum_{x \in X} &#10;                 p(x,y) \log{ \left(\frac{p(x,y)}{p(x)\,p(y)}&#10;                              \right) },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85708" y="3799238"/>
            <a:ext cx="2305050" cy="34290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graphicFrame>
            <p:nvGraphicFramePr>
              <p:cNvPr id="2" name="Table 1"/>
              <p:cNvGraphicFramePr>
                <a:graphicFrameLocks noGrp="1"/>
              </p:cNvGraphicFramePr>
              <p:nvPr>
                <p:extLst>
                  <p:ext uri="{D42A27DB-BD31-4B8C-83A1-F6EECF244321}">
                    <p14:modId xmlns:p14="http://schemas.microsoft.com/office/powerpoint/2010/main" val="1153743683"/>
                  </p:ext>
                </p:extLst>
              </p:nvPr>
            </p:nvGraphicFramePr>
            <p:xfrm>
              <a:off x="246060" y="2003829"/>
              <a:ext cx="11652427" cy="4363103"/>
            </p:xfrm>
            <a:graphic>
              <a:graphicData uri="http://schemas.openxmlformats.org/drawingml/2006/table">
                <a:tbl>
                  <a:tblPr firstRow="1" firstCol="1" bandRow="1">
                    <a:tableStyleId>{85BE263C-DBD7-4A20-BB59-AAB30ACAA65A}</a:tableStyleId>
                  </a:tblPr>
                  <a:tblGrid>
                    <a:gridCol w="2835807"/>
                    <a:gridCol w="3928533"/>
                    <a:gridCol w="1648178"/>
                    <a:gridCol w="1603022"/>
                    <a:gridCol w="1636887"/>
                  </a:tblGrid>
                  <a:tr h="687524">
                    <a:tc>
                      <a:txBody>
                        <a:bodyPr/>
                        <a:lstStyle/>
                        <a:p>
                          <a:pPr marL="0" marR="0" algn="ctr">
                            <a:lnSpc>
                              <a:spcPct val="107000"/>
                            </a:lnSpc>
                            <a:spcBef>
                              <a:spcPts val="0"/>
                            </a:spcBef>
                            <a:spcAft>
                              <a:spcPts val="0"/>
                            </a:spcAft>
                          </a:pPr>
                          <a:r>
                            <a:rPr lang="en-US" sz="1700" dirty="0">
                              <a:effectLst/>
                            </a:rPr>
                            <a:t>Metric</a:t>
                          </a:r>
                          <a:endParaRPr lang="en-US" sz="1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700">
                              <a:effectLst/>
                            </a:rPr>
                            <a:t>Formula</a:t>
                          </a:r>
                          <a:endParaRPr lang="en-US" sz="1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700" dirty="0" smtClean="0">
                              <a:effectLst/>
                            </a:rPr>
                            <a:t>Logistic Regression</a:t>
                          </a:r>
                          <a:endParaRPr lang="en-US" sz="1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700" dirty="0" smtClean="0">
                              <a:effectLst/>
                            </a:rPr>
                            <a:t>Recursive Partition</a:t>
                          </a:r>
                          <a:endParaRPr lang="en-US" sz="1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700" dirty="0" smtClean="0">
                              <a:effectLst/>
                            </a:rPr>
                            <a:t>Support Vector</a:t>
                          </a:r>
                          <a:r>
                            <a:rPr lang="en-US" sz="1700" baseline="0" dirty="0" smtClean="0">
                              <a:effectLst/>
                            </a:rPr>
                            <a:t> Machines</a:t>
                          </a:r>
                          <a:endParaRPr lang="en-US" sz="1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92060">
                    <a:tc>
                      <a:txBody>
                        <a:bodyPr/>
                        <a:lstStyle/>
                        <a:p>
                          <a:pPr marL="0" marR="0" algn="ctr">
                            <a:lnSpc>
                              <a:spcPct val="107000"/>
                            </a:lnSpc>
                            <a:spcBef>
                              <a:spcPts val="0"/>
                            </a:spcBef>
                            <a:spcAft>
                              <a:spcPts val="0"/>
                            </a:spcAft>
                          </a:pPr>
                          <a:r>
                            <a:rPr lang="en-US" sz="1700" dirty="0">
                              <a:effectLst/>
                            </a:rPr>
                            <a:t>Precision</a:t>
                          </a:r>
                          <a:endParaRPr lang="en-US" sz="1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700">
                              <a:effectLst/>
                            </a:rPr>
                            <a:t>TP/(TP+FP)</a:t>
                          </a:r>
                          <a:endParaRPr lang="en-US" sz="1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700">
                              <a:effectLst/>
                            </a:rPr>
                            <a:t>85.94%</a:t>
                          </a:r>
                          <a:endParaRPr lang="en-US" sz="1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700" b="1" i="1"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85.33%</a:t>
                          </a:r>
                          <a:endParaRPr lang="en-US" sz="1700" b="1" i="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7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81.45%</a:t>
                          </a:r>
                          <a:endParaRPr lang="en-US" sz="1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04904">
                    <a:tc>
                      <a:txBody>
                        <a:bodyPr/>
                        <a:lstStyle/>
                        <a:p>
                          <a:pPr marL="0" marR="0" algn="ctr">
                            <a:lnSpc>
                              <a:spcPct val="107000"/>
                            </a:lnSpc>
                            <a:spcBef>
                              <a:spcPts val="0"/>
                            </a:spcBef>
                            <a:spcAft>
                              <a:spcPts val="0"/>
                            </a:spcAft>
                          </a:pPr>
                          <a:r>
                            <a:rPr lang="en-US" sz="1700" dirty="0">
                              <a:effectLst/>
                            </a:rPr>
                            <a:t>True Positive Rate or Recall</a:t>
                          </a:r>
                          <a:endParaRPr lang="en-US" sz="1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700">
                              <a:effectLst/>
                            </a:rPr>
                            <a:t>TP/(TP+FN)</a:t>
                          </a:r>
                          <a:endParaRPr lang="en-US" sz="1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700">
                              <a:effectLst/>
                            </a:rPr>
                            <a:t>77.44%</a:t>
                          </a:r>
                          <a:endParaRPr lang="en-US" sz="1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700" b="1" i="1"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80.86%</a:t>
                          </a:r>
                          <a:endParaRPr lang="en-US" sz="1700" b="1" i="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7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89.06%</a:t>
                          </a:r>
                          <a:endParaRPr lang="en-US" sz="1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04904">
                    <a:tc>
                      <a:txBody>
                        <a:bodyPr/>
                        <a:lstStyle/>
                        <a:p>
                          <a:pPr marL="0" marR="0" algn="ctr">
                            <a:lnSpc>
                              <a:spcPct val="107000"/>
                            </a:lnSpc>
                            <a:spcBef>
                              <a:spcPts val="0"/>
                            </a:spcBef>
                            <a:spcAft>
                              <a:spcPts val="0"/>
                            </a:spcAft>
                          </a:pPr>
                          <a:r>
                            <a:rPr lang="en-US" sz="1700" dirty="0">
                              <a:effectLst/>
                            </a:rPr>
                            <a:t>Accuracy</a:t>
                          </a:r>
                          <a:endParaRPr lang="en-US" sz="1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r>
                                  <a:rPr lang="en-US" sz="1700">
                                    <a:effectLst/>
                                    <a:latin typeface="Cambria Math" panose="02040503050406030204" pitchFamily="18" charset="0"/>
                                  </a:rPr>
                                  <m:t>𝑇𝑃</m:t>
                                </m:r>
                                <m:r>
                                  <a:rPr lang="en-US" sz="1700">
                                    <a:effectLst/>
                                    <a:latin typeface="Cambria Math" panose="02040503050406030204" pitchFamily="18" charset="0"/>
                                  </a:rPr>
                                  <m:t>+</m:t>
                                </m:r>
                                <m:r>
                                  <a:rPr lang="en-US" sz="1700">
                                    <a:effectLst/>
                                    <a:latin typeface="Cambria Math" panose="02040503050406030204" pitchFamily="18" charset="0"/>
                                  </a:rPr>
                                  <m:t>𝑇𝑁</m:t>
                                </m:r>
                                <m:r>
                                  <a:rPr lang="en-US" sz="1700">
                                    <a:effectLst/>
                                    <a:latin typeface="Cambria Math" panose="02040503050406030204" pitchFamily="18" charset="0"/>
                                  </a:rPr>
                                  <m:t>/(</m:t>
                                </m:r>
                                <m:r>
                                  <a:rPr lang="en-US" sz="1700">
                                    <a:effectLst/>
                                    <a:latin typeface="Cambria Math" panose="02040503050406030204" pitchFamily="18" charset="0"/>
                                  </a:rPr>
                                  <m:t>𝑇𝑃</m:t>
                                </m:r>
                                <m:r>
                                  <a:rPr lang="en-US" sz="1700">
                                    <a:effectLst/>
                                    <a:latin typeface="Cambria Math" panose="02040503050406030204" pitchFamily="18" charset="0"/>
                                  </a:rPr>
                                  <m:t>+</m:t>
                                </m:r>
                                <m:r>
                                  <a:rPr lang="en-US" sz="1700">
                                    <a:effectLst/>
                                    <a:latin typeface="Cambria Math" panose="02040503050406030204" pitchFamily="18" charset="0"/>
                                  </a:rPr>
                                  <m:t>𝑇𝑁</m:t>
                                </m:r>
                                <m:r>
                                  <a:rPr lang="en-US" sz="1700">
                                    <a:effectLst/>
                                    <a:latin typeface="Cambria Math" panose="02040503050406030204" pitchFamily="18" charset="0"/>
                                  </a:rPr>
                                  <m:t>+</m:t>
                                </m:r>
                                <m:r>
                                  <a:rPr lang="en-US" sz="1700">
                                    <a:effectLst/>
                                    <a:latin typeface="Cambria Math" panose="02040503050406030204" pitchFamily="18" charset="0"/>
                                  </a:rPr>
                                  <m:t>𝐹𝑃</m:t>
                                </m:r>
                                <m:r>
                                  <a:rPr lang="en-US" sz="1700">
                                    <a:effectLst/>
                                    <a:latin typeface="Cambria Math" panose="02040503050406030204" pitchFamily="18" charset="0"/>
                                  </a:rPr>
                                  <m:t>+</m:t>
                                </m:r>
                                <m:r>
                                  <a:rPr lang="en-US" sz="1700">
                                    <a:effectLst/>
                                    <a:latin typeface="Cambria Math" panose="02040503050406030204" pitchFamily="18" charset="0"/>
                                  </a:rPr>
                                  <m:t>𝐹𝑁</m:t>
                                </m:r>
                                <m:r>
                                  <a:rPr lang="en-US" sz="1700">
                                    <a:effectLst/>
                                    <a:latin typeface="Cambria Math" panose="02040503050406030204" pitchFamily="18" charset="0"/>
                                  </a:rPr>
                                  <m:t>)</m:t>
                                </m:r>
                              </m:oMath>
                            </m:oMathPara>
                          </a14:m>
                          <a:endParaRPr lang="en-US" sz="1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700">
                              <a:effectLst/>
                            </a:rPr>
                            <a:t>77.72%</a:t>
                          </a:r>
                          <a:endParaRPr lang="en-US" sz="1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700" b="1" i="1"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79.09%</a:t>
                          </a:r>
                          <a:endParaRPr lang="en-US" sz="1700" b="1" i="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7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80.24%</a:t>
                          </a:r>
                          <a:endParaRPr lang="en-US" sz="1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889591">
                    <a:tc>
                      <a:txBody>
                        <a:bodyPr/>
                        <a:lstStyle/>
                        <a:p>
                          <a:pPr marL="0" marR="0" algn="ctr">
                            <a:lnSpc>
                              <a:spcPct val="107000"/>
                            </a:lnSpc>
                            <a:spcBef>
                              <a:spcPts val="0"/>
                            </a:spcBef>
                            <a:spcAft>
                              <a:spcPts val="0"/>
                            </a:spcAft>
                          </a:pPr>
                          <a:r>
                            <a:rPr lang="en-US" sz="1700" dirty="0">
                              <a:effectLst/>
                            </a:rPr>
                            <a:t>F1 Score</a:t>
                          </a:r>
                          <a:endParaRPr lang="en-US" sz="1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f>
                                  <m:fPr>
                                    <m:ctrlPr>
                                      <a:rPr lang="en-US" sz="1700" i="1">
                                        <a:effectLst/>
                                        <a:latin typeface="Cambria Math" panose="02040503050406030204" pitchFamily="18" charset="0"/>
                                      </a:rPr>
                                    </m:ctrlPr>
                                  </m:fPr>
                                  <m:num>
                                    <m:r>
                                      <a:rPr lang="en-US" sz="1700">
                                        <a:effectLst/>
                                        <a:latin typeface="Cambria Math" panose="02040503050406030204" pitchFamily="18" charset="0"/>
                                      </a:rPr>
                                      <m:t>2∗</m:t>
                                    </m:r>
                                    <m:r>
                                      <a:rPr lang="en-US" sz="1700">
                                        <a:effectLst/>
                                        <a:latin typeface="Cambria Math" panose="02040503050406030204" pitchFamily="18" charset="0"/>
                                      </a:rPr>
                                      <m:t>𝑃𝑟𝑒𝑐𝑖𝑠𝑜𝑛</m:t>
                                    </m:r>
                                    <m:r>
                                      <a:rPr lang="en-US" sz="1700">
                                        <a:effectLst/>
                                        <a:latin typeface="Cambria Math" panose="02040503050406030204" pitchFamily="18" charset="0"/>
                                      </a:rPr>
                                      <m:t>∗</m:t>
                                    </m:r>
                                    <m:r>
                                      <a:rPr lang="en-US" sz="1700">
                                        <a:effectLst/>
                                        <a:latin typeface="Cambria Math" panose="02040503050406030204" pitchFamily="18" charset="0"/>
                                      </a:rPr>
                                      <m:t>𝑅𝑒𝑐𝑎𝑙𝑙</m:t>
                                    </m:r>
                                  </m:num>
                                  <m:den>
                                    <m:r>
                                      <a:rPr lang="en-US" sz="1700">
                                        <a:effectLst/>
                                        <a:latin typeface="Cambria Math" panose="02040503050406030204" pitchFamily="18" charset="0"/>
                                      </a:rPr>
                                      <m:t>𝑃𝑟𝑒𝑐𝑖𝑠𝑖𝑜𝑛</m:t>
                                    </m:r>
                                    <m:r>
                                      <a:rPr lang="en-US" sz="1700">
                                        <a:effectLst/>
                                        <a:latin typeface="Cambria Math" panose="02040503050406030204" pitchFamily="18" charset="0"/>
                                      </a:rPr>
                                      <m:t>+</m:t>
                                    </m:r>
                                    <m:r>
                                      <a:rPr lang="en-US" sz="1700">
                                        <a:effectLst/>
                                        <a:latin typeface="Cambria Math" panose="02040503050406030204" pitchFamily="18" charset="0"/>
                                      </a:rPr>
                                      <m:t>𝑅𝑒𝑐𝑎𝑙𝑙</m:t>
                                    </m:r>
                                  </m:den>
                                </m:f>
                              </m:oMath>
                            </m:oMathPara>
                          </a14:m>
                          <a:endParaRPr lang="en-US" sz="1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700">
                              <a:effectLst/>
                            </a:rPr>
                            <a:t>81.015%</a:t>
                          </a:r>
                          <a:endParaRPr lang="en-US" sz="1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700" b="1" i="1"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83.034%</a:t>
                          </a:r>
                          <a:endParaRPr lang="en-US" sz="1700" b="1" i="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7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85.085%</a:t>
                          </a:r>
                          <a:endParaRPr lang="en-US" sz="1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92060">
                    <a:tc>
                      <a:txBody>
                        <a:bodyPr/>
                        <a:lstStyle/>
                        <a:p>
                          <a:pPr marL="0" marR="0" algn="ctr">
                            <a:lnSpc>
                              <a:spcPct val="107000"/>
                            </a:lnSpc>
                            <a:spcBef>
                              <a:spcPts val="0"/>
                            </a:spcBef>
                            <a:spcAft>
                              <a:spcPts val="0"/>
                            </a:spcAft>
                          </a:pPr>
                          <a:r>
                            <a:rPr lang="en-US" sz="1700" dirty="0" smtClean="0">
                              <a:effectLst/>
                            </a:rPr>
                            <a:t>Specificity</a:t>
                          </a:r>
                          <a:endParaRPr lang="en-US" sz="1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r>
                                  <a:rPr lang="en-US" sz="1700">
                                    <a:effectLst/>
                                    <a:latin typeface="Cambria Math" panose="02040503050406030204" pitchFamily="18" charset="0"/>
                                  </a:rPr>
                                  <m:t>𝑇𝑁</m:t>
                                </m:r>
                                <m:r>
                                  <a:rPr lang="en-US" sz="1700">
                                    <a:effectLst/>
                                    <a:latin typeface="Cambria Math" panose="02040503050406030204" pitchFamily="18" charset="0"/>
                                  </a:rPr>
                                  <m:t>/(</m:t>
                                </m:r>
                                <m:r>
                                  <a:rPr lang="en-US" sz="1700">
                                    <a:effectLst/>
                                    <a:latin typeface="Cambria Math" panose="02040503050406030204" pitchFamily="18" charset="0"/>
                                  </a:rPr>
                                  <m:t>𝐹𝑃</m:t>
                                </m:r>
                                <m:r>
                                  <a:rPr lang="en-US" sz="1700">
                                    <a:effectLst/>
                                    <a:latin typeface="Cambria Math" panose="02040503050406030204" pitchFamily="18" charset="0"/>
                                  </a:rPr>
                                  <m:t>+</m:t>
                                </m:r>
                                <m:r>
                                  <a:rPr lang="en-US" sz="1700">
                                    <a:effectLst/>
                                    <a:latin typeface="Cambria Math" panose="02040503050406030204" pitchFamily="18" charset="0"/>
                                  </a:rPr>
                                  <m:t>𝑇𝑁</m:t>
                                </m:r>
                                <m:r>
                                  <a:rPr lang="en-US" sz="1700">
                                    <a:effectLst/>
                                    <a:latin typeface="Cambria Math" panose="02040503050406030204" pitchFamily="18" charset="0"/>
                                  </a:rPr>
                                  <m:t>)</m:t>
                                </m:r>
                              </m:oMath>
                            </m:oMathPara>
                          </a14:m>
                          <a:endParaRPr lang="en-US" sz="1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700">
                              <a:effectLst/>
                            </a:rPr>
                            <a:t>71.19%</a:t>
                          </a:r>
                          <a:endParaRPr lang="en-US" sz="1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700" b="1" i="1"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76.03%</a:t>
                          </a:r>
                          <a:endParaRPr lang="en-US" sz="1700" b="1" i="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7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65.03%</a:t>
                          </a:r>
                          <a:endParaRPr lang="en-US" sz="1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92060">
                    <a:tc>
                      <a:txBody>
                        <a:bodyPr/>
                        <a:lstStyle/>
                        <a:p>
                          <a:pPr marL="0" marR="0" algn="ctr">
                            <a:lnSpc>
                              <a:spcPct val="107000"/>
                            </a:lnSpc>
                            <a:spcBef>
                              <a:spcPts val="0"/>
                            </a:spcBef>
                            <a:spcAft>
                              <a:spcPts val="0"/>
                            </a:spcAft>
                          </a:pPr>
                          <a:r>
                            <a:rPr lang="en-US" sz="1700" dirty="0">
                              <a:effectLst/>
                            </a:rPr>
                            <a:t>False Positive Rate </a:t>
                          </a:r>
                          <a:r>
                            <a:rPr lang="en-US" sz="1700" dirty="0" smtClean="0">
                              <a:effectLst/>
                            </a:rPr>
                            <a:t>or </a:t>
                          </a:r>
                          <a:r>
                            <a:rPr lang="en-US" sz="1700" dirty="0">
                              <a:effectLst/>
                            </a:rPr>
                            <a:t>Fall-Out</a:t>
                          </a:r>
                          <a:endParaRPr lang="en-US" sz="1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r>
                                  <a:rPr lang="en-US" sz="1700">
                                    <a:effectLst/>
                                    <a:latin typeface="Cambria Math" panose="02040503050406030204" pitchFamily="18" charset="0"/>
                                  </a:rPr>
                                  <m:t>𝐹𝑃</m:t>
                                </m:r>
                                <m:r>
                                  <a:rPr lang="en-US" sz="1700">
                                    <a:effectLst/>
                                    <a:latin typeface="Cambria Math" panose="02040503050406030204" pitchFamily="18" charset="0"/>
                                  </a:rPr>
                                  <m:t>/(</m:t>
                                </m:r>
                                <m:r>
                                  <a:rPr lang="en-US" sz="1700">
                                    <a:effectLst/>
                                    <a:latin typeface="Cambria Math" panose="02040503050406030204" pitchFamily="18" charset="0"/>
                                  </a:rPr>
                                  <m:t>𝐹𝑃</m:t>
                                </m:r>
                                <m:r>
                                  <a:rPr lang="en-US" sz="1700">
                                    <a:effectLst/>
                                    <a:latin typeface="Cambria Math" panose="02040503050406030204" pitchFamily="18" charset="0"/>
                                  </a:rPr>
                                  <m:t>+</m:t>
                                </m:r>
                                <m:r>
                                  <a:rPr lang="en-US" sz="1700">
                                    <a:effectLst/>
                                    <a:latin typeface="Cambria Math" panose="02040503050406030204" pitchFamily="18" charset="0"/>
                                  </a:rPr>
                                  <m:t>𝑇𝑁</m:t>
                                </m:r>
                                <m:r>
                                  <a:rPr lang="en-US" sz="1700">
                                    <a:effectLst/>
                                    <a:latin typeface="Cambria Math" panose="02040503050406030204" pitchFamily="18" charset="0"/>
                                  </a:rPr>
                                  <m:t>)</m:t>
                                </m:r>
                              </m:oMath>
                            </m:oMathPara>
                          </a14:m>
                          <a:endParaRPr lang="en-US" sz="1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700" dirty="0" smtClean="0">
                              <a:effectLst/>
                            </a:rPr>
                            <a:t>28.80</a:t>
                          </a:r>
                          <a:r>
                            <a:rPr lang="en-US" sz="1700" dirty="0">
                              <a:effectLst/>
                            </a:rPr>
                            <a:t>%</a:t>
                          </a:r>
                          <a:endParaRPr lang="en-US" sz="1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700" b="1" i="1"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23.96%</a:t>
                          </a:r>
                          <a:endParaRPr lang="en-US" sz="1700" b="1" i="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7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34.97%</a:t>
                          </a:r>
                          <a:endParaRPr lang="en-US" sz="1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mc:Choice>
        <mc:Fallback xmlns="">
          <p:graphicFrame>
            <p:nvGraphicFramePr>
              <p:cNvPr id="2" name="Table 1"/>
              <p:cNvGraphicFramePr>
                <a:graphicFrameLocks noGrp="1"/>
              </p:cNvGraphicFramePr>
              <p:nvPr>
                <p:extLst>
                  <p:ext uri="{D42A27DB-BD31-4B8C-83A1-F6EECF244321}">
                    <p14:modId xmlns:p14="http://schemas.microsoft.com/office/powerpoint/2010/main" val="1153743683"/>
                  </p:ext>
                </p:extLst>
              </p:nvPr>
            </p:nvGraphicFramePr>
            <p:xfrm>
              <a:off x="246060" y="2003829"/>
              <a:ext cx="11652427" cy="4363103"/>
            </p:xfrm>
            <a:graphic>
              <a:graphicData uri="http://schemas.openxmlformats.org/drawingml/2006/table">
                <a:tbl>
                  <a:tblPr firstRow="1" firstCol="1" bandRow="1">
                    <a:tableStyleId>{85BE263C-DBD7-4A20-BB59-AAB30ACAA65A}</a:tableStyleId>
                  </a:tblPr>
                  <a:tblGrid>
                    <a:gridCol w="2835807"/>
                    <a:gridCol w="3928533"/>
                    <a:gridCol w="1648178"/>
                    <a:gridCol w="1603022"/>
                    <a:gridCol w="1636887"/>
                  </a:tblGrid>
                  <a:tr h="687524">
                    <a:tc>
                      <a:txBody>
                        <a:bodyPr/>
                        <a:lstStyle/>
                        <a:p>
                          <a:pPr marL="0" marR="0" algn="ctr">
                            <a:lnSpc>
                              <a:spcPct val="107000"/>
                            </a:lnSpc>
                            <a:spcBef>
                              <a:spcPts val="0"/>
                            </a:spcBef>
                            <a:spcAft>
                              <a:spcPts val="0"/>
                            </a:spcAft>
                          </a:pPr>
                          <a:r>
                            <a:rPr lang="en-US" sz="1700" dirty="0">
                              <a:effectLst/>
                            </a:rPr>
                            <a:t>Metric</a:t>
                          </a:r>
                          <a:endParaRPr lang="en-US" sz="1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700">
                              <a:effectLst/>
                            </a:rPr>
                            <a:t>Formula</a:t>
                          </a:r>
                          <a:endParaRPr lang="en-US" sz="1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700" dirty="0" smtClean="0">
                              <a:effectLst/>
                            </a:rPr>
                            <a:t>Logistic Regression</a:t>
                          </a:r>
                          <a:endParaRPr lang="en-US" sz="1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700" dirty="0" smtClean="0">
                              <a:effectLst/>
                            </a:rPr>
                            <a:t>Recursive Partition</a:t>
                          </a:r>
                          <a:endParaRPr lang="en-US" sz="1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700" dirty="0" smtClean="0">
                              <a:effectLst/>
                            </a:rPr>
                            <a:t>Support Vector</a:t>
                          </a:r>
                          <a:r>
                            <a:rPr lang="en-US" sz="1700" baseline="0" dirty="0" smtClean="0">
                              <a:effectLst/>
                            </a:rPr>
                            <a:t> Machines</a:t>
                          </a:r>
                          <a:endParaRPr lang="en-US" sz="1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92060">
                    <a:tc>
                      <a:txBody>
                        <a:bodyPr/>
                        <a:lstStyle/>
                        <a:p>
                          <a:pPr marL="0" marR="0" algn="ctr">
                            <a:lnSpc>
                              <a:spcPct val="107000"/>
                            </a:lnSpc>
                            <a:spcBef>
                              <a:spcPts val="0"/>
                            </a:spcBef>
                            <a:spcAft>
                              <a:spcPts val="0"/>
                            </a:spcAft>
                          </a:pPr>
                          <a:r>
                            <a:rPr lang="en-US" sz="1700" dirty="0">
                              <a:effectLst/>
                            </a:rPr>
                            <a:t>Precision</a:t>
                          </a:r>
                          <a:endParaRPr lang="en-US" sz="1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700">
                              <a:effectLst/>
                            </a:rPr>
                            <a:t>TP/(TP+FP)</a:t>
                          </a:r>
                          <a:endParaRPr lang="en-US" sz="1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700">
                              <a:effectLst/>
                            </a:rPr>
                            <a:t>85.94%</a:t>
                          </a:r>
                          <a:endParaRPr lang="en-US" sz="1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700" b="1" i="1"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85.33%</a:t>
                          </a:r>
                          <a:endParaRPr lang="en-US" sz="1700" b="1" i="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7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81.45%</a:t>
                          </a:r>
                          <a:endParaRPr lang="en-US" sz="1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04904">
                    <a:tc>
                      <a:txBody>
                        <a:bodyPr/>
                        <a:lstStyle/>
                        <a:p>
                          <a:pPr marL="0" marR="0" algn="ctr">
                            <a:lnSpc>
                              <a:spcPct val="107000"/>
                            </a:lnSpc>
                            <a:spcBef>
                              <a:spcPts val="0"/>
                            </a:spcBef>
                            <a:spcAft>
                              <a:spcPts val="0"/>
                            </a:spcAft>
                          </a:pPr>
                          <a:r>
                            <a:rPr lang="en-US" sz="1700" dirty="0">
                              <a:effectLst/>
                            </a:rPr>
                            <a:t>True Positive Rate or Recall</a:t>
                          </a:r>
                          <a:endParaRPr lang="en-US" sz="1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700">
                              <a:effectLst/>
                            </a:rPr>
                            <a:t>TP/(TP+FN)</a:t>
                          </a:r>
                          <a:endParaRPr lang="en-US" sz="1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700">
                              <a:effectLst/>
                            </a:rPr>
                            <a:t>77.44%</a:t>
                          </a:r>
                          <a:endParaRPr lang="en-US" sz="1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700" b="1" i="1"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80.86%</a:t>
                          </a:r>
                          <a:endParaRPr lang="en-US" sz="1700" b="1" i="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7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89.06%</a:t>
                          </a:r>
                          <a:endParaRPr lang="en-US" sz="1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04904">
                    <a:tc>
                      <a:txBody>
                        <a:bodyPr/>
                        <a:lstStyle/>
                        <a:p>
                          <a:pPr marL="0" marR="0" algn="ctr">
                            <a:lnSpc>
                              <a:spcPct val="107000"/>
                            </a:lnSpc>
                            <a:spcBef>
                              <a:spcPts val="0"/>
                            </a:spcBef>
                            <a:spcAft>
                              <a:spcPts val="0"/>
                            </a:spcAft>
                          </a:pPr>
                          <a:r>
                            <a:rPr lang="en-US" sz="1700" dirty="0">
                              <a:effectLst/>
                            </a:rPr>
                            <a:t>Accuracy</a:t>
                          </a:r>
                          <a:endParaRPr lang="en-US" sz="1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6"/>
                          <a:stretch>
                            <a:fillRect l="-72248" t="-354217" r="-124651" b="-413253"/>
                          </a:stretch>
                        </a:blipFill>
                      </a:tcPr>
                    </a:tc>
                    <a:tc>
                      <a:txBody>
                        <a:bodyPr/>
                        <a:lstStyle/>
                        <a:p>
                          <a:pPr marL="0" marR="0" algn="ctr">
                            <a:lnSpc>
                              <a:spcPct val="107000"/>
                            </a:lnSpc>
                            <a:spcBef>
                              <a:spcPts val="0"/>
                            </a:spcBef>
                            <a:spcAft>
                              <a:spcPts val="0"/>
                            </a:spcAft>
                          </a:pPr>
                          <a:r>
                            <a:rPr lang="en-US" sz="1700">
                              <a:effectLst/>
                            </a:rPr>
                            <a:t>77.72%</a:t>
                          </a:r>
                          <a:endParaRPr lang="en-US" sz="1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700" b="1" i="1"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79.09%</a:t>
                          </a:r>
                          <a:endParaRPr lang="en-US" sz="1700" b="1" i="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7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80.24%</a:t>
                          </a:r>
                          <a:endParaRPr lang="en-US" sz="1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889591">
                    <a:tc>
                      <a:txBody>
                        <a:bodyPr/>
                        <a:lstStyle/>
                        <a:p>
                          <a:pPr marL="0" marR="0" algn="ctr">
                            <a:lnSpc>
                              <a:spcPct val="107000"/>
                            </a:lnSpc>
                            <a:spcBef>
                              <a:spcPts val="0"/>
                            </a:spcBef>
                            <a:spcAft>
                              <a:spcPts val="0"/>
                            </a:spcAft>
                          </a:pPr>
                          <a:r>
                            <a:rPr lang="en-US" sz="1700" dirty="0">
                              <a:effectLst/>
                            </a:rPr>
                            <a:t>F1 Score</a:t>
                          </a:r>
                          <a:endParaRPr lang="en-US" sz="1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6"/>
                          <a:stretch>
                            <a:fillRect l="-72248" t="-258219" r="-124651" b="-134932"/>
                          </a:stretch>
                        </a:blipFill>
                      </a:tcPr>
                    </a:tc>
                    <a:tc>
                      <a:txBody>
                        <a:bodyPr/>
                        <a:lstStyle/>
                        <a:p>
                          <a:pPr marL="0" marR="0" algn="ctr">
                            <a:lnSpc>
                              <a:spcPct val="107000"/>
                            </a:lnSpc>
                            <a:spcBef>
                              <a:spcPts val="0"/>
                            </a:spcBef>
                            <a:spcAft>
                              <a:spcPts val="0"/>
                            </a:spcAft>
                          </a:pPr>
                          <a:r>
                            <a:rPr lang="en-US" sz="1700">
                              <a:effectLst/>
                            </a:rPr>
                            <a:t>81.015%</a:t>
                          </a:r>
                          <a:endParaRPr lang="en-US" sz="1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700" b="1" i="1"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83.034%</a:t>
                          </a:r>
                          <a:endParaRPr lang="en-US" sz="1700" b="1" i="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7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85.085%</a:t>
                          </a:r>
                          <a:endParaRPr lang="en-US" sz="1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92060">
                    <a:tc>
                      <a:txBody>
                        <a:bodyPr/>
                        <a:lstStyle/>
                        <a:p>
                          <a:pPr marL="0" marR="0" algn="ctr">
                            <a:lnSpc>
                              <a:spcPct val="107000"/>
                            </a:lnSpc>
                            <a:spcBef>
                              <a:spcPts val="0"/>
                            </a:spcBef>
                            <a:spcAft>
                              <a:spcPts val="0"/>
                            </a:spcAft>
                          </a:pPr>
                          <a:r>
                            <a:rPr lang="en-US" sz="1700" dirty="0" smtClean="0">
                              <a:effectLst/>
                            </a:rPr>
                            <a:t>Specificity</a:t>
                          </a:r>
                          <a:endParaRPr lang="en-US" sz="1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6"/>
                          <a:stretch>
                            <a:fillRect l="-72248" t="-533673" r="-124651" b="-101020"/>
                          </a:stretch>
                        </a:blipFill>
                      </a:tcPr>
                    </a:tc>
                    <a:tc>
                      <a:txBody>
                        <a:bodyPr/>
                        <a:lstStyle/>
                        <a:p>
                          <a:pPr marL="0" marR="0" algn="ctr">
                            <a:lnSpc>
                              <a:spcPct val="107000"/>
                            </a:lnSpc>
                            <a:spcBef>
                              <a:spcPts val="0"/>
                            </a:spcBef>
                            <a:spcAft>
                              <a:spcPts val="0"/>
                            </a:spcAft>
                          </a:pPr>
                          <a:r>
                            <a:rPr lang="en-US" sz="1700">
                              <a:effectLst/>
                            </a:rPr>
                            <a:t>71.19%</a:t>
                          </a:r>
                          <a:endParaRPr lang="en-US" sz="1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700" b="1" i="1"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76.03%</a:t>
                          </a:r>
                          <a:endParaRPr lang="en-US" sz="1700" b="1" i="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7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65.03%</a:t>
                          </a:r>
                          <a:endParaRPr lang="en-US" sz="1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92060">
                    <a:tc>
                      <a:txBody>
                        <a:bodyPr/>
                        <a:lstStyle/>
                        <a:p>
                          <a:pPr marL="0" marR="0" algn="ctr">
                            <a:lnSpc>
                              <a:spcPct val="107000"/>
                            </a:lnSpc>
                            <a:spcBef>
                              <a:spcPts val="0"/>
                            </a:spcBef>
                            <a:spcAft>
                              <a:spcPts val="0"/>
                            </a:spcAft>
                          </a:pPr>
                          <a:r>
                            <a:rPr lang="en-US" sz="1700" dirty="0">
                              <a:effectLst/>
                            </a:rPr>
                            <a:t>False Positive Rate </a:t>
                          </a:r>
                          <a:r>
                            <a:rPr lang="en-US" sz="1700" dirty="0" smtClean="0">
                              <a:effectLst/>
                            </a:rPr>
                            <a:t>or </a:t>
                          </a:r>
                          <a:r>
                            <a:rPr lang="en-US" sz="1700" dirty="0">
                              <a:effectLst/>
                            </a:rPr>
                            <a:t>Fall-Out</a:t>
                          </a:r>
                          <a:endParaRPr lang="en-US" sz="1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6"/>
                          <a:stretch>
                            <a:fillRect l="-72248" t="-640206" r="-124651" b="-2062"/>
                          </a:stretch>
                        </a:blipFill>
                      </a:tcPr>
                    </a:tc>
                    <a:tc>
                      <a:txBody>
                        <a:bodyPr/>
                        <a:lstStyle/>
                        <a:p>
                          <a:pPr marL="0" marR="0" algn="ctr">
                            <a:lnSpc>
                              <a:spcPct val="107000"/>
                            </a:lnSpc>
                            <a:spcBef>
                              <a:spcPts val="0"/>
                            </a:spcBef>
                            <a:spcAft>
                              <a:spcPts val="0"/>
                            </a:spcAft>
                          </a:pPr>
                          <a:r>
                            <a:rPr lang="en-US" sz="1700" dirty="0" smtClean="0">
                              <a:effectLst/>
                            </a:rPr>
                            <a:t>28.80</a:t>
                          </a:r>
                          <a:r>
                            <a:rPr lang="en-US" sz="1700" dirty="0">
                              <a:effectLst/>
                            </a:rPr>
                            <a:t>%</a:t>
                          </a:r>
                          <a:endParaRPr lang="en-US" sz="1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700" b="1" i="1"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23.96%</a:t>
                          </a:r>
                          <a:endParaRPr lang="en-US" sz="1700" b="1" i="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7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34.97%</a:t>
                          </a:r>
                          <a:endParaRPr lang="en-US" sz="1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mc:Fallback>
      </mc:AlternateContent>
    </p:spTree>
    <p:extLst>
      <p:ext uri="{BB962C8B-B14F-4D97-AF65-F5344CB8AC3E}">
        <p14:creationId xmlns:p14="http://schemas.microsoft.com/office/powerpoint/2010/main" val="103870436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66598" y="808621"/>
            <a:ext cx="10444869" cy="512179"/>
          </a:xfrm>
        </p:spPr>
        <p:txBody>
          <a:bodyPr>
            <a:normAutofit fontScale="90000"/>
          </a:bodyPr>
          <a:lstStyle/>
          <a:p>
            <a:pPr algn="ctr"/>
            <a:r>
              <a:rPr lang="en-US" sz="4200" dirty="0" smtClean="0"/>
              <a:t>II. CLASSIFICATION OF Users (SPENDERS OR NOT)</a:t>
            </a:r>
            <a:endParaRPr lang="en-US" sz="4200" dirty="0"/>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 y="0"/>
            <a:ext cx="1975556" cy="998919"/>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44178" y="110980"/>
            <a:ext cx="4233333" cy="714774"/>
          </a:xfrm>
          <a:prstGeom prst="rect">
            <a:avLst/>
          </a:prstGeom>
        </p:spPr>
      </p:pic>
      <p:sp>
        <p:nvSpPr>
          <p:cNvPr id="14" name="Content Placeholder 13"/>
          <p:cNvSpPr>
            <a:spLocks noGrp="1"/>
          </p:cNvSpPr>
          <p:nvPr>
            <p:ph idx="1"/>
          </p:nvPr>
        </p:nvSpPr>
        <p:spPr>
          <a:xfrm>
            <a:off x="4637085" y="1390712"/>
            <a:ext cx="1876604" cy="373138"/>
          </a:xfrm>
        </p:spPr>
        <p:txBody>
          <a:bodyPr anchor="t">
            <a:noAutofit/>
          </a:bodyPr>
          <a:lstStyle/>
          <a:p>
            <a:pPr marL="0" indent="0" algn="ctr">
              <a:buNone/>
            </a:pPr>
            <a:r>
              <a:rPr lang="en-US" sz="2400" dirty="0" smtClean="0"/>
              <a:t>RESULTS</a:t>
            </a:r>
          </a:p>
          <a:p>
            <a:pPr algn="ctr">
              <a:spcAft>
                <a:spcPts val="1500"/>
              </a:spcAft>
            </a:pPr>
            <a:endParaRPr lang="en-US" sz="2400" dirty="0" smtClean="0"/>
          </a:p>
        </p:txBody>
      </p:sp>
      <p:graphicFrame>
        <p:nvGraphicFramePr>
          <p:cNvPr id="2" name="Table 1"/>
          <p:cNvGraphicFramePr>
            <a:graphicFrameLocks noGrp="1"/>
          </p:cNvGraphicFramePr>
          <p:nvPr>
            <p:extLst>
              <p:ext uri="{D42A27DB-BD31-4B8C-83A1-F6EECF244321}">
                <p14:modId xmlns:p14="http://schemas.microsoft.com/office/powerpoint/2010/main" val="251177939"/>
              </p:ext>
            </p:extLst>
          </p:nvPr>
        </p:nvGraphicFramePr>
        <p:xfrm>
          <a:off x="262818" y="1833762"/>
          <a:ext cx="11652427" cy="1604981"/>
        </p:xfrm>
        <a:graphic>
          <a:graphicData uri="http://schemas.openxmlformats.org/drawingml/2006/table">
            <a:tbl>
              <a:tblPr firstRow="1" firstCol="1" bandRow="1">
                <a:tableStyleId>{85BE263C-DBD7-4A20-BB59-AAB30ACAA65A}</a:tableStyleId>
              </a:tblPr>
              <a:tblGrid>
                <a:gridCol w="2835807"/>
                <a:gridCol w="3928533"/>
                <a:gridCol w="1648178"/>
                <a:gridCol w="1603022"/>
                <a:gridCol w="1636887"/>
              </a:tblGrid>
              <a:tr h="477491">
                <a:tc>
                  <a:txBody>
                    <a:bodyPr/>
                    <a:lstStyle/>
                    <a:p>
                      <a:pPr marL="0" marR="0" algn="ctr">
                        <a:lnSpc>
                          <a:spcPct val="107000"/>
                        </a:lnSpc>
                        <a:spcBef>
                          <a:spcPts val="0"/>
                        </a:spcBef>
                        <a:spcAft>
                          <a:spcPts val="0"/>
                        </a:spcAft>
                      </a:pPr>
                      <a:r>
                        <a:rPr lang="en-US" sz="1700" dirty="0">
                          <a:effectLst/>
                        </a:rPr>
                        <a:t>Metric</a:t>
                      </a:r>
                      <a:endParaRPr lang="en-US" sz="1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700" dirty="0">
                          <a:effectLst/>
                        </a:rPr>
                        <a:t>Formula</a:t>
                      </a:r>
                      <a:endParaRPr lang="en-US" sz="1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700" dirty="0" smtClean="0">
                          <a:effectLst/>
                        </a:rPr>
                        <a:t>Logistic Regression</a:t>
                      </a:r>
                      <a:endParaRPr lang="en-US" sz="1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700" dirty="0" smtClean="0">
                          <a:effectLst/>
                        </a:rPr>
                        <a:t>Recursive Partition</a:t>
                      </a:r>
                      <a:endParaRPr lang="en-US" sz="1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700" dirty="0" smtClean="0">
                          <a:effectLst/>
                        </a:rPr>
                        <a:t>Support Vector</a:t>
                      </a:r>
                      <a:r>
                        <a:rPr lang="en-US" sz="1700" baseline="0" dirty="0" smtClean="0">
                          <a:effectLst/>
                        </a:rPr>
                        <a:t> Machines</a:t>
                      </a:r>
                      <a:endParaRPr lang="en-US" sz="1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669578">
                <a:tc>
                  <a:txBody>
                    <a:bodyPr/>
                    <a:lstStyle/>
                    <a:p>
                      <a:pPr marL="0" marR="0" algn="ctr">
                        <a:lnSpc>
                          <a:spcPct val="107000"/>
                        </a:lnSpc>
                        <a:spcBef>
                          <a:spcPts val="0"/>
                        </a:spcBef>
                        <a:spcAft>
                          <a:spcPts val="0"/>
                        </a:spcAft>
                      </a:pPr>
                      <a:r>
                        <a:rPr lang="en-US" sz="1700" dirty="0">
                          <a:effectLst/>
                        </a:rPr>
                        <a:t>Mutual Information </a:t>
                      </a:r>
                    </a:p>
                    <a:p>
                      <a:pPr marL="0" marR="0" algn="ctr">
                        <a:lnSpc>
                          <a:spcPct val="107000"/>
                        </a:lnSpc>
                        <a:spcBef>
                          <a:spcPts val="0"/>
                        </a:spcBef>
                        <a:spcAft>
                          <a:spcPts val="0"/>
                        </a:spcAft>
                      </a:pPr>
                      <a:r>
                        <a:rPr lang="en-US" sz="1700" dirty="0">
                          <a:effectLst/>
                        </a:rPr>
                        <a:t>(Test Prediction , Test truth)</a:t>
                      </a:r>
                      <a:endParaRPr lang="en-US" sz="1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endParaRPr lang="en-US" sz="1700">
                        <a:solidFill>
                          <a:srgbClr val="252525"/>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700" dirty="0" smtClean="0">
                          <a:effectLst/>
                        </a:rPr>
                        <a:t>0.1528 </a:t>
                      </a:r>
                      <a:endParaRPr lang="en-US" sz="1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700" b="1" i="1" dirty="0" smtClean="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0.1619 </a:t>
                      </a:r>
                      <a:endParaRPr lang="en-US" sz="1700" b="1" i="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700" dirty="0" smtClean="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0.1113</a:t>
                      </a:r>
                      <a:endParaRPr lang="en-US" sz="1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80921">
                <a:tc>
                  <a:txBody>
                    <a:bodyPr/>
                    <a:lstStyle/>
                    <a:p>
                      <a:pPr marL="0" marR="0" algn="ctr">
                        <a:lnSpc>
                          <a:spcPct val="107000"/>
                        </a:lnSpc>
                        <a:spcBef>
                          <a:spcPts val="0"/>
                        </a:spcBef>
                        <a:spcAft>
                          <a:spcPts val="0"/>
                        </a:spcAft>
                      </a:pPr>
                      <a:r>
                        <a:rPr lang="en-US" sz="1700" dirty="0">
                          <a:effectLst/>
                        </a:rPr>
                        <a:t>Area Under the Curve</a:t>
                      </a:r>
                      <a:endParaRPr lang="en-US" sz="1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700" dirty="0">
                          <a:effectLst/>
                        </a:rPr>
                        <a:t>Area under the ROC curve</a:t>
                      </a:r>
                      <a:endParaRPr lang="en-US" sz="1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700" dirty="0">
                          <a:effectLst/>
                        </a:rPr>
                        <a:t>0.8433</a:t>
                      </a:r>
                      <a:endParaRPr lang="en-US" sz="1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700" b="1" i="1" dirty="0" smtClean="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0.7844 </a:t>
                      </a:r>
                      <a:endParaRPr lang="en-US" sz="1700" b="1" i="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700" dirty="0" smtClean="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0.7347</a:t>
                      </a:r>
                      <a:endParaRPr lang="en-US" sz="1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pic>
        <p:nvPicPr>
          <p:cNvPr id="16385" name="Picture 74" descr=" I(X;Y) = \sum_{y \in Y} \sum_{x \in X} &#10;                 p(x,y) \log{ \left(\frac{p(x,y)}{p(x)\,p(y)}&#10;                              \right) },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18704" y="2424655"/>
            <a:ext cx="3659889" cy="62858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6"/>
          <a:stretch>
            <a:fillRect/>
          </a:stretch>
        </p:blipFill>
        <p:spPr>
          <a:xfrm>
            <a:off x="3309015" y="3657600"/>
            <a:ext cx="5902718" cy="3031903"/>
          </a:xfrm>
          <a:prstGeom prst="rect">
            <a:avLst/>
          </a:prstGeom>
        </p:spPr>
      </p:pic>
    </p:spTree>
    <p:extLst>
      <p:ext uri="{BB962C8B-B14F-4D97-AF65-F5344CB8AC3E}">
        <p14:creationId xmlns:p14="http://schemas.microsoft.com/office/powerpoint/2010/main" val="28373638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987779" y="856021"/>
            <a:ext cx="10848622" cy="697693"/>
          </a:xfrm>
        </p:spPr>
        <p:txBody>
          <a:bodyPr>
            <a:noAutofit/>
          </a:bodyPr>
          <a:lstStyle/>
          <a:p>
            <a:pPr algn="ctr"/>
            <a:r>
              <a:rPr lang="en-US" sz="3400" dirty="0" smtClean="0"/>
              <a:t>III.  EXPENDITURE vs PERFORMANCE &amp; SOCIAL INTERACTION</a:t>
            </a:r>
            <a:endParaRPr lang="en-US" sz="3400" dirty="0"/>
          </a:p>
        </p:txBody>
      </p:sp>
      <p:sp>
        <p:nvSpPr>
          <p:cNvPr id="3" name="Subtitle 2"/>
          <p:cNvSpPr>
            <a:spLocks noGrp="1"/>
          </p:cNvSpPr>
          <p:nvPr>
            <p:ph idx="1"/>
          </p:nvPr>
        </p:nvSpPr>
        <p:spPr>
          <a:xfrm>
            <a:off x="428265" y="1422400"/>
            <a:ext cx="11684713" cy="5238043"/>
          </a:xfrm>
        </p:spPr>
        <p:txBody>
          <a:bodyPr numCol="1" anchor="t">
            <a:normAutofit/>
          </a:bodyPr>
          <a:lstStyle/>
          <a:p>
            <a:pPr marL="0" indent="0">
              <a:buNone/>
            </a:pPr>
            <a:r>
              <a:rPr lang="en-US" sz="2000" u="sng" dirty="0" smtClean="0"/>
              <a:t>AIM</a:t>
            </a:r>
          </a:p>
          <a:p>
            <a:pPr marL="0" indent="0">
              <a:buNone/>
            </a:pPr>
            <a:r>
              <a:rPr lang="en-US" sz="2000" dirty="0" smtClean="0"/>
              <a:t>To </a:t>
            </a:r>
            <a:r>
              <a:rPr lang="en-US" sz="2000" dirty="0"/>
              <a:t>study the </a:t>
            </a:r>
            <a:r>
              <a:rPr lang="en-US" sz="2000" dirty="0" smtClean="0"/>
              <a:t>Performances and Social Interaction of </a:t>
            </a:r>
            <a:r>
              <a:rPr lang="en-US" sz="2000" dirty="0"/>
              <a:t>high spending users in the Game of Kingdom of Camelot</a:t>
            </a:r>
            <a:r>
              <a:rPr lang="en-US" sz="2000" dirty="0" smtClean="0"/>
              <a:t>.</a:t>
            </a:r>
          </a:p>
          <a:p>
            <a:pPr marL="0" indent="0">
              <a:buNone/>
            </a:pPr>
            <a:r>
              <a:rPr lang="en-US" sz="2000" dirty="0" smtClean="0"/>
              <a:t> </a:t>
            </a:r>
            <a:r>
              <a:rPr lang="en-US" sz="2000" u="sng" dirty="0" smtClean="0"/>
              <a:t>PURPOSE</a:t>
            </a:r>
            <a:endParaRPr lang="en-US" sz="2000" u="sng" dirty="0"/>
          </a:p>
          <a:p>
            <a:r>
              <a:rPr lang="en-US" sz="2000" dirty="0"/>
              <a:t>The Gamers who spend money on games are our VIP customers. </a:t>
            </a:r>
          </a:p>
          <a:p>
            <a:pPr lvl="0"/>
            <a:r>
              <a:rPr lang="en-US" sz="2000" dirty="0" smtClean="0"/>
              <a:t>Are they struggling to have a feel-good experience while gaming ?</a:t>
            </a:r>
          </a:p>
          <a:p>
            <a:r>
              <a:rPr lang="en-US" sz="2000" dirty="0" smtClean="0"/>
              <a:t>Do they need more training? more boosts? </a:t>
            </a:r>
          </a:p>
          <a:p>
            <a:pPr lvl="0"/>
            <a:r>
              <a:rPr lang="en-US" sz="2000" dirty="0" smtClean="0"/>
              <a:t>Are they feeling bored being the best and are not challenged enough to be excited?</a:t>
            </a:r>
          </a:p>
          <a:p>
            <a:pPr lvl="0"/>
            <a:r>
              <a:rPr lang="en-US" sz="2000" dirty="0" smtClean="0"/>
              <a:t>By Analyzing the alliance chats, We can get </a:t>
            </a:r>
            <a:r>
              <a:rPr lang="en-US" sz="2000" dirty="0"/>
              <a:t>their impressions, ideas, likes and dislikes of our </a:t>
            </a:r>
            <a:r>
              <a:rPr lang="en-US" sz="2000" dirty="0" smtClean="0"/>
              <a:t>game.</a:t>
            </a:r>
            <a:endParaRPr lang="en-US" sz="2000" dirty="0"/>
          </a:p>
          <a:p>
            <a:pPr lvl="0"/>
            <a:r>
              <a:rPr lang="en-US" sz="2000" dirty="0" smtClean="0"/>
              <a:t>Do </a:t>
            </a:r>
            <a:r>
              <a:rPr lang="en-US" sz="2000" dirty="0"/>
              <a:t>they want to sustain the relationship/business with us</a:t>
            </a:r>
            <a:r>
              <a:rPr lang="en-US" sz="2000" dirty="0" smtClean="0"/>
              <a:t>?</a:t>
            </a:r>
          </a:p>
          <a:p>
            <a:pPr lvl="0"/>
            <a:r>
              <a:rPr lang="en-US" sz="2000" dirty="0" smtClean="0"/>
              <a:t>Do </a:t>
            </a:r>
            <a:r>
              <a:rPr lang="en-US" sz="2000" dirty="0"/>
              <a:t>they find their time and money are worth spent? </a:t>
            </a:r>
            <a:endParaRPr lang="en-US" sz="2000" dirty="0" smtClean="0"/>
          </a:p>
          <a:p>
            <a:pPr lvl="0"/>
            <a:r>
              <a:rPr lang="en-US" sz="2000" dirty="0" smtClean="0"/>
              <a:t>Do </a:t>
            </a:r>
            <a:r>
              <a:rPr lang="en-US" sz="2000" dirty="0"/>
              <a:t>they feel excited for our new games /levels/changes/. </a:t>
            </a:r>
            <a:endParaRPr lang="en-US" sz="2000" dirty="0" smtClean="0"/>
          </a:p>
          <a:p>
            <a:pPr lvl="0"/>
            <a:r>
              <a:rPr lang="en-US" sz="2000" dirty="0" smtClean="0"/>
              <a:t>Are </a:t>
            </a:r>
            <a:r>
              <a:rPr lang="en-US" sz="2000" dirty="0"/>
              <a:t>they encouraged to spend more and buy more games from us? </a:t>
            </a: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 y="0"/>
            <a:ext cx="1975556" cy="998919"/>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44178" y="110980"/>
            <a:ext cx="4233333" cy="714774"/>
          </a:xfrm>
          <a:prstGeom prst="rect">
            <a:avLst/>
          </a:prstGeom>
        </p:spPr>
      </p:pic>
    </p:spTree>
    <p:extLst>
      <p:ext uri="{BB962C8B-B14F-4D97-AF65-F5344CB8AC3E}">
        <p14:creationId xmlns:p14="http://schemas.microsoft.com/office/powerpoint/2010/main" val="224682161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987779" y="856021"/>
            <a:ext cx="10848622" cy="697693"/>
          </a:xfrm>
        </p:spPr>
        <p:txBody>
          <a:bodyPr>
            <a:noAutofit/>
          </a:bodyPr>
          <a:lstStyle/>
          <a:p>
            <a:pPr algn="ctr"/>
            <a:r>
              <a:rPr lang="en-US" sz="3400" dirty="0" smtClean="0"/>
              <a:t>III.  EXPENDITURE vs PERFORMANCE &amp; SOCIAL INTERACTION</a:t>
            </a:r>
            <a:endParaRPr lang="en-US" sz="3400" dirty="0"/>
          </a:p>
        </p:txBody>
      </p:sp>
      <mc:AlternateContent xmlns:mc="http://schemas.openxmlformats.org/markup-compatibility/2006" xmlns:a14="http://schemas.microsoft.com/office/drawing/2010/main">
        <mc:Choice Requires="a14">
          <p:sp>
            <p:nvSpPr>
              <p:cNvPr id="3" name="Subtitle 2"/>
              <p:cNvSpPr>
                <a:spLocks noGrp="1"/>
              </p:cNvSpPr>
              <p:nvPr>
                <p:ph idx="1"/>
              </p:nvPr>
            </p:nvSpPr>
            <p:spPr>
              <a:xfrm>
                <a:off x="428265" y="1553714"/>
                <a:ext cx="11684713" cy="5106729"/>
              </a:xfrm>
            </p:spPr>
            <p:txBody>
              <a:bodyPr numCol="1" anchor="t">
                <a:normAutofit fontScale="92500"/>
              </a:bodyPr>
              <a:lstStyle/>
              <a:p>
                <a:pPr marL="0" indent="0">
                  <a:buNone/>
                </a:pPr>
                <a:r>
                  <a:rPr lang="en-US" sz="2000" u="sng" dirty="0" smtClean="0"/>
                  <a:t>Entropy</a:t>
                </a:r>
                <a:r>
                  <a:rPr lang="en-US" sz="2000" dirty="0" smtClean="0"/>
                  <a:t>    </a:t>
                </a:r>
              </a:p>
              <a:p>
                <a:pPr marL="0" indent="0">
                  <a:spcAft>
                    <a:spcPts val="600"/>
                  </a:spcAft>
                  <a:buNone/>
                </a:pPr>
                <a:r>
                  <a:rPr lang="en-US" sz="2000" dirty="0" smtClean="0"/>
                  <a:t>Entropy is a measure of uncertainty of a random variable</a:t>
                </a:r>
                <a:r>
                  <a:rPr lang="en-US" sz="2000" dirty="0"/>
                  <a:t>. </a:t>
                </a:r>
                <a:r>
                  <a:rPr lang="en-US" sz="2000" dirty="0" smtClean="0"/>
                  <a:t>It </a:t>
                </a:r>
                <a:r>
                  <a:rPr lang="en-US" sz="2000" dirty="0"/>
                  <a:t>is a measure of the amount of information required </a:t>
                </a:r>
                <a:r>
                  <a:rPr lang="en-US" sz="2000" dirty="0" smtClean="0"/>
                  <a:t>on </a:t>
                </a:r>
                <a:r>
                  <a:rPr lang="en-US" sz="2000" dirty="0"/>
                  <a:t>the average to describe the random variable. </a:t>
                </a:r>
                <a14:m>
                  <m:oMath xmlns:m="http://schemas.openxmlformats.org/officeDocument/2006/math">
                    <m:r>
                      <a:rPr lang="en-US" sz="2000" i="1" dirty="0">
                        <a:latin typeface="Cambria Math" panose="02040503050406030204" pitchFamily="18" charset="0"/>
                      </a:rPr>
                      <m:t>𝑝</m:t>
                    </m:r>
                    <m:d>
                      <m:dPr>
                        <m:ctrlPr>
                          <a:rPr lang="en-US" sz="2000" i="1" dirty="0">
                            <a:latin typeface="Cambria Math" panose="02040503050406030204" pitchFamily="18" charset="0"/>
                          </a:rPr>
                        </m:ctrlPr>
                      </m:dPr>
                      <m:e>
                        <m:r>
                          <a:rPr lang="en-US" sz="2000" i="1" dirty="0">
                            <a:latin typeface="Cambria Math" panose="02040503050406030204" pitchFamily="18" charset="0"/>
                          </a:rPr>
                          <m:t>𝑥</m:t>
                        </m:r>
                      </m:e>
                    </m:d>
                  </m:oMath>
                </a14:m>
                <a:r>
                  <a:rPr lang="en-US" sz="2000" dirty="0" smtClean="0"/>
                  <a:t> is the probability mass function of </a:t>
                </a:r>
                <a14:m>
                  <m:oMath xmlns:m="http://schemas.openxmlformats.org/officeDocument/2006/math">
                    <m:r>
                      <m:rPr>
                        <m:brk m:alnAt="9"/>
                      </m:rPr>
                      <a:rPr lang="en-US" sz="2000" i="1" dirty="0">
                        <a:latin typeface="Cambria Math" panose="02040503050406030204" pitchFamily="18" charset="0"/>
                      </a:rPr>
                      <m:t>𝑋</m:t>
                    </m:r>
                  </m:oMath>
                </a14:m>
                <a:r>
                  <a:rPr lang="en-US" sz="2000" dirty="0" smtClean="0"/>
                  <a:t>.</a:t>
                </a:r>
              </a:p>
              <a:p>
                <a:pPr marL="0" indent="0" algn="ctr">
                  <a:spcAft>
                    <a:spcPts val="600"/>
                  </a:spcAft>
                  <a:buNone/>
                </a:pPr>
                <a:r>
                  <a:rPr lang="en-US" sz="2100" dirty="0" smtClean="0"/>
                  <a:t>  </a:t>
                </a:r>
                <a14:m>
                  <m:oMath xmlns:m="http://schemas.openxmlformats.org/officeDocument/2006/math">
                    <m:r>
                      <a:rPr lang="en-US" sz="2100" i="1" dirty="0" smtClean="0">
                        <a:latin typeface="Cambria Math" panose="02040503050406030204" pitchFamily="18" charset="0"/>
                      </a:rPr>
                      <m:t>𝐻</m:t>
                    </m:r>
                    <m:d>
                      <m:dPr>
                        <m:ctrlPr>
                          <a:rPr lang="en-US" sz="2100" i="1" dirty="0" smtClean="0">
                            <a:latin typeface="Cambria Math" panose="02040503050406030204" pitchFamily="18" charset="0"/>
                          </a:rPr>
                        </m:ctrlPr>
                      </m:dPr>
                      <m:e>
                        <m:r>
                          <a:rPr lang="en-US" sz="2100" i="1" dirty="0" smtClean="0">
                            <a:latin typeface="Cambria Math" panose="02040503050406030204" pitchFamily="18" charset="0"/>
                          </a:rPr>
                          <m:t>𝑋</m:t>
                        </m:r>
                      </m:e>
                    </m:d>
                    <m:r>
                      <a:rPr lang="en-US" sz="2100" b="0" i="1" dirty="0" smtClean="0">
                        <a:latin typeface="Cambria Math" panose="02040503050406030204" pitchFamily="18" charset="0"/>
                      </a:rPr>
                      <m:t>=−</m:t>
                    </m:r>
                    <m:nary>
                      <m:naryPr>
                        <m:chr m:val="∑"/>
                        <m:limLoc m:val="subSup"/>
                        <m:supHide m:val="on"/>
                        <m:ctrlPr>
                          <a:rPr lang="en-US" sz="2100" b="0" i="1" dirty="0" smtClean="0">
                            <a:latin typeface="Cambria Math" panose="02040503050406030204" pitchFamily="18" charset="0"/>
                          </a:rPr>
                        </m:ctrlPr>
                      </m:naryPr>
                      <m:sub>
                        <m:r>
                          <m:rPr>
                            <m:brk m:alnAt="9"/>
                          </m:rPr>
                          <a:rPr lang="en-US" sz="2100" b="0" i="1" dirty="0" smtClean="0">
                            <a:latin typeface="Cambria Math" panose="02040503050406030204" pitchFamily="18" charset="0"/>
                          </a:rPr>
                          <m:t> </m:t>
                        </m:r>
                        <m:r>
                          <a:rPr lang="en-US" sz="2100" b="0" i="1" dirty="0" smtClean="0">
                            <a:latin typeface="Cambria Math" panose="02040503050406030204" pitchFamily="18" charset="0"/>
                          </a:rPr>
                          <m:t>𝑥</m:t>
                        </m:r>
                        <m:r>
                          <a:rPr lang="en-US" sz="2100" b="0" i="1" dirty="0" smtClean="0">
                            <a:latin typeface="Cambria Math" panose="02040503050406030204" pitchFamily="18" charset="0"/>
                          </a:rPr>
                          <m:t> ∈ </m:t>
                        </m:r>
                        <m:r>
                          <a:rPr lang="en-US" sz="2100" b="0" i="1" dirty="0" smtClean="0">
                            <a:latin typeface="Cambria Math" panose="02040503050406030204" pitchFamily="18" charset="0"/>
                          </a:rPr>
                          <m:t>𝑋</m:t>
                        </m:r>
                      </m:sub>
                      <m:sup/>
                      <m:e>
                        <m:r>
                          <a:rPr lang="en-US" sz="2100" b="0" i="1" dirty="0" smtClean="0">
                            <a:latin typeface="Cambria Math" panose="02040503050406030204" pitchFamily="18" charset="0"/>
                          </a:rPr>
                          <m:t> </m:t>
                        </m:r>
                        <m:r>
                          <a:rPr lang="en-US" sz="2100" b="0" i="1" dirty="0" smtClean="0">
                            <a:latin typeface="Cambria Math" panose="02040503050406030204" pitchFamily="18" charset="0"/>
                          </a:rPr>
                          <m:t>𝑝</m:t>
                        </m:r>
                        <m:d>
                          <m:dPr>
                            <m:ctrlPr>
                              <a:rPr lang="en-US" sz="2100" b="0" i="1" dirty="0" smtClean="0">
                                <a:latin typeface="Cambria Math" panose="02040503050406030204" pitchFamily="18" charset="0"/>
                              </a:rPr>
                            </m:ctrlPr>
                          </m:dPr>
                          <m:e>
                            <m:r>
                              <a:rPr lang="en-US" sz="2100" b="0" i="1" dirty="0" smtClean="0">
                                <a:latin typeface="Cambria Math" panose="02040503050406030204" pitchFamily="18" charset="0"/>
                              </a:rPr>
                              <m:t>𝑥</m:t>
                            </m:r>
                          </m:e>
                        </m:d>
                        <m:func>
                          <m:funcPr>
                            <m:ctrlPr>
                              <a:rPr lang="en-US" sz="2100" b="0" i="1" dirty="0" smtClean="0">
                                <a:latin typeface="Cambria Math" panose="02040503050406030204" pitchFamily="18" charset="0"/>
                              </a:rPr>
                            </m:ctrlPr>
                          </m:funcPr>
                          <m:fName>
                            <m:r>
                              <m:rPr>
                                <m:sty m:val="p"/>
                              </m:rPr>
                              <a:rPr lang="en-US" sz="2100" b="0" i="0" dirty="0" smtClean="0">
                                <a:latin typeface="Cambria Math" panose="02040503050406030204" pitchFamily="18" charset="0"/>
                              </a:rPr>
                              <m:t>log</m:t>
                            </m:r>
                          </m:fName>
                          <m:e>
                            <m:r>
                              <a:rPr lang="en-US" sz="2100" b="0" i="1" dirty="0" smtClean="0">
                                <a:latin typeface="Cambria Math" panose="02040503050406030204" pitchFamily="18" charset="0"/>
                              </a:rPr>
                              <m:t>𝑝</m:t>
                            </m:r>
                            <m:r>
                              <a:rPr lang="en-US" sz="2100" b="0" i="1" dirty="0" smtClean="0">
                                <a:latin typeface="Cambria Math" panose="02040503050406030204" pitchFamily="18" charset="0"/>
                              </a:rPr>
                              <m:t>(</m:t>
                            </m:r>
                            <m:r>
                              <a:rPr lang="en-US" sz="2100" b="0" i="1" dirty="0" smtClean="0">
                                <a:latin typeface="Cambria Math" panose="02040503050406030204" pitchFamily="18" charset="0"/>
                              </a:rPr>
                              <m:t>𝑥</m:t>
                            </m:r>
                            <m:r>
                              <a:rPr lang="en-US" sz="2100" b="0" i="1" dirty="0" smtClean="0">
                                <a:latin typeface="Cambria Math" panose="02040503050406030204" pitchFamily="18" charset="0"/>
                              </a:rPr>
                              <m:t>)</m:t>
                            </m:r>
                          </m:e>
                        </m:func>
                      </m:e>
                    </m:nary>
                  </m:oMath>
                </a14:m>
                <a:endParaRPr lang="en-US" sz="2100" dirty="0" smtClean="0"/>
              </a:p>
              <a:p>
                <a:pPr marL="0" indent="0">
                  <a:buNone/>
                </a:pPr>
                <a:r>
                  <a:rPr lang="en-US" sz="2000" u="sng" dirty="0" smtClean="0"/>
                  <a:t>Relative Entropy</a:t>
                </a:r>
                <a:r>
                  <a:rPr lang="en-US" sz="2000" dirty="0" smtClean="0"/>
                  <a:t>  </a:t>
                </a:r>
              </a:p>
              <a:p>
                <a:pPr marL="0" indent="0">
                  <a:spcAft>
                    <a:spcPts val="600"/>
                  </a:spcAft>
                  <a:buNone/>
                </a:pPr>
                <a:r>
                  <a:rPr lang="en-US" sz="2000" dirty="0" smtClean="0"/>
                  <a:t>The </a:t>
                </a:r>
                <a:r>
                  <a:rPr lang="en-US" sz="2000" dirty="0"/>
                  <a:t>relative entropy is a </a:t>
                </a:r>
                <a:r>
                  <a:rPr lang="en-US" sz="2000" dirty="0" smtClean="0"/>
                  <a:t>non symmetric measure </a:t>
                </a:r>
                <a:r>
                  <a:rPr lang="en-US" sz="2000" dirty="0"/>
                  <a:t>of the distance between </a:t>
                </a:r>
                <a:r>
                  <a:rPr lang="en-US" sz="2000" dirty="0" smtClean="0"/>
                  <a:t>two probability distributions</a:t>
                </a:r>
                <a:r>
                  <a:rPr lang="en-US" sz="2000" dirty="0"/>
                  <a:t>. </a:t>
                </a:r>
                <a:r>
                  <a:rPr lang="en-US" sz="2000" dirty="0" smtClean="0"/>
                  <a:t>The relative entropy </a:t>
                </a:r>
                <a14:m>
                  <m:oMath xmlns:m="http://schemas.openxmlformats.org/officeDocument/2006/math">
                    <m:r>
                      <a:rPr lang="en-US" sz="2000" i="1">
                        <a:latin typeface="Cambria Math" panose="02040503050406030204" pitchFamily="18" charset="0"/>
                      </a:rPr>
                      <m:t>𝐷</m:t>
                    </m:r>
                    <m:r>
                      <a:rPr lang="en-US" sz="2000" i="1">
                        <a:latin typeface="Cambria Math" panose="02040503050406030204" pitchFamily="18" charset="0"/>
                      </a:rPr>
                      <m:t>(</m:t>
                    </m:r>
                    <m:r>
                      <a:rPr lang="en-US" sz="2000" i="1">
                        <a:latin typeface="Cambria Math" panose="02040503050406030204" pitchFamily="18" charset="0"/>
                      </a:rPr>
                      <m:t>𝑝</m:t>
                    </m:r>
                    <m:r>
                      <a:rPr lang="en-US" sz="2000" i="1">
                        <a:latin typeface="Cambria Math" panose="02040503050406030204" pitchFamily="18" charset="0"/>
                      </a:rPr>
                      <m:t>||</m:t>
                    </m:r>
                    <m:r>
                      <a:rPr lang="en-US" sz="2000" i="1">
                        <a:latin typeface="Cambria Math" panose="02040503050406030204" pitchFamily="18" charset="0"/>
                      </a:rPr>
                      <m:t>𝑞</m:t>
                    </m:r>
                    <m:r>
                      <a:rPr lang="en-US" sz="2000" i="1">
                        <a:latin typeface="Cambria Math" panose="02040503050406030204" pitchFamily="18" charset="0"/>
                      </a:rPr>
                      <m:t>)</m:t>
                    </m:r>
                  </m:oMath>
                </a14:m>
                <a:r>
                  <a:rPr lang="en-US" sz="2000" dirty="0" smtClean="0"/>
                  <a:t>  is a measure of the inefficiency of assuming that the distribution is q when the true distribution is p.</a:t>
                </a:r>
              </a:p>
              <a:p>
                <a:pPr marL="0" indent="0" algn="ctr">
                  <a:spcAft>
                    <a:spcPts val="600"/>
                  </a:spcAft>
                  <a:buNone/>
                </a:pPr>
                <a:r>
                  <a:rPr lang="en-US" sz="2100" dirty="0" smtClean="0"/>
                  <a:t>	</a:t>
                </a:r>
                <a14:m>
                  <m:oMath xmlns:m="http://schemas.openxmlformats.org/officeDocument/2006/math">
                    <m:r>
                      <a:rPr lang="en-US" sz="2100" b="0" i="1" smtClean="0">
                        <a:latin typeface="Cambria Math" panose="02040503050406030204" pitchFamily="18" charset="0"/>
                      </a:rPr>
                      <m:t>𝐷</m:t>
                    </m:r>
                    <m:r>
                      <a:rPr lang="en-US" sz="2100" b="0" i="1" smtClean="0">
                        <a:latin typeface="Cambria Math" panose="02040503050406030204" pitchFamily="18" charset="0"/>
                      </a:rPr>
                      <m:t>(</m:t>
                    </m:r>
                    <m:r>
                      <a:rPr lang="en-US" sz="2100" b="0" i="1" smtClean="0">
                        <a:latin typeface="Cambria Math" panose="02040503050406030204" pitchFamily="18" charset="0"/>
                      </a:rPr>
                      <m:t>𝑝</m:t>
                    </m:r>
                    <m:r>
                      <a:rPr lang="en-US" sz="2100" b="0" i="1" smtClean="0">
                        <a:latin typeface="Cambria Math" panose="02040503050406030204" pitchFamily="18" charset="0"/>
                      </a:rPr>
                      <m:t>||</m:t>
                    </m:r>
                    <m:r>
                      <a:rPr lang="en-US" sz="2100" b="0" i="1" smtClean="0">
                        <a:latin typeface="Cambria Math" panose="02040503050406030204" pitchFamily="18" charset="0"/>
                      </a:rPr>
                      <m:t>𝑞</m:t>
                    </m:r>
                    <m:r>
                      <a:rPr lang="en-US" sz="2100" b="0" i="1" smtClean="0">
                        <a:latin typeface="Cambria Math" panose="02040503050406030204" pitchFamily="18" charset="0"/>
                      </a:rPr>
                      <m:t>)=</m:t>
                    </m:r>
                    <m:nary>
                      <m:naryPr>
                        <m:chr m:val="∑"/>
                        <m:supHide m:val="on"/>
                        <m:ctrlPr>
                          <a:rPr lang="en-US" sz="2100" b="0" i="1" smtClean="0">
                            <a:latin typeface="Cambria Math" panose="02040503050406030204" pitchFamily="18" charset="0"/>
                          </a:rPr>
                        </m:ctrlPr>
                      </m:naryPr>
                      <m:sub>
                        <m:r>
                          <m:rPr>
                            <m:brk m:alnAt="9"/>
                          </m:rPr>
                          <a:rPr lang="en-US" sz="2100" i="1" dirty="0">
                            <a:latin typeface="Cambria Math" panose="02040503050406030204" pitchFamily="18" charset="0"/>
                          </a:rPr>
                          <m:t>𝑥</m:t>
                        </m:r>
                        <m:r>
                          <a:rPr lang="en-US" sz="2100" i="1" dirty="0">
                            <a:latin typeface="Cambria Math" panose="02040503050406030204" pitchFamily="18" charset="0"/>
                          </a:rPr>
                          <m:t> ∈ </m:t>
                        </m:r>
                        <m:r>
                          <a:rPr lang="en-US" sz="2100" i="1" dirty="0">
                            <a:latin typeface="Cambria Math" panose="02040503050406030204" pitchFamily="18" charset="0"/>
                          </a:rPr>
                          <m:t>𝑋</m:t>
                        </m:r>
                      </m:sub>
                      <m:sup/>
                      <m:e>
                        <m:r>
                          <a:rPr lang="en-US" sz="2100" i="1" dirty="0">
                            <a:latin typeface="Cambria Math" panose="02040503050406030204" pitchFamily="18" charset="0"/>
                          </a:rPr>
                          <m:t>𝑝</m:t>
                        </m:r>
                        <m:d>
                          <m:dPr>
                            <m:ctrlPr>
                              <a:rPr lang="en-US" sz="2100" i="1" dirty="0">
                                <a:latin typeface="Cambria Math" panose="02040503050406030204" pitchFamily="18" charset="0"/>
                              </a:rPr>
                            </m:ctrlPr>
                          </m:dPr>
                          <m:e>
                            <m:r>
                              <a:rPr lang="en-US" sz="2100" i="1" dirty="0">
                                <a:latin typeface="Cambria Math" panose="02040503050406030204" pitchFamily="18" charset="0"/>
                              </a:rPr>
                              <m:t>𝑥</m:t>
                            </m:r>
                          </m:e>
                        </m:d>
                        <m:func>
                          <m:funcPr>
                            <m:ctrlPr>
                              <a:rPr lang="en-US" sz="2100" i="1" dirty="0">
                                <a:latin typeface="Cambria Math" panose="02040503050406030204" pitchFamily="18" charset="0"/>
                              </a:rPr>
                            </m:ctrlPr>
                          </m:funcPr>
                          <m:fName>
                            <m:r>
                              <m:rPr>
                                <m:sty m:val="p"/>
                              </m:rPr>
                              <a:rPr lang="en-US" sz="2100" dirty="0">
                                <a:latin typeface="Cambria Math" panose="02040503050406030204" pitchFamily="18" charset="0"/>
                              </a:rPr>
                              <m:t>log</m:t>
                            </m:r>
                          </m:fName>
                          <m:e>
                            <m:d>
                              <m:dPr>
                                <m:ctrlPr>
                                  <a:rPr lang="en-US" sz="2100" i="1" dirty="0" smtClean="0">
                                    <a:latin typeface="Cambria Math" panose="02040503050406030204" pitchFamily="18" charset="0"/>
                                  </a:rPr>
                                </m:ctrlPr>
                              </m:dPr>
                              <m:e>
                                <m:f>
                                  <m:fPr>
                                    <m:ctrlPr>
                                      <a:rPr lang="en-US" sz="2100" i="1" dirty="0">
                                        <a:latin typeface="Cambria Math" panose="02040503050406030204" pitchFamily="18" charset="0"/>
                                      </a:rPr>
                                    </m:ctrlPr>
                                  </m:fPr>
                                  <m:num>
                                    <m:r>
                                      <a:rPr lang="en-US" sz="2100" i="1" dirty="0">
                                        <a:latin typeface="Cambria Math" panose="02040503050406030204" pitchFamily="18" charset="0"/>
                                      </a:rPr>
                                      <m:t>𝑝</m:t>
                                    </m:r>
                                    <m:r>
                                      <a:rPr lang="en-US" sz="2100" i="1" dirty="0">
                                        <a:latin typeface="Cambria Math" panose="02040503050406030204" pitchFamily="18" charset="0"/>
                                      </a:rPr>
                                      <m:t>(</m:t>
                                    </m:r>
                                    <m:r>
                                      <a:rPr lang="en-US" sz="2100" i="1" dirty="0">
                                        <a:latin typeface="Cambria Math" panose="02040503050406030204" pitchFamily="18" charset="0"/>
                                      </a:rPr>
                                      <m:t>𝑥</m:t>
                                    </m:r>
                                    <m:r>
                                      <a:rPr lang="en-US" sz="2100" i="1" dirty="0">
                                        <a:latin typeface="Cambria Math" panose="02040503050406030204" pitchFamily="18" charset="0"/>
                                      </a:rPr>
                                      <m:t>)</m:t>
                                    </m:r>
                                  </m:num>
                                  <m:den>
                                    <m:r>
                                      <a:rPr lang="en-US" sz="2100" i="1" dirty="0">
                                        <a:latin typeface="Cambria Math" panose="02040503050406030204" pitchFamily="18" charset="0"/>
                                      </a:rPr>
                                      <m:t>𝑞</m:t>
                                    </m:r>
                                    <m:r>
                                      <a:rPr lang="en-US" sz="2100" i="1" dirty="0">
                                        <a:latin typeface="Cambria Math" panose="02040503050406030204" pitchFamily="18" charset="0"/>
                                      </a:rPr>
                                      <m:t>(</m:t>
                                    </m:r>
                                    <m:r>
                                      <a:rPr lang="en-US" sz="2100" i="1" dirty="0">
                                        <a:latin typeface="Cambria Math" panose="02040503050406030204" pitchFamily="18" charset="0"/>
                                      </a:rPr>
                                      <m:t>𝑥</m:t>
                                    </m:r>
                                    <m:r>
                                      <a:rPr lang="en-US" sz="2100" i="1" dirty="0">
                                        <a:latin typeface="Cambria Math" panose="02040503050406030204" pitchFamily="18" charset="0"/>
                                      </a:rPr>
                                      <m:t>)</m:t>
                                    </m:r>
                                  </m:den>
                                </m:f>
                              </m:e>
                            </m:d>
                          </m:e>
                        </m:func>
                      </m:e>
                    </m:nary>
                  </m:oMath>
                </a14:m>
                <a:endParaRPr lang="en-US" sz="2100" dirty="0" smtClean="0"/>
              </a:p>
              <a:p>
                <a:pPr marL="0" indent="0">
                  <a:buNone/>
                </a:pPr>
                <a:r>
                  <a:rPr lang="en-US" sz="2000" u="sng" dirty="0" smtClean="0"/>
                  <a:t>Mutual Information</a:t>
                </a:r>
              </a:p>
              <a:p>
                <a:pPr marL="0" indent="0">
                  <a:buNone/>
                </a:pPr>
                <a:r>
                  <a:rPr lang="en-US" sz="2000" dirty="0" smtClean="0"/>
                  <a:t>Consider two random variables </a:t>
                </a:r>
                <a14:m>
                  <m:oMath xmlns:m="http://schemas.openxmlformats.org/officeDocument/2006/math">
                    <m:r>
                      <m:rPr>
                        <m:brk m:alnAt="9"/>
                      </m:rPr>
                      <a:rPr lang="en-US" sz="2000" i="1" dirty="0">
                        <a:latin typeface="Cambria Math" panose="02040503050406030204" pitchFamily="18" charset="0"/>
                      </a:rPr>
                      <m:t>𝑋</m:t>
                    </m:r>
                  </m:oMath>
                </a14:m>
                <a:r>
                  <a:rPr lang="en-US" sz="2000" dirty="0" smtClean="0"/>
                  <a:t> and </a:t>
                </a:r>
                <a14:m>
                  <m:oMath xmlns:m="http://schemas.openxmlformats.org/officeDocument/2006/math">
                    <m:r>
                      <a:rPr lang="en-US" sz="2000" b="0" i="1" dirty="0" smtClean="0">
                        <a:latin typeface="Cambria Math" panose="02040503050406030204" pitchFamily="18" charset="0"/>
                      </a:rPr>
                      <m:t>𝑌</m:t>
                    </m:r>
                  </m:oMath>
                </a14:m>
                <a:r>
                  <a:rPr lang="en-US" sz="2000" dirty="0" smtClean="0"/>
                  <a:t> with a joint probability distribution </a:t>
                </a:r>
                <a14:m>
                  <m:oMath xmlns:m="http://schemas.openxmlformats.org/officeDocument/2006/math">
                    <m:r>
                      <a:rPr lang="en-US" sz="2000" b="0" i="1" dirty="0" smtClean="0">
                        <a:latin typeface="Cambria Math" panose="02040503050406030204" pitchFamily="18" charset="0"/>
                      </a:rPr>
                      <m:t>𝑝</m:t>
                    </m:r>
                    <m:r>
                      <a:rPr lang="en-US" sz="2000" b="0" i="1" dirty="0" smtClean="0">
                        <a:latin typeface="Cambria Math" panose="02040503050406030204" pitchFamily="18" charset="0"/>
                      </a:rPr>
                      <m:t>(</m:t>
                    </m:r>
                    <m:r>
                      <a:rPr lang="en-US" sz="2000" b="0" i="1" dirty="0" smtClean="0">
                        <a:latin typeface="Cambria Math" panose="02040503050406030204" pitchFamily="18" charset="0"/>
                      </a:rPr>
                      <m:t>𝑥</m:t>
                    </m:r>
                    <m:r>
                      <a:rPr lang="en-US" sz="2000" b="0" i="1" dirty="0" smtClean="0">
                        <a:latin typeface="Cambria Math" panose="02040503050406030204" pitchFamily="18" charset="0"/>
                      </a:rPr>
                      <m:t>,</m:t>
                    </m:r>
                    <m:r>
                      <a:rPr lang="en-US" sz="2000" b="0" i="1" dirty="0" smtClean="0">
                        <a:latin typeface="Cambria Math" panose="02040503050406030204" pitchFamily="18" charset="0"/>
                      </a:rPr>
                      <m:t>𝑦</m:t>
                    </m:r>
                    <m:r>
                      <a:rPr lang="en-US" sz="2000" b="0" i="1" dirty="0" smtClean="0">
                        <a:latin typeface="Cambria Math" panose="02040503050406030204" pitchFamily="18" charset="0"/>
                      </a:rPr>
                      <m:t>)</m:t>
                    </m:r>
                  </m:oMath>
                </a14:m>
                <a:r>
                  <a:rPr lang="en-US" sz="2000" dirty="0" smtClean="0"/>
                  <a:t> and the marginal probability </a:t>
                </a:r>
                <a14:m>
                  <m:oMath xmlns:m="http://schemas.openxmlformats.org/officeDocument/2006/math">
                    <m:r>
                      <a:rPr lang="en-US" sz="2000" b="0" i="1" dirty="0" smtClean="0">
                        <a:latin typeface="Cambria Math" panose="02040503050406030204" pitchFamily="18" charset="0"/>
                      </a:rPr>
                      <m:t>𝑝</m:t>
                    </m:r>
                    <m:r>
                      <a:rPr lang="en-US" sz="2000" b="0" i="1" dirty="0" smtClean="0">
                        <a:latin typeface="Cambria Math" panose="02040503050406030204" pitchFamily="18" charset="0"/>
                      </a:rPr>
                      <m:t>(</m:t>
                    </m:r>
                    <m:r>
                      <a:rPr lang="en-US" sz="2000" b="0" i="1" dirty="0" smtClean="0">
                        <a:latin typeface="Cambria Math" panose="02040503050406030204" pitchFamily="18" charset="0"/>
                      </a:rPr>
                      <m:t>𝑥</m:t>
                    </m:r>
                    <m:r>
                      <a:rPr lang="en-US" sz="2000" b="0" i="1" dirty="0" smtClean="0">
                        <a:latin typeface="Cambria Math" panose="02040503050406030204" pitchFamily="18" charset="0"/>
                      </a:rPr>
                      <m:t>)</m:t>
                    </m:r>
                  </m:oMath>
                </a14:m>
                <a:r>
                  <a:rPr lang="en-US" sz="2000" dirty="0" smtClean="0"/>
                  <a:t> and </a:t>
                </a:r>
                <a14:m>
                  <m:oMath xmlns:m="http://schemas.openxmlformats.org/officeDocument/2006/math">
                    <m:r>
                      <a:rPr lang="en-US" sz="2000" b="0" i="1" smtClean="0">
                        <a:latin typeface="Cambria Math" panose="02040503050406030204" pitchFamily="18" charset="0"/>
                      </a:rPr>
                      <m:t>𝑝</m:t>
                    </m:r>
                    <m:r>
                      <a:rPr lang="en-US" sz="2000" b="0" i="1" smtClean="0">
                        <a:latin typeface="Cambria Math" panose="02040503050406030204" pitchFamily="18" charset="0"/>
                      </a:rPr>
                      <m:t>(</m:t>
                    </m:r>
                    <m:r>
                      <a:rPr lang="en-US" sz="2000" b="0" i="1" smtClean="0">
                        <a:latin typeface="Cambria Math" panose="02040503050406030204" pitchFamily="18" charset="0"/>
                      </a:rPr>
                      <m:t>𝑦</m:t>
                    </m:r>
                    <m:r>
                      <a:rPr lang="en-US" sz="2000" b="0" i="1" smtClean="0">
                        <a:latin typeface="Cambria Math" panose="02040503050406030204" pitchFamily="18" charset="0"/>
                      </a:rPr>
                      <m:t>)</m:t>
                    </m:r>
                  </m:oMath>
                </a14:m>
                <a:r>
                  <a:rPr lang="en-US" sz="2000" dirty="0" smtClean="0"/>
                  <a:t>. The Mutual Information </a:t>
                </a:r>
                <a14:m>
                  <m:oMath xmlns:m="http://schemas.openxmlformats.org/officeDocument/2006/math">
                    <m:r>
                      <a:rPr lang="en-US" sz="2000" i="1" dirty="0" smtClean="0">
                        <a:latin typeface="Cambria Math" panose="02040503050406030204" pitchFamily="18" charset="0"/>
                      </a:rPr>
                      <m:t>𝐼</m:t>
                    </m:r>
                    <m:r>
                      <a:rPr lang="en-US" sz="2000" i="1" dirty="0" smtClean="0">
                        <a:latin typeface="Cambria Math" panose="02040503050406030204" pitchFamily="18" charset="0"/>
                      </a:rPr>
                      <m:t>(</m:t>
                    </m:r>
                    <m:r>
                      <a:rPr lang="en-US" sz="2000" i="1" dirty="0" smtClean="0">
                        <a:latin typeface="Cambria Math" panose="02040503050406030204" pitchFamily="18" charset="0"/>
                      </a:rPr>
                      <m:t>𝑋</m:t>
                    </m:r>
                    <m:r>
                      <a:rPr lang="en-US" sz="2000" i="1" dirty="0" smtClean="0">
                        <a:latin typeface="Cambria Math" panose="02040503050406030204" pitchFamily="18" charset="0"/>
                      </a:rPr>
                      <m:t>,</m:t>
                    </m:r>
                    <m:r>
                      <a:rPr lang="en-US" sz="2000" i="1" dirty="0" smtClean="0">
                        <a:latin typeface="Cambria Math" panose="02040503050406030204" pitchFamily="18" charset="0"/>
                      </a:rPr>
                      <m:t>𝑌</m:t>
                    </m:r>
                    <m:r>
                      <a:rPr lang="en-US" sz="2000" i="1" dirty="0" smtClean="0">
                        <a:latin typeface="Cambria Math" panose="02040503050406030204" pitchFamily="18" charset="0"/>
                      </a:rPr>
                      <m:t>)</m:t>
                    </m:r>
                  </m:oMath>
                </a14:m>
                <a:r>
                  <a:rPr lang="en-US" sz="2000" dirty="0" smtClean="0"/>
                  <a:t> is the </a:t>
                </a:r>
                <a:r>
                  <a:rPr lang="en-US" sz="2000" u="sng" dirty="0" smtClean="0"/>
                  <a:t>relative entropy</a:t>
                </a:r>
                <a:r>
                  <a:rPr lang="en-US" sz="2000" dirty="0"/>
                  <a:t> </a:t>
                </a:r>
                <a:r>
                  <a:rPr lang="en-US" sz="2000" dirty="0" smtClean="0"/>
                  <a:t>between the joint probability distribution and the product distribution </a:t>
                </a:r>
                <a14:m>
                  <m:oMath xmlns:m="http://schemas.openxmlformats.org/officeDocument/2006/math">
                    <m:r>
                      <a:rPr lang="en-US" sz="2000" i="1" dirty="0" smtClean="0">
                        <a:latin typeface="Cambria Math" panose="02040503050406030204" pitchFamily="18" charset="0"/>
                      </a:rPr>
                      <m:t>𝑝</m:t>
                    </m:r>
                    <m:r>
                      <a:rPr lang="en-US" sz="2000" i="1" dirty="0" smtClean="0">
                        <a:latin typeface="Cambria Math" panose="02040503050406030204" pitchFamily="18" charset="0"/>
                      </a:rPr>
                      <m:t>(</m:t>
                    </m:r>
                    <m:r>
                      <a:rPr lang="en-US" sz="2000" i="1" dirty="0" smtClean="0">
                        <a:latin typeface="Cambria Math" panose="02040503050406030204" pitchFamily="18" charset="0"/>
                      </a:rPr>
                      <m:t>𝑥</m:t>
                    </m:r>
                    <m:r>
                      <a:rPr lang="en-US" sz="2000" i="1" dirty="0" smtClean="0">
                        <a:latin typeface="Cambria Math" panose="02040503050406030204" pitchFamily="18" charset="0"/>
                      </a:rPr>
                      <m:t>)</m:t>
                    </m:r>
                    <m:r>
                      <a:rPr lang="en-US" sz="2000" i="1" dirty="0" smtClean="0">
                        <a:latin typeface="Cambria Math" panose="02040503050406030204" pitchFamily="18" charset="0"/>
                      </a:rPr>
                      <m:t>𝑝</m:t>
                    </m:r>
                    <m:r>
                      <a:rPr lang="en-US" sz="2000" i="1" dirty="0" smtClean="0">
                        <a:latin typeface="Cambria Math" panose="02040503050406030204" pitchFamily="18" charset="0"/>
                      </a:rPr>
                      <m:t>(</m:t>
                    </m:r>
                    <m:r>
                      <a:rPr lang="en-US" sz="2000" i="1" dirty="0" smtClean="0">
                        <a:latin typeface="Cambria Math" panose="02040503050406030204" pitchFamily="18" charset="0"/>
                      </a:rPr>
                      <m:t>𝑦</m:t>
                    </m:r>
                    <m:r>
                      <a:rPr lang="en-US" sz="2000" i="1" dirty="0" smtClean="0">
                        <a:latin typeface="Cambria Math" panose="02040503050406030204" pitchFamily="18" charset="0"/>
                      </a:rPr>
                      <m:t>)</m:t>
                    </m:r>
                  </m:oMath>
                </a14:m>
                <a:r>
                  <a:rPr lang="en-US" sz="2000" dirty="0" smtClean="0"/>
                  <a:t>. </a:t>
                </a:r>
              </a:p>
              <a:p>
                <a:pPr marL="0" indent="0" algn="r">
                  <a:buNone/>
                </a:pPr>
                <a14:m>
                  <m:oMath xmlns:m="http://schemas.openxmlformats.org/officeDocument/2006/math">
                    <m:r>
                      <a:rPr lang="en-US" sz="2000" i="1">
                        <a:latin typeface="Cambria Math" panose="02040503050406030204" pitchFamily="18" charset="0"/>
                      </a:rPr>
                      <m:t>𝐼</m:t>
                    </m:r>
                    <m:d>
                      <m:dPr>
                        <m:ctrlPr>
                          <a:rPr lang="en-US" sz="2000" i="1">
                            <a:latin typeface="Cambria Math" panose="02040503050406030204" pitchFamily="18" charset="0"/>
                          </a:rPr>
                        </m:ctrlPr>
                      </m:dPr>
                      <m:e>
                        <m:r>
                          <a:rPr lang="en-US" sz="2000" i="1">
                            <a:latin typeface="Cambria Math" panose="02040503050406030204" pitchFamily="18" charset="0"/>
                          </a:rPr>
                          <m:t>𝑋</m:t>
                        </m:r>
                        <m:r>
                          <a:rPr lang="en-US" sz="2000" i="1">
                            <a:latin typeface="Cambria Math" panose="02040503050406030204" pitchFamily="18" charset="0"/>
                          </a:rPr>
                          <m:t>;</m:t>
                        </m:r>
                        <m:r>
                          <a:rPr lang="en-US" sz="2000" i="1">
                            <a:latin typeface="Cambria Math" panose="02040503050406030204" pitchFamily="18" charset="0"/>
                          </a:rPr>
                          <m:t>𝑌</m:t>
                        </m:r>
                      </m:e>
                    </m:d>
                    <m:r>
                      <a:rPr lang="en-US" sz="2000" i="1">
                        <a:latin typeface="Cambria Math" panose="02040503050406030204" pitchFamily="18" charset="0"/>
                      </a:rPr>
                      <m:t>= </m:t>
                    </m:r>
                    <m:nary>
                      <m:naryPr>
                        <m:chr m:val="∑"/>
                        <m:limLoc m:val="undOvr"/>
                        <m:supHide m:val="on"/>
                        <m:ctrlPr>
                          <a:rPr lang="en-US" sz="2000" i="1">
                            <a:latin typeface="Cambria Math" panose="02040503050406030204" pitchFamily="18" charset="0"/>
                          </a:rPr>
                        </m:ctrlPr>
                      </m:naryPr>
                      <m:sub>
                        <m:r>
                          <a:rPr lang="en-US" sz="2000" i="1">
                            <a:latin typeface="Cambria Math" panose="02040503050406030204" pitchFamily="18" charset="0"/>
                          </a:rPr>
                          <m:t>𝑦</m:t>
                        </m:r>
                        <m:r>
                          <a:rPr lang="en-US" sz="2000" i="1">
                            <a:latin typeface="Cambria Math" panose="02040503050406030204" pitchFamily="18" charset="0"/>
                          </a:rPr>
                          <m:t> Є </m:t>
                        </m:r>
                        <m:r>
                          <a:rPr lang="en-US" sz="2000" i="1">
                            <a:latin typeface="Cambria Math" panose="02040503050406030204" pitchFamily="18" charset="0"/>
                          </a:rPr>
                          <m:t>𝑌</m:t>
                        </m:r>
                        <m:r>
                          <a:rPr lang="en-US" sz="2000" i="1">
                            <a:latin typeface="Cambria Math" panose="02040503050406030204" pitchFamily="18" charset="0"/>
                          </a:rPr>
                          <m:t> </m:t>
                        </m:r>
                      </m:sub>
                      <m:sup/>
                      <m:e>
                        <m:nary>
                          <m:naryPr>
                            <m:chr m:val="∑"/>
                            <m:limLoc m:val="undOvr"/>
                            <m:supHide m:val="on"/>
                            <m:ctrlPr>
                              <a:rPr lang="en-US" sz="2000" i="1">
                                <a:latin typeface="Cambria Math" panose="02040503050406030204" pitchFamily="18" charset="0"/>
                              </a:rPr>
                            </m:ctrlPr>
                          </m:naryPr>
                          <m:sub>
                            <m:r>
                              <a:rPr lang="en-US" sz="2000" i="1">
                                <a:latin typeface="Cambria Math" panose="02040503050406030204" pitchFamily="18" charset="0"/>
                              </a:rPr>
                              <m:t>𝑥</m:t>
                            </m:r>
                            <m:r>
                              <a:rPr lang="en-US" sz="2000" i="1">
                                <a:latin typeface="Cambria Math" panose="02040503050406030204" pitchFamily="18" charset="0"/>
                              </a:rPr>
                              <m:t> Є </m:t>
                            </m:r>
                            <m:r>
                              <a:rPr lang="en-US" sz="2000" i="1">
                                <a:latin typeface="Cambria Math" panose="02040503050406030204" pitchFamily="18" charset="0"/>
                              </a:rPr>
                              <m:t>𝑋</m:t>
                            </m:r>
                          </m:sub>
                          <m:sup/>
                          <m:e>
                            <m:r>
                              <a:rPr lang="en-US" sz="2000" i="1">
                                <a:latin typeface="Cambria Math" panose="02040503050406030204" pitchFamily="18" charset="0"/>
                              </a:rPr>
                              <m:t>𝑝</m:t>
                            </m:r>
                            <m:d>
                              <m:dPr>
                                <m:ctrlPr>
                                  <a:rPr lang="en-US" sz="2000" i="1">
                                    <a:latin typeface="Cambria Math" panose="02040503050406030204" pitchFamily="18" charset="0"/>
                                  </a:rPr>
                                </m:ctrlPr>
                              </m:dPr>
                              <m:e>
                                <m:r>
                                  <a:rPr lang="en-US" sz="2000" i="1">
                                    <a:latin typeface="Cambria Math" panose="02040503050406030204" pitchFamily="18" charset="0"/>
                                  </a:rPr>
                                  <m:t>𝑥</m:t>
                                </m:r>
                                <m:r>
                                  <a:rPr lang="en-US" sz="2000" i="1">
                                    <a:latin typeface="Cambria Math" panose="02040503050406030204" pitchFamily="18" charset="0"/>
                                  </a:rPr>
                                  <m:t>,</m:t>
                                </m:r>
                                <m:r>
                                  <a:rPr lang="en-US" sz="2000" i="1">
                                    <a:latin typeface="Cambria Math" panose="02040503050406030204" pitchFamily="18" charset="0"/>
                                  </a:rPr>
                                  <m:t>𝑦</m:t>
                                </m:r>
                              </m:e>
                            </m:d>
                            <m:r>
                              <m:rPr>
                                <m:sty m:val="p"/>
                              </m:rPr>
                              <a:rPr lang="en-US" sz="2000">
                                <a:latin typeface="Cambria Math" panose="02040503050406030204" pitchFamily="18" charset="0"/>
                              </a:rPr>
                              <m:t>log</m:t>
                            </m:r>
                            <m:d>
                              <m:dPr>
                                <m:ctrlPr>
                                  <a:rPr lang="en-US" sz="2000" i="1">
                                    <a:latin typeface="Cambria Math" panose="02040503050406030204" pitchFamily="18" charset="0"/>
                                  </a:rPr>
                                </m:ctrlPr>
                              </m:dPr>
                              <m:e>
                                <m:f>
                                  <m:fPr>
                                    <m:ctrlPr>
                                      <a:rPr lang="en-US" sz="2000" i="1">
                                        <a:latin typeface="Cambria Math" panose="02040503050406030204" pitchFamily="18" charset="0"/>
                                      </a:rPr>
                                    </m:ctrlPr>
                                  </m:fPr>
                                  <m:num>
                                    <m:r>
                                      <a:rPr lang="en-US" sz="2000" i="1">
                                        <a:latin typeface="Cambria Math" panose="02040503050406030204" pitchFamily="18" charset="0"/>
                                      </a:rPr>
                                      <m:t>𝑝</m:t>
                                    </m:r>
                                    <m:r>
                                      <a:rPr lang="en-US" sz="2000" i="1">
                                        <a:latin typeface="Cambria Math" panose="02040503050406030204" pitchFamily="18" charset="0"/>
                                      </a:rPr>
                                      <m:t>(</m:t>
                                    </m:r>
                                    <m:r>
                                      <a:rPr lang="en-US" sz="2000" i="1">
                                        <a:latin typeface="Cambria Math" panose="02040503050406030204" pitchFamily="18" charset="0"/>
                                      </a:rPr>
                                      <m:t>𝑥</m:t>
                                    </m:r>
                                    <m:r>
                                      <a:rPr lang="en-US" sz="2000" i="1">
                                        <a:latin typeface="Cambria Math" panose="02040503050406030204" pitchFamily="18" charset="0"/>
                                      </a:rPr>
                                      <m:t>,</m:t>
                                    </m:r>
                                    <m:r>
                                      <a:rPr lang="en-US" sz="2000" i="1">
                                        <a:latin typeface="Cambria Math" panose="02040503050406030204" pitchFamily="18" charset="0"/>
                                      </a:rPr>
                                      <m:t>𝑦</m:t>
                                    </m:r>
                                    <m:r>
                                      <a:rPr lang="en-US" sz="2000" i="1">
                                        <a:latin typeface="Cambria Math" panose="02040503050406030204" pitchFamily="18" charset="0"/>
                                      </a:rPr>
                                      <m:t>)</m:t>
                                    </m:r>
                                  </m:num>
                                  <m:den>
                                    <m:r>
                                      <a:rPr lang="en-US" sz="2000" i="1">
                                        <a:latin typeface="Cambria Math" panose="02040503050406030204" pitchFamily="18" charset="0"/>
                                      </a:rPr>
                                      <m:t>𝑝</m:t>
                                    </m:r>
                                    <m:d>
                                      <m:dPr>
                                        <m:ctrlPr>
                                          <a:rPr lang="en-US" sz="2000" i="1">
                                            <a:latin typeface="Cambria Math" panose="02040503050406030204" pitchFamily="18" charset="0"/>
                                          </a:rPr>
                                        </m:ctrlPr>
                                      </m:dPr>
                                      <m:e>
                                        <m:r>
                                          <a:rPr lang="en-US" sz="2000" i="1">
                                            <a:latin typeface="Cambria Math" panose="02040503050406030204" pitchFamily="18" charset="0"/>
                                          </a:rPr>
                                          <m:t>𝑥</m:t>
                                        </m:r>
                                      </m:e>
                                    </m:d>
                                    <m:r>
                                      <a:rPr lang="en-US" sz="2000" i="1">
                                        <a:latin typeface="Cambria Math" panose="02040503050406030204" pitchFamily="18" charset="0"/>
                                      </a:rPr>
                                      <m:t>𝑝</m:t>
                                    </m:r>
                                    <m:r>
                                      <a:rPr lang="en-US" sz="2000" i="1">
                                        <a:latin typeface="Cambria Math" panose="02040503050406030204" pitchFamily="18" charset="0"/>
                                      </a:rPr>
                                      <m:t>(</m:t>
                                    </m:r>
                                    <m:r>
                                      <a:rPr lang="en-US" sz="2000" i="1">
                                        <a:latin typeface="Cambria Math" panose="02040503050406030204" pitchFamily="18" charset="0"/>
                                      </a:rPr>
                                      <m:t>𝑦</m:t>
                                    </m:r>
                                    <m:r>
                                      <a:rPr lang="en-US" sz="2000" i="1">
                                        <a:latin typeface="Cambria Math" panose="02040503050406030204" pitchFamily="18" charset="0"/>
                                      </a:rPr>
                                      <m:t>)</m:t>
                                    </m:r>
                                  </m:den>
                                </m:f>
                              </m:e>
                            </m:d>
                          </m:e>
                        </m:nary>
                      </m:e>
                    </m:nary>
                  </m:oMath>
                </a14:m>
                <a:r>
                  <a:rPr lang="en-US" sz="2000" dirty="0" smtClean="0"/>
                  <a:t>							</a:t>
                </a:r>
                <a:endParaRPr lang="en-US" sz="2000" dirty="0"/>
              </a:p>
            </p:txBody>
          </p:sp>
        </mc:Choice>
        <mc:Fallback xmlns="">
          <p:sp>
            <p:nvSpPr>
              <p:cNvPr id="3" name="Subtitle 2"/>
              <p:cNvSpPr>
                <a:spLocks noGrp="1" noRot="1" noChangeAspect="1" noMove="1" noResize="1" noEditPoints="1" noAdjustHandles="1" noChangeArrowheads="1" noChangeShapeType="1" noTextEdit="1"/>
              </p:cNvSpPr>
              <p:nvPr>
                <p:ph idx="1"/>
              </p:nvPr>
            </p:nvSpPr>
            <p:spPr>
              <a:xfrm>
                <a:off x="428265" y="1553714"/>
                <a:ext cx="11684713" cy="5106729"/>
              </a:xfrm>
              <a:blipFill rotWithShape="0">
                <a:blip r:embed="rId3"/>
                <a:stretch>
                  <a:fillRect l="-469" t="-597" r="-417"/>
                </a:stretch>
              </a:blipFill>
            </p:spPr>
            <p:txBody>
              <a:bodyPr/>
              <a:lstStyle/>
              <a:p>
                <a:r>
                  <a:rPr lang="en-US">
                    <a:noFill/>
                  </a:rPr>
                  <a:t> </a:t>
                </a:r>
              </a:p>
            </p:txBody>
          </p:sp>
        </mc:Fallback>
      </mc:AlternateContent>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 y="0"/>
            <a:ext cx="1975556" cy="998919"/>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44178" y="110980"/>
            <a:ext cx="4233333" cy="714774"/>
          </a:xfrm>
          <a:prstGeom prst="rect">
            <a:avLst/>
          </a:prstGeom>
        </p:spPr>
      </p:pic>
      <p:sp>
        <p:nvSpPr>
          <p:cNvPr id="8" name="Rectangle 5"/>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smtClean="0">
                <a:ln>
                  <a:noFill/>
                </a:ln>
                <a:solidFill>
                  <a:srgbClr val="252525"/>
                </a:solidFill>
                <a:effectLst/>
                <a:latin typeface="Calibri" panose="020F0502020204030204" pitchFamily="34" charset="0"/>
                <a:ea typeface="Calibri" panose="020F0502020204030204" pitchFamily="34" charset="0"/>
                <a:cs typeface="Arial" panose="020B0604020202020204" pitchFamily="34" charset="0"/>
              </a:rPr>
              <a:t>                                   </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9" name="Rectangle 6"/>
          <p:cNvSpPr>
            <a:spLocks noChangeArrowheads="1"/>
          </p:cNvSpPr>
          <p:nvPr/>
        </p:nvSpPr>
        <p:spPr bwMode="auto">
          <a:xfrm>
            <a:off x="228600" y="10191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1" u="none" strike="noStrike" cap="none" normalizeH="0" baseline="0" smtClean="0">
                <a:ln>
                  <a:noFill/>
                </a:ln>
                <a:solidFill>
                  <a:srgbClr val="252525"/>
                </a:solidFill>
                <a:effectLst/>
                <a:latin typeface="Cambria Math" panose="02040503050406030204" pitchFamily="18" charset="0"/>
                <a:ea typeface="Calibri" panose="020F0502020204030204" pitchFamily="34" charset="0"/>
                <a:cs typeface="Arial" panose="020B0604020202020204" pitchFamily="34" charset="0"/>
              </a:rPr>
              <a:t>Where,  X is the mean of Xi.  Y is the mean of Yi</a:t>
            </a:r>
            <a:r>
              <a:rPr kumimoji="0" lang="en-US" altLang="en-US" sz="1100" b="0" i="1" u="none" strike="noStrike" cap="none" normalizeH="0" baseline="0" smtClean="0">
                <a:ln>
                  <a:noFill/>
                </a:ln>
                <a:solidFill>
                  <a:srgbClr val="252525"/>
                </a:solidFill>
                <a:effectLst/>
                <a:latin typeface="Cambria Math" panose="02040503050406030204" pitchFamily="18" charset="0"/>
                <a:ea typeface="Times New Roman" panose="02020603050405020304" pitchFamily="18" charset="0"/>
                <a:cs typeface="Arial" panose="020B0604020202020204" pitchFamily="34" charset="0"/>
              </a:rPr>
              <a:t> and n, the number of items</a:t>
            </a:r>
            <a:r>
              <a:rPr kumimoji="0" lang="en-US" altLang="en-US" sz="1100" b="0" i="0" u="none" strike="noStrike" cap="none" normalizeH="0" baseline="0" smtClean="0">
                <a:ln>
                  <a:noFill/>
                </a:ln>
                <a:solidFill>
                  <a:srgbClr val="252525"/>
                </a:solidFill>
                <a:effectLst/>
                <a:latin typeface="Calibri" panose="020F0502020204030204" pitchFamily="34" charset="0"/>
                <a:ea typeface="Times New Roman" panose="02020603050405020304" pitchFamily="18" charset="0"/>
                <a:cs typeface="Arial" panose="020B0604020202020204" pitchFamily="34" charset="0"/>
              </a:rPr>
              <a:t> </a:t>
            </a:r>
            <a:r>
              <a:rPr kumimoji="0" lang="en-US" altLang="en-US" sz="1100" b="0" i="0" u="none" strike="noStrike" cap="none" normalizeH="0" baseline="0" smtClean="0">
                <a:ln>
                  <a:noFill/>
                </a:ln>
                <a:solidFill>
                  <a:srgbClr val="252525"/>
                </a:solidFill>
                <a:effectLst/>
                <a:ea typeface="Calibri" panose="020F0502020204030204" pitchFamily="34" charset="0"/>
                <a:cs typeface="Arial" panose="020B0604020202020204" pitchFamily="34" charset="0"/>
              </a:rPr>
              <a:t>  </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957993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fade">
                                      <p:cBhvr>
                                        <p:cTn id="42" dur="1000"/>
                                        <p:tgtEl>
                                          <p:spTgt spid="3">
                                            <p:txEl>
                                              <p:pRg st="5" end="5"/>
                                            </p:txEl>
                                          </p:spTgt>
                                        </p:tgtEl>
                                      </p:cBhvr>
                                    </p:animEffect>
                                    <p:anim calcmode="lin" valueType="num">
                                      <p:cBhvr>
                                        <p:cTn id="4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Effect transition="in" filter="fade">
                                      <p:cBhvr>
                                        <p:cTn id="49" dur="1000"/>
                                        <p:tgtEl>
                                          <p:spTgt spid="3">
                                            <p:txEl>
                                              <p:pRg st="6" end="6"/>
                                            </p:txEl>
                                          </p:spTgt>
                                        </p:tgtEl>
                                      </p:cBhvr>
                                    </p:animEffect>
                                    <p:anim calcmode="lin" valueType="num">
                                      <p:cBhvr>
                                        <p:cTn id="50"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51"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3">
                                            <p:txEl>
                                              <p:pRg st="7" end="7"/>
                                            </p:txEl>
                                          </p:spTgt>
                                        </p:tgtEl>
                                        <p:attrNameLst>
                                          <p:attrName>style.visibility</p:attrName>
                                        </p:attrNameLst>
                                      </p:cBhvr>
                                      <p:to>
                                        <p:strVal val="visible"/>
                                      </p:to>
                                    </p:set>
                                    <p:animEffect transition="in" filter="fade">
                                      <p:cBhvr>
                                        <p:cTn id="56" dur="1000"/>
                                        <p:tgtEl>
                                          <p:spTgt spid="3">
                                            <p:txEl>
                                              <p:pRg st="7" end="7"/>
                                            </p:txEl>
                                          </p:spTgt>
                                        </p:tgtEl>
                                      </p:cBhvr>
                                    </p:animEffect>
                                    <p:anim calcmode="lin" valueType="num">
                                      <p:cBhvr>
                                        <p:cTn id="57"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58"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grpId="0" nodeType="clickEffect">
                                  <p:stCondLst>
                                    <p:cond delay="0"/>
                                  </p:stCondLst>
                                  <p:childTnLst>
                                    <p:set>
                                      <p:cBhvr>
                                        <p:cTn id="62" dur="1" fill="hold">
                                          <p:stCondLst>
                                            <p:cond delay="0"/>
                                          </p:stCondLst>
                                        </p:cTn>
                                        <p:tgtEl>
                                          <p:spTgt spid="3">
                                            <p:txEl>
                                              <p:pRg st="8" end="8"/>
                                            </p:txEl>
                                          </p:spTgt>
                                        </p:tgtEl>
                                        <p:attrNameLst>
                                          <p:attrName>style.visibility</p:attrName>
                                        </p:attrNameLst>
                                      </p:cBhvr>
                                      <p:to>
                                        <p:strVal val="visible"/>
                                      </p:to>
                                    </p:set>
                                    <p:animEffect transition="in" filter="fade">
                                      <p:cBhvr>
                                        <p:cTn id="63" dur="1000"/>
                                        <p:tgtEl>
                                          <p:spTgt spid="3">
                                            <p:txEl>
                                              <p:pRg st="8" end="8"/>
                                            </p:txEl>
                                          </p:spTgt>
                                        </p:tgtEl>
                                      </p:cBhvr>
                                    </p:animEffect>
                                    <p:anim calcmode="lin" valueType="num">
                                      <p:cBhvr>
                                        <p:cTn id="64"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65" dur="10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987779" y="856021"/>
            <a:ext cx="10848622" cy="697693"/>
          </a:xfrm>
        </p:spPr>
        <p:txBody>
          <a:bodyPr>
            <a:noAutofit/>
          </a:bodyPr>
          <a:lstStyle/>
          <a:p>
            <a:pPr algn="ctr"/>
            <a:r>
              <a:rPr lang="en-US" sz="3400" dirty="0" smtClean="0"/>
              <a:t>III.  EXPENDITURE vs PERFORMANCE &amp; SOCIAL INTERACTION</a:t>
            </a:r>
            <a:endParaRPr lang="en-US" sz="3400" dirty="0"/>
          </a:p>
        </p:txBody>
      </p:sp>
      <mc:AlternateContent xmlns:mc="http://schemas.openxmlformats.org/markup-compatibility/2006" xmlns:a14="http://schemas.microsoft.com/office/drawing/2010/main">
        <mc:Choice Requires="a14">
          <p:sp>
            <p:nvSpPr>
              <p:cNvPr id="3" name="Subtitle 2"/>
              <p:cNvSpPr>
                <a:spLocks noGrp="1"/>
              </p:cNvSpPr>
              <p:nvPr>
                <p:ph idx="1"/>
              </p:nvPr>
            </p:nvSpPr>
            <p:spPr>
              <a:xfrm>
                <a:off x="428265" y="1553714"/>
                <a:ext cx="11684713" cy="5106729"/>
              </a:xfrm>
            </p:spPr>
            <p:txBody>
              <a:bodyPr numCol="1" anchor="t">
                <a:normAutofit lnSpcReduction="10000"/>
              </a:bodyPr>
              <a:lstStyle/>
              <a:p>
                <a:pPr marL="0" indent="0">
                  <a:buNone/>
                </a:pPr>
                <a:r>
                  <a:rPr lang="en-US" sz="2000" u="sng" dirty="0" smtClean="0"/>
                  <a:t>Correlation Coefficient (Pearson’s </a:t>
                </a:r>
                <a:r>
                  <a:rPr lang="en-US" sz="2000" i="1" u="sng" dirty="0" smtClean="0"/>
                  <a:t>r</a:t>
                </a:r>
                <a:r>
                  <a:rPr lang="en-US" sz="2000" u="sng" dirty="0" smtClean="0"/>
                  <a:t>)</a:t>
                </a:r>
              </a:p>
              <a:p>
                <a:pPr marL="0" indent="0">
                  <a:buNone/>
                </a:pPr>
                <a:r>
                  <a:rPr lang="en-US" sz="2000" dirty="0" smtClean="0"/>
                  <a:t>It </a:t>
                </a:r>
                <a:r>
                  <a:rPr lang="en-US" sz="2000" dirty="0"/>
                  <a:t>is a measure of the strength and direction of the linear relationship </a:t>
                </a:r>
                <a:r>
                  <a:rPr lang="en-US" sz="2000" dirty="0" smtClean="0"/>
                  <a:t>between </a:t>
                </a:r>
                <a:r>
                  <a:rPr lang="en-US" sz="2000" dirty="0"/>
                  <a:t>Random </a:t>
                </a:r>
                <a:r>
                  <a:rPr lang="en-US" sz="2000" dirty="0" smtClean="0"/>
                  <a:t>variables(</a:t>
                </a:r>
                <a14:m>
                  <m:oMath xmlns:m="http://schemas.openxmlformats.org/officeDocument/2006/math">
                    <m:r>
                      <a:rPr lang="en-US" sz="2000" i="1" dirty="0" smtClean="0">
                        <a:latin typeface="Cambria Math" panose="02040503050406030204" pitchFamily="18" charset="0"/>
                      </a:rPr>
                      <m:t> </m:t>
                    </m:r>
                    <m:r>
                      <a:rPr lang="en-US" sz="2000" i="1" dirty="0" smtClean="0">
                        <a:latin typeface="Cambria Math" panose="02040503050406030204" pitchFamily="18" charset="0"/>
                      </a:rPr>
                      <m:t>𝑋</m:t>
                    </m:r>
                    <m:r>
                      <a:rPr lang="en-US" sz="2000" i="1" dirty="0" smtClean="0">
                        <a:latin typeface="Cambria Math" panose="02040503050406030204" pitchFamily="18" charset="0"/>
                      </a:rPr>
                      <m:t> </m:t>
                    </m:r>
                    <m:r>
                      <a:rPr lang="en-US" sz="2000" i="1" dirty="0" smtClean="0">
                        <a:latin typeface="Cambria Math" panose="02040503050406030204" pitchFamily="18" charset="0"/>
                      </a:rPr>
                      <m:t>𝑎𝑛𝑑</m:t>
                    </m:r>
                    <m:r>
                      <a:rPr lang="en-US" sz="2000" i="1" dirty="0" smtClean="0">
                        <a:latin typeface="Cambria Math" panose="02040503050406030204" pitchFamily="18" charset="0"/>
                      </a:rPr>
                      <m:t> </m:t>
                    </m:r>
                    <m:r>
                      <a:rPr lang="en-US" sz="2000" i="1" dirty="0" smtClean="0">
                        <a:latin typeface="Cambria Math" panose="02040503050406030204" pitchFamily="18" charset="0"/>
                      </a:rPr>
                      <m:t>𝑌</m:t>
                    </m:r>
                  </m:oMath>
                </a14:m>
                <a:r>
                  <a:rPr lang="en-US" sz="2000" dirty="0" smtClean="0"/>
                  <a:t> ). The </a:t>
                </a:r>
                <a:r>
                  <a:rPr lang="en-US" sz="2000" dirty="0"/>
                  <a:t>values lies </a:t>
                </a:r>
                <a:r>
                  <a:rPr lang="en-US" sz="2000" dirty="0" smtClean="0"/>
                  <a:t>between </a:t>
                </a:r>
                <a:r>
                  <a:rPr lang="en-US" sz="2000" dirty="0"/>
                  <a:t>+1 </a:t>
                </a:r>
                <a:r>
                  <a:rPr lang="en-US" sz="2000" dirty="0" smtClean="0"/>
                  <a:t>(positive correlation) and </a:t>
                </a:r>
                <a:r>
                  <a:rPr lang="en-US" sz="2000" dirty="0"/>
                  <a:t>−1 </a:t>
                </a:r>
                <a:r>
                  <a:rPr lang="en-US" sz="2000" dirty="0" smtClean="0"/>
                  <a:t> (negative correlation).  Value 0 </a:t>
                </a:r>
                <a:r>
                  <a:rPr lang="en-US" sz="2000" dirty="0"/>
                  <a:t>is no </a:t>
                </a:r>
                <a:r>
                  <a:rPr lang="en-US" sz="2000" dirty="0" smtClean="0"/>
                  <a:t>linear correlation. </a:t>
                </a:r>
                <a14:m>
                  <m:oMath xmlns:m="http://schemas.openxmlformats.org/officeDocument/2006/math">
                    <m:acc>
                      <m:accPr>
                        <m:chr m:val="̅"/>
                        <m:ctrlPr>
                          <a:rPr lang="en-US" sz="2000" i="1">
                            <a:latin typeface="Cambria Math" panose="02040503050406030204" pitchFamily="18" charset="0"/>
                          </a:rPr>
                        </m:ctrlPr>
                      </m:accPr>
                      <m:e>
                        <m:r>
                          <a:rPr lang="en-US" sz="2000" i="1">
                            <a:latin typeface="Cambria Math" panose="02040503050406030204" pitchFamily="18" charset="0"/>
                          </a:rPr>
                          <m:t>𝑋</m:t>
                        </m:r>
                      </m:e>
                    </m:acc>
                    <m:r>
                      <a:rPr lang="en-US" sz="2000" i="1">
                        <a:latin typeface="Cambria Math" panose="02040503050406030204" pitchFamily="18" charset="0"/>
                      </a:rPr>
                      <m:t> </m:t>
                    </m:r>
                  </m:oMath>
                </a14:m>
                <a:r>
                  <a:rPr lang="en-US" sz="2000" i="0" dirty="0" smtClean="0"/>
                  <a:t>is the mean of</a:t>
                </a:r>
                <a14:m>
                  <m:oMath xmlns:m="http://schemas.openxmlformats.org/officeDocument/2006/math">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𝑋</m:t>
                        </m:r>
                      </m:e>
                      <m:sub>
                        <m:r>
                          <a:rPr lang="en-US" sz="2000" i="1">
                            <a:latin typeface="Cambria Math" panose="02040503050406030204" pitchFamily="18" charset="0"/>
                          </a:rPr>
                          <m:t>𝑖</m:t>
                        </m:r>
                      </m:sub>
                    </m:sSub>
                    <m:r>
                      <a:rPr lang="en-US" sz="2000" i="1">
                        <a:latin typeface="Cambria Math" panose="02040503050406030204" pitchFamily="18" charset="0"/>
                      </a:rPr>
                      <m:t>.  </m:t>
                    </m:r>
                    <m:acc>
                      <m:accPr>
                        <m:chr m:val="̅"/>
                        <m:ctrlPr>
                          <a:rPr lang="en-US" sz="2000" i="1">
                            <a:latin typeface="Cambria Math" panose="02040503050406030204" pitchFamily="18" charset="0"/>
                          </a:rPr>
                        </m:ctrlPr>
                      </m:accPr>
                      <m:e>
                        <m:r>
                          <a:rPr lang="en-US" sz="2000" i="1">
                            <a:latin typeface="Cambria Math" panose="02040503050406030204" pitchFamily="18" charset="0"/>
                          </a:rPr>
                          <m:t>𝑌</m:t>
                        </m:r>
                      </m:e>
                    </m:acc>
                    <m:r>
                      <a:rPr lang="en-US" sz="2000" i="1">
                        <a:latin typeface="Cambria Math" panose="02040503050406030204" pitchFamily="18" charset="0"/>
                      </a:rPr>
                      <m:t> </m:t>
                    </m:r>
                  </m:oMath>
                </a14:m>
                <a:r>
                  <a:rPr lang="en-US" sz="2000" i="0" dirty="0" smtClean="0"/>
                  <a:t>is the mean of</a:t>
                </a:r>
                <a14:m>
                  <m:oMath xmlns:m="http://schemas.openxmlformats.org/officeDocument/2006/math">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𝑌</m:t>
                        </m:r>
                      </m:e>
                      <m:sub>
                        <m:r>
                          <a:rPr lang="en-US" sz="2000" i="1">
                            <a:latin typeface="Cambria Math" panose="02040503050406030204" pitchFamily="18" charset="0"/>
                          </a:rPr>
                          <m:t>𝑖</m:t>
                        </m:r>
                      </m:sub>
                    </m:sSub>
                    <m:r>
                      <a:rPr lang="en-US" sz="2000" i="1">
                        <a:latin typeface="Cambria Math" panose="02040503050406030204" pitchFamily="18" charset="0"/>
                      </a:rPr>
                      <m:t> </m:t>
                    </m:r>
                    <m:r>
                      <a:rPr lang="en-US" sz="2000" i="1" smtClean="0">
                        <a:latin typeface="Cambria Math" panose="02040503050406030204" pitchFamily="18" charset="0"/>
                      </a:rPr>
                      <m:t>𝑎𝑛𝑑</m:t>
                    </m:r>
                    <m:r>
                      <a:rPr lang="en-US" sz="2000" i="1" smtClean="0">
                        <a:latin typeface="Cambria Math" panose="02040503050406030204" pitchFamily="18" charset="0"/>
                      </a:rPr>
                      <m:t> </m:t>
                    </m:r>
                    <m:r>
                      <a:rPr lang="en-US" sz="2000" i="1">
                        <a:latin typeface="Cambria Math" panose="02040503050406030204" pitchFamily="18" charset="0"/>
                      </a:rPr>
                      <m:t>𝑛</m:t>
                    </m:r>
                    <m:r>
                      <a:rPr lang="en-US" sz="2000" i="1">
                        <a:latin typeface="Cambria Math" panose="02040503050406030204" pitchFamily="18" charset="0"/>
                      </a:rPr>
                      <m:t>, </m:t>
                    </m:r>
                  </m:oMath>
                </a14:m>
                <a:r>
                  <a:rPr lang="en-US" sz="2000" i="0" dirty="0" smtClean="0"/>
                  <a:t>the number of items.</a:t>
                </a:r>
              </a:p>
              <a:p>
                <a:pPr marL="0" indent="0">
                  <a:buNone/>
                </a:pPr>
                <a:endParaRPr lang="en-US" sz="2000" dirty="0"/>
              </a:p>
              <a:p>
                <a:pPr marL="0" indent="0">
                  <a:buNone/>
                </a:pPr>
                <a:endParaRPr lang="en-US" sz="2000" i="0" dirty="0" smtClean="0"/>
              </a:p>
              <a:p>
                <a:pPr marL="0" indent="0">
                  <a:buNone/>
                </a:pPr>
                <a:endParaRPr lang="en-US" sz="2000" dirty="0" smtClean="0"/>
              </a:p>
              <a:p>
                <a:pPr marL="0" indent="0">
                  <a:buNone/>
                </a:pPr>
                <a:r>
                  <a:rPr lang="en-US" sz="2000" u="sng" dirty="0" smtClean="0"/>
                  <a:t>2 sample </a:t>
                </a:r>
                <a:r>
                  <a:rPr lang="en-US" sz="2000" u="sng" dirty="0" err="1" smtClean="0"/>
                  <a:t>Kolgomorov</a:t>
                </a:r>
                <a:r>
                  <a:rPr lang="en-US" sz="2000" u="sng" dirty="0" smtClean="0"/>
                  <a:t> </a:t>
                </a:r>
                <a:r>
                  <a:rPr lang="en-US" sz="2000" u="sng" dirty="0"/>
                  <a:t>Smirnoff </a:t>
                </a:r>
                <a:r>
                  <a:rPr lang="en-US" sz="2000" u="sng" dirty="0" smtClean="0"/>
                  <a:t>Test</a:t>
                </a:r>
                <a:endParaRPr lang="en-US" sz="2000" u="sng" dirty="0"/>
              </a:p>
              <a:p>
                <a:r>
                  <a:rPr lang="en-US" sz="2000" dirty="0" smtClean="0"/>
                  <a:t>It is a nonparametric test that compares the cumulative distributions of two data sets to check if the samples are from same distribution.   (Null Hypo: = ,Alternate Hypo: </a:t>
                </a:r>
                <a:r>
                  <a:rPr lang="en-US" sz="2500" dirty="0" smtClean="0"/>
                  <a:t>≠ )</a:t>
                </a:r>
              </a:p>
              <a:p>
                <a14:m>
                  <m:oMath xmlns:m="http://schemas.openxmlformats.org/officeDocument/2006/math">
                    <m:r>
                      <a:rPr lang="en-US" sz="2000" b="0" i="1" smtClean="0">
                        <a:latin typeface="Cambria Math" panose="02040503050406030204" pitchFamily="18" charset="0"/>
                      </a:rPr>
                      <m:t>𝑇𝑒𝑠𝑡</m:t>
                    </m:r>
                    <m:r>
                      <a:rPr lang="en-US" sz="2000" b="0" i="1" smtClean="0">
                        <a:latin typeface="Cambria Math" panose="02040503050406030204" pitchFamily="18" charset="0"/>
                      </a:rPr>
                      <m:t> </m:t>
                    </m:r>
                    <m:r>
                      <a:rPr lang="en-US" sz="2000" b="0" i="1" smtClean="0">
                        <a:latin typeface="Cambria Math" panose="02040503050406030204" pitchFamily="18" charset="0"/>
                      </a:rPr>
                      <m:t>𝑆𝑡𝑎𝑡𝑖𝑠𝑡𝑖𝑐</m:t>
                    </m:r>
                    <m:r>
                      <a:rPr lang="en-US" sz="2000" b="0" i="1" smtClean="0">
                        <a:latin typeface="Cambria Math" panose="02040503050406030204" pitchFamily="18" charset="0"/>
                      </a:rPr>
                      <m:t> </m:t>
                    </m:r>
                    <m:r>
                      <a:rPr lang="en-US" sz="2000" b="0" i="1" smtClean="0">
                        <a:latin typeface="Cambria Math" panose="02040503050406030204" pitchFamily="18" charset="0"/>
                      </a:rPr>
                      <m:t>𝐷</m:t>
                    </m:r>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limLow>
                          <m:limLowPr>
                            <m:ctrlPr>
                              <a:rPr lang="en-US" sz="2000" b="0" i="1" smtClean="0">
                                <a:latin typeface="Cambria Math" panose="02040503050406030204" pitchFamily="18" charset="0"/>
                              </a:rPr>
                            </m:ctrlPr>
                          </m:limLowPr>
                          <m:e>
                            <m:r>
                              <a:rPr lang="en-US" sz="2000" b="0" i="1" smtClean="0">
                                <a:latin typeface="Cambria Math" panose="02040503050406030204" pitchFamily="18" charset="0"/>
                              </a:rPr>
                              <m:t>𝑚𝑎𝑥</m:t>
                            </m:r>
                          </m:e>
                          <m:lim>
                            <m:r>
                              <a:rPr lang="en-US" sz="2000" b="0" i="1" smtClean="0">
                                <a:latin typeface="Cambria Math" panose="02040503050406030204" pitchFamily="18" charset="0"/>
                              </a:rPr>
                              <m:t>1&lt;</m:t>
                            </m:r>
                            <m:r>
                              <a:rPr lang="en-US" sz="2000" b="0" i="1" smtClean="0">
                                <a:latin typeface="Cambria Math" panose="02040503050406030204" pitchFamily="18" charset="0"/>
                              </a:rPr>
                              <m:t>𝑖</m:t>
                            </m:r>
                            <m:r>
                              <a:rPr lang="en-US" sz="2000" b="0" i="1" smtClean="0">
                                <a:latin typeface="Cambria Math" panose="02040503050406030204" pitchFamily="18" charset="0"/>
                              </a:rPr>
                              <m:t>&lt;</m:t>
                            </m:r>
                            <m:r>
                              <a:rPr lang="en-US" sz="2000" b="0" i="1" smtClean="0">
                                <a:latin typeface="Cambria Math" panose="02040503050406030204" pitchFamily="18" charset="0"/>
                              </a:rPr>
                              <m:t>𝑁</m:t>
                            </m:r>
                          </m:lim>
                        </m:limLow>
                      </m:fName>
                      <m:e>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𝐹</m:t>
                            </m:r>
                            <m:d>
                              <m:dPr>
                                <m:ctrlPr>
                                  <a:rPr lang="en-US" sz="2000" i="1" smtClean="0">
                                    <a:latin typeface="Cambria Math" panose="02040503050406030204" pitchFamily="18" charset="0"/>
                                  </a:rPr>
                                </m:ctrlPr>
                              </m:dPr>
                              <m:e>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𝑌</m:t>
                                    </m:r>
                                  </m:e>
                                  <m:sub>
                                    <m:r>
                                      <a:rPr lang="en-US" sz="2000" i="1">
                                        <a:latin typeface="Cambria Math" panose="02040503050406030204" pitchFamily="18" charset="0"/>
                                      </a:rPr>
                                      <m:t>𝑖</m:t>
                                    </m:r>
                                  </m:sub>
                                </m:sSub>
                              </m:e>
                            </m:d>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𝑖</m:t>
                                </m:r>
                                <m:r>
                                  <a:rPr lang="en-US" sz="2000" i="1">
                                    <a:latin typeface="Cambria Math" panose="02040503050406030204" pitchFamily="18" charset="0"/>
                                  </a:rPr>
                                  <m:t>−1</m:t>
                                </m:r>
                              </m:num>
                              <m:den>
                                <m:r>
                                  <a:rPr lang="en-US" sz="2000" i="1">
                                    <a:latin typeface="Cambria Math" panose="02040503050406030204" pitchFamily="18" charset="0"/>
                                  </a:rPr>
                                  <m:t>𝑁</m:t>
                                </m:r>
                              </m:den>
                            </m:f>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𝑖</m:t>
                                </m:r>
                              </m:num>
                              <m:den>
                                <m:r>
                                  <a:rPr lang="en-US" sz="2000" i="1">
                                    <a:latin typeface="Cambria Math" panose="02040503050406030204" pitchFamily="18" charset="0"/>
                                  </a:rPr>
                                  <m:t>𝑁</m:t>
                                </m:r>
                              </m:den>
                            </m:f>
                            <m:r>
                              <a:rPr lang="en-US" sz="2000" i="1">
                                <a:latin typeface="Cambria Math" panose="02040503050406030204" pitchFamily="18" charset="0"/>
                              </a:rPr>
                              <m:t>−</m:t>
                            </m:r>
                            <m:r>
                              <a:rPr lang="en-US" sz="2000" i="1">
                                <a:latin typeface="Cambria Math" panose="02040503050406030204" pitchFamily="18" charset="0"/>
                              </a:rPr>
                              <m:t>𝐹</m:t>
                            </m:r>
                            <m:d>
                              <m:dPr>
                                <m:ctrlPr>
                                  <a:rPr lang="en-US" sz="2000" i="1">
                                    <a:latin typeface="Cambria Math" panose="02040503050406030204" pitchFamily="18" charset="0"/>
                                  </a:rPr>
                                </m:ctrlPr>
                              </m:dPr>
                              <m:e>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𝑌</m:t>
                                    </m:r>
                                  </m:e>
                                  <m:sub>
                                    <m:r>
                                      <a:rPr lang="en-US" sz="2000" i="1">
                                        <a:latin typeface="Cambria Math" panose="02040503050406030204" pitchFamily="18" charset="0"/>
                                      </a:rPr>
                                      <m:t>𝑖</m:t>
                                    </m:r>
                                  </m:sub>
                                </m:sSub>
                              </m:e>
                            </m:d>
                          </m:e>
                        </m:d>
                      </m:e>
                    </m:func>
                  </m:oMath>
                </a14:m>
                <a:r>
                  <a:rPr lang="en-US" sz="2000" i="1" dirty="0" smtClean="0"/>
                  <a:t>  </a:t>
                </a:r>
              </a:p>
              <a:p>
                <a:r>
                  <a:rPr lang="en-US" sz="2000" i="1" dirty="0" smtClean="0"/>
                  <a:t>P value: </a:t>
                </a:r>
                <a:r>
                  <a:rPr lang="en-US" sz="2000" b="1" dirty="0"/>
                  <a:t>p</a:t>
                </a:r>
                <a:r>
                  <a:rPr lang="en-US" sz="2000" dirty="0"/>
                  <a:t>-</a:t>
                </a:r>
                <a:r>
                  <a:rPr lang="en-US" sz="2000" b="1" dirty="0"/>
                  <a:t>value</a:t>
                </a:r>
                <a:r>
                  <a:rPr lang="en-US" sz="2000" dirty="0"/>
                  <a:t> is the probability of obtaining a test statistic result at least as extreme or as close to the one that was actually observed, assuming that the null hypothesis is true</a:t>
                </a:r>
                <a:endParaRPr lang="en-US" sz="2000" i="1" dirty="0" smtClean="0"/>
              </a:p>
              <a:p>
                <a:pPr marL="0" indent="0">
                  <a:buNone/>
                </a:pPr>
                <a:endParaRPr lang="en-US" sz="1600" i="1" dirty="0" smtClean="0"/>
              </a:p>
              <a:p>
                <a:pPr marL="0" indent="0">
                  <a:buNone/>
                </a:pPr>
                <a:endParaRPr lang="en-US" sz="2000" dirty="0" smtClean="0"/>
              </a:p>
              <a:p>
                <a:pPr marL="0" indent="0">
                  <a:buNone/>
                </a:pPr>
                <a:endParaRPr lang="en-US" sz="2000" dirty="0"/>
              </a:p>
            </p:txBody>
          </p:sp>
        </mc:Choice>
        <mc:Fallback xmlns="">
          <p:sp>
            <p:nvSpPr>
              <p:cNvPr id="3" name="Subtitle 2"/>
              <p:cNvSpPr>
                <a:spLocks noGrp="1" noRot="1" noChangeAspect="1" noMove="1" noResize="1" noEditPoints="1" noAdjustHandles="1" noChangeArrowheads="1" noChangeShapeType="1" noTextEdit="1"/>
              </p:cNvSpPr>
              <p:nvPr>
                <p:ph idx="1"/>
              </p:nvPr>
            </p:nvSpPr>
            <p:spPr>
              <a:xfrm>
                <a:off x="428265" y="1553714"/>
                <a:ext cx="11684713" cy="5106729"/>
              </a:xfrm>
              <a:blipFill rotWithShape="0">
                <a:blip r:embed="rId3"/>
                <a:stretch>
                  <a:fillRect l="-522" t="-1313" r="-626"/>
                </a:stretch>
              </a:blipFill>
            </p:spPr>
            <p:txBody>
              <a:bodyPr/>
              <a:lstStyle/>
              <a:p>
                <a:r>
                  <a:rPr lang="en-US">
                    <a:noFill/>
                  </a:rPr>
                  <a:t> </a:t>
                </a:r>
              </a:p>
            </p:txBody>
          </p:sp>
        </mc:Fallback>
      </mc:AlternateContent>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 y="0"/>
            <a:ext cx="1975556" cy="998919"/>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44178" y="110980"/>
            <a:ext cx="4233333" cy="714774"/>
          </a:xfrm>
          <a:prstGeom prst="rect">
            <a:avLst/>
          </a:prstGeom>
        </p:spPr>
      </p:pic>
      <p:sp>
        <p:nvSpPr>
          <p:cNvPr id="8" name="Rectangle 5"/>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smtClean="0">
                <a:ln>
                  <a:noFill/>
                </a:ln>
                <a:solidFill>
                  <a:srgbClr val="252525"/>
                </a:solidFill>
                <a:effectLst/>
                <a:latin typeface="Calibri" panose="020F0502020204030204" pitchFamily="34" charset="0"/>
                <a:ea typeface="Calibri" panose="020F0502020204030204" pitchFamily="34" charset="0"/>
                <a:cs typeface="Arial" panose="020B0604020202020204" pitchFamily="34" charset="0"/>
              </a:rPr>
              <a:t>                                   </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9" name="Rectangle 6"/>
          <p:cNvSpPr>
            <a:spLocks noChangeArrowheads="1"/>
          </p:cNvSpPr>
          <p:nvPr/>
        </p:nvSpPr>
        <p:spPr bwMode="auto">
          <a:xfrm>
            <a:off x="228600" y="10191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1" u="none" strike="noStrike" cap="none" normalizeH="0" baseline="0" smtClean="0">
                <a:ln>
                  <a:noFill/>
                </a:ln>
                <a:solidFill>
                  <a:srgbClr val="252525"/>
                </a:solidFill>
                <a:effectLst/>
                <a:latin typeface="Cambria Math" panose="02040503050406030204" pitchFamily="18" charset="0"/>
                <a:ea typeface="Calibri" panose="020F0502020204030204" pitchFamily="34" charset="0"/>
                <a:cs typeface="Arial" panose="020B0604020202020204" pitchFamily="34" charset="0"/>
              </a:rPr>
              <a:t>Where,  X is the mean of Xi.  Y is the mean of Yi</a:t>
            </a:r>
            <a:r>
              <a:rPr kumimoji="0" lang="en-US" altLang="en-US" sz="1100" b="0" i="1" u="none" strike="noStrike" cap="none" normalizeH="0" baseline="0" smtClean="0">
                <a:ln>
                  <a:noFill/>
                </a:ln>
                <a:solidFill>
                  <a:srgbClr val="252525"/>
                </a:solidFill>
                <a:effectLst/>
                <a:latin typeface="Cambria Math" panose="02040503050406030204" pitchFamily="18" charset="0"/>
                <a:ea typeface="Times New Roman" panose="02020603050405020304" pitchFamily="18" charset="0"/>
                <a:cs typeface="Arial" panose="020B0604020202020204" pitchFamily="34" charset="0"/>
              </a:rPr>
              <a:t> and n, the number of items</a:t>
            </a:r>
            <a:r>
              <a:rPr kumimoji="0" lang="en-US" altLang="en-US" sz="1100" b="0" i="0" u="none" strike="noStrike" cap="none" normalizeH="0" baseline="0" smtClean="0">
                <a:ln>
                  <a:noFill/>
                </a:ln>
                <a:solidFill>
                  <a:srgbClr val="252525"/>
                </a:solidFill>
                <a:effectLst/>
                <a:latin typeface="Calibri" panose="020F0502020204030204" pitchFamily="34" charset="0"/>
                <a:ea typeface="Times New Roman" panose="02020603050405020304" pitchFamily="18" charset="0"/>
                <a:cs typeface="Arial" panose="020B0604020202020204" pitchFamily="34" charset="0"/>
              </a:rPr>
              <a:t> </a:t>
            </a:r>
            <a:r>
              <a:rPr kumimoji="0" lang="en-US" altLang="en-US" sz="1100" b="0" i="0" u="none" strike="noStrike" cap="none" normalizeH="0" baseline="0" smtClean="0">
                <a:ln>
                  <a:noFill/>
                </a:ln>
                <a:solidFill>
                  <a:srgbClr val="252525"/>
                </a:solidFill>
                <a:effectLst/>
                <a:ea typeface="Calibri" panose="020F0502020204030204" pitchFamily="34" charset="0"/>
                <a:cs typeface="Arial" panose="020B0604020202020204" pitchFamily="34" charset="0"/>
              </a:rPr>
              <a:t>  </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mc:AlternateContent xmlns:mc="http://schemas.openxmlformats.org/markup-compatibility/2006" xmlns:a14="http://schemas.microsoft.com/office/drawing/2010/main">
        <mc:Choice Requires="a14">
          <p:sp>
            <p:nvSpPr>
              <p:cNvPr id="12" name="Rectangle 11"/>
              <p:cNvSpPr/>
              <p:nvPr/>
            </p:nvSpPr>
            <p:spPr>
              <a:xfrm>
                <a:off x="2637427" y="3073413"/>
                <a:ext cx="5183855" cy="109228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𝑃𝑒𝑎𝑟𝑠𝑜𝑛</m:t>
                      </m:r>
                      <m:r>
                        <a:rPr lang="en-US" sz="2000" b="0" i="1" smtClean="0">
                          <a:latin typeface="Cambria Math" panose="02040503050406030204" pitchFamily="18" charset="0"/>
                        </a:rPr>
                        <m:t> </m:t>
                      </m:r>
                      <m:r>
                        <a:rPr lang="en-US" sz="2000" b="0" i="1">
                          <a:latin typeface="Cambria Math" panose="02040503050406030204" pitchFamily="18" charset="0"/>
                        </a:rPr>
                        <m:t>𝑟</m:t>
                      </m:r>
                      <m:r>
                        <a:rPr lang="en-US" sz="2000" b="0" i="0">
                          <a:latin typeface="Cambria Math" panose="02040503050406030204" pitchFamily="18" charset="0"/>
                        </a:rPr>
                        <m:t>=</m:t>
                      </m:r>
                      <m:f>
                        <m:fPr>
                          <m:ctrlPr>
                            <a:rPr lang="en-US" sz="2000" i="1">
                              <a:latin typeface="Cambria Math" panose="02040503050406030204" pitchFamily="18" charset="0"/>
                            </a:rPr>
                          </m:ctrlPr>
                        </m:fPr>
                        <m:num>
                          <m:nary>
                            <m:naryPr>
                              <m:chr m:val="∑"/>
                              <m:limLoc m:val="undOvr"/>
                              <m:ctrlPr>
                                <a:rPr lang="en-US" sz="2000" i="1">
                                  <a:latin typeface="Cambria Math" panose="02040503050406030204" pitchFamily="18" charset="0"/>
                                </a:rPr>
                              </m:ctrlPr>
                            </m:naryPr>
                            <m:sub>
                              <m:r>
                                <a:rPr lang="en-US" sz="2000" b="0" i="1">
                                  <a:latin typeface="Cambria Math" panose="02040503050406030204" pitchFamily="18" charset="0"/>
                                </a:rPr>
                                <m:t>𝑖</m:t>
                              </m:r>
                              <m:r>
                                <a:rPr lang="en-US" sz="2000" b="0" i="0">
                                  <a:latin typeface="Cambria Math" panose="02040503050406030204" pitchFamily="18" charset="0"/>
                                </a:rPr>
                                <m:t>=1</m:t>
                              </m:r>
                            </m:sub>
                            <m:sup>
                              <m:r>
                                <a:rPr lang="en-US" sz="2000" b="0" i="1">
                                  <a:latin typeface="Cambria Math" panose="02040503050406030204" pitchFamily="18" charset="0"/>
                                </a:rPr>
                                <m:t>𝑛</m:t>
                              </m:r>
                            </m:sup>
                            <m:e>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b="0" i="1">
                                          <a:latin typeface="Cambria Math" panose="02040503050406030204" pitchFamily="18" charset="0"/>
                                        </a:rPr>
                                        <m:t>𝑋</m:t>
                                      </m:r>
                                    </m:e>
                                    <m:sub>
                                      <m:r>
                                        <a:rPr lang="en-US" sz="2000" b="0" i="1">
                                          <a:latin typeface="Cambria Math" panose="02040503050406030204" pitchFamily="18" charset="0"/>
                                        </a:rPr>
                                        <m:t>𝑖</m:t>
                                      </m:r>
                                    </m:sub>
                                  </m:sSub>
                                  <m:r>
                                    <a:rPr lang="en-US" sz="2000" b="0" i="0">
                                      <a:latin typeface="Cambria Math" panose="02040503050406030204" pitchFamily="18" charset="0"/>
                                    </a:rPr>
                                    <m:t>−</m:t>
                                  </m:r>
                                  <m:acc>
                                    <m:accPr>
                                      <m:chr m:val="̅"/>
                                      <m:ctrlPr>
                                        <a:rPr lang="en-US" sz="2000" i="1">
                                          <a:latin typeface="Cambria Math" panose="02040503050406030204" pitchFamily="18" charset="0"/>
                                        </a:rPr>
                                      </m:ctrlPr>
                                    </m:accPr>
                                    <m:e>
                                      <m:r>
                                        <a:rPr lang="en-US" sz="2000" b="0" i="1">
                                          <a:latin typeface="Cambria Math" panose="02040503050406030204" pitchFamily="18" charset="0"/>
                                        </a:rPr>
                                        <m:t>𝑋</m:t>
                                      </m:r>
                                    </m:e>
                                  </m:acc>
                                </m:e>
                              </m:d>
                            </m:e>
                          </m:nary>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b="0" i="1">
                                      <a:latin typeface="Cambria Math" panose="02040503050406030204" pitchFamily="18" charset="0"/>
                                    </a:rPr>
                                    <m:t>𝑌</m:t>
                                  </m:r>
                                </m:e>
                                <m:sub>
                                  <m:r>
                                    <a:rPr lang="en-US" sz="2000" b="0" i="1">
                                      <a:latin typeface="Cambria Math" panose="02040503050406030204" pitchFamily="18" charset="0"/>
                                    </a:rPr>
                                    <m:t>𝑖</m:t>
                                  </m:r>
                                </m:sub>
                              </m:sSub>
                              <m:r>
                                <a:rPr lang="en-US" sz="2000" b="0" i="0">
                                  <a:latin typeface="Cambria Math" panose="02040503050406030204" pitchFamily="18" charset="0"/>
                                </a:rPr>
                                <m:t>−</m:t>
                              </m:r>
                              <m:acc>
                                <m:accPr>
                                  <m:chr m:val="̅"/>
                                  <m:ctrlPr>
                                    <a:rPr lang="en-US" sz="2000" i="1">
                                      <a:latin typeface="Cambria Math" panose="02040503050406030204" pitchFamily="18" charset="0"/>
                                    </a:rPr>
                                  </m:ctrlPr>
                                </m:accPr>
                                <m:e>
                                  <m:r>
                                    <a:rPr lang="en-US" sz="2000" b="0" i="1">
                                      <a:latin typeface="Cambria Math" panose="02040503050406030204" pitchFamily="18" charset="0"/>
                                    </a:rPr>
                                    <m:t>𝑌</m:t>
                                  </m:r>
                                </m:e>
                              </m:acc>
                            </m:e>
                          </m:d>
                        </m:num>
                        <m:den>
                          <m:rad>
                            <m:radPr>
                              <m:degHide m:val="on"/>
                              <m:ctrlPr>
                                <a:rPr lang="en-US" sz="2000" i="1">
                                  <a:latin typeface="Cambria Math" panose="02040503050406030204" pitchFamily="18" charset="0"/>
                                </a:rPr>
                              </m:ctrlPr>
                            </m:radPr>
                            <m:deg/>
                            <m:e>
                              <m:nary>
                                <m:naryPr>
                                  <m:chr m:val="∑"/>
                                  <m:limLoc m:val="undOvr"/>
                                  <m:ctrlPr>
                                    <a:rPr lang="en-US" sz="2000" i="1">
                                      <a:latin typeface="Cambria Math" panose="02040503050406030204" pitchFamily="18" charset="0"/>
                                    </a:rPr>
                                  </m:ctrlPr>
                                </m:naryPr>
                                <m:sub>
                                  <m:r>
                                    <a:rPr lang="en-US" sz="2000" b="0" i="1">
                                      <a:latin typeface="Cambria Math" panose="02040503050406030204" pitchFamily="18" charset="0"/>
                                    </a:rPr>
                                    <m:t>𝑖</m:t>
                                  </m:r>
                                  <m:r>
                                    <a:rPr lang="en-US" sz="2000" b="0" i="0">
                                      <a:latin typeface="Cambria Math" panose="02040503050406030204" pitchFamily="18" charset="0"/>
                                    </a:rPr>
                                    <m:t>=1</m:t>
                                  </m:r>
                                </m:sub>
                                <m:sup>
                                  <m:r>
                                    <a:rPr lang="en-US" sz="2000" b="0" i="1">
                                      <a:latin typeface="Cambria Math" panose="02040503050406030204" pitchFamily="18" charset="0"/>
                                    </a:rPr>
                                    <m:t>𝑛</m:t>
                                  </m:r>
                                </m:sup>
                                <m:e>
                                  <m:sSup>
                                    <m:sSupPr>
                                      <m:ctrlPr>
                                        <a:rPr lang="en-US" sz="2000" i="1">
                                          <a:latin typeface="Cambria Math" panose="02040503050406030204" pitchFamily="18" charset="0"/>
                                        </a:rPr>
                                      </m:ctrlPr>
                                    </m:sSupPr>
                                    <m:e>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b="0" i="1">
                                                  <a:latin typeface="Cambria Math" panose="02040503050406030204" pitchFamily="18" charset="0"/>
                                                </a:rPr>
                                                <m:t>𝑋</m:t>
                                              </m:r>
                                            </m:e>
                                            <m:sub>
                                              <m:r>
                                                <a:rPr lang="en-US" sz="2000" b="0" i="1">
                                                  <a:latin typeface="Cambria Math" panose="02040503050406030204" pitchFamily="18" charset="0"/>
                                                </a:rPr>
                                                <m:t>𝑖</m:t>
                                              </m:r>
                                            </m:sub>
                                          </m:sSub>
                                          <m:r>
                                            <a:rPr lang="en-US" sz="2000" b="0" i="0">
                                              <a:latin typeface="Cambria Math" panose="02040503050406030204" pitchFamily="18" charset="0"/>
                                            </a:rPr>
                                            <m:t>−</m:t>
                                          </m:r>
                                          <m:acc>
                                            <m:accPr>
                                              <m:chr m:val="̅"/>
                                              <m:ctrlPr>
                                                <a:rPr lang="en-US" sz="2000" i="1">
                                                  <a:latin typeface="Cambria Math" panose="02040503050406030204" pitchFamily="18" charset="0"/>
                                                </a:rPr>
                                              </m:ctrlPr>
                                            </m:accPr>
                                            <m:e>
                                              <m:r>
                                                <a:rPr lang="en-US" sz="2000" b="0" i="1">
                                                  <a:latin typeface="Cambria Math" panose="02040503050406030204" pitchFamily="18" charset="0"/>
                                                </a:rPr>
                                                <m:t>𝑋</m:t>
                                              </m:r>
                                            </m:e>
                                          </m:acc>
                                        </m:e>
                                      </m:d>
                                    </m:e>
                                    <m:sup>
                                      <m:r>
                                        <a:rPr lang="en-US" sz="2000" b="0" i="0">
                                          <a:latin typeface="Cambria Math" panose="02040503050406030204" pitchFamily="18" charset="0"/>
                                        </a:rPr>
                                        <m:t>2</m:t>
                                      </m:r>
                                    </m:sup>
                                  </m:sSup>
                                </m:e>
                              </m:nary>
                            </m:e>
                          </m:rad>
                          <m:rad>
                            <m:radPr>
                              <m:degHide m:val="on"/>
                              <m:ctrlPr>
                                <a:rPr lang="en-US" sz="2000" i="1">
                                  <a:latin typeface="Cambria Math" panose="02040503050406030204" pitchFamily="18" charset="0"/>
                                </a:rPr>
                              </m:ctrlPr>
                            </m:radPr>
                            <m:deg/>
                            <m:e>
                              <m:nary>
                                <m:naryPr>
                                  <m:chr m:val="∑"/>
                                  <m:limLoc m:val="undOvr"/>
                                  <m:ctrlPr>
                                    <a:rPr lang="en-US" sz="2000" i="1">
                                      <a:latin typeface="Cambria Math" panose="02040503050406030204" pitchFamily="18" charset="0"/>
                                    </a:rPr>
                                  </m:ctrlPr>
                                </m:naryPr>
                                <m:sub>
                                  <m:r>
                                    <a:rPr lang="en-US" sz="2000" b="0" i="1">
                                      <a:latin typeface="Cambria Math" panose="02040503050406030204" pitchFamily="18" charset="0"/>
                                    </a:rPr>
                                    <m:t>𝑖</m:t>
                                  </m:r>
                                  <m:r>
                                    <a:rPr lang="en-US" sz="2000" b="0" i="0">
                                      <a:latin typeface="Cambria Math" panose="02040503050406030204" pitchFamily="18" charset="0"/>
                                    </a:rPr>
                                    <m:t>=1</m:t>
                                  </m:r>
                                </m:sub>
                                <m:sup>
                                  <m:r>
                                    <a:rPr lang="en-US" sz="2000" b="0" i="1">
                                      <a:latin typeface="Cambria Math" panose="02040503050406030204" pitchFamily="18" charset="0"/>
                                    </a:rPr>
                                    <m:t>𝑛</m:t>
                                  </m:r>
                                </m:sup>
                                <m:e>
                                  <m:sSup>
                                    <m:sSupPr>
                                      <m:ctrlPr>
                                        <a:rPr lang="en-US" sz="2000" i="1">
                                          <a:latin typeface="Cambria Math" panose="02040503050406030204" pitchFamily="18" charset="0"/>
                                        </a:rPr>
                                      </m:ctrlPr>
                                    </m:sSupPr>
                                    <m:e>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b="0" i="1">
                                                  <a:latin typeface="Cambria Math" panose="02040503050406030204" pitchFamily="18" charset="0"/>
                                                </a:rPr>
                                                <m:t>𝑌</m:t>
                                              </m:r>
                                            </m:e>
                                            <m:sub>
                                              <m:r>
                                                <a:rPr lang="en-US" sz="2000" b="0" i="1">
                                                  <a:latin typeface="Cambria Math" panose="02040503050406030204" pitchFamily="18" charset="0"/>
                                                </a:rPr>
                                                <m:t>𝑖</m:t>
                                              </m:r>
                                            </m:sub>
                                          </m:sSub>
                                          <m:r>
                                            <a:rPr lang="en-US" sz="2000" b="0" i="0">
                                              <a:latin typeface="Cambria Math" panose="02040503050406030204" pitchFamily="18" charset="0"/>
                                            </a:rPr>
                                            <m:t>−</m:t>
                                          </m:r>
                                          <m:acc>
                                            <m:accPr>
                                              <m:chr m:val="̅"/>
                                              <m:ctrlPr>
                                                <a:rPr lang="en-US" sz="2000" i="1">
                                                  <a:latin typeface="Cambria Math" panose="02040503050406030204" pitchFamily="18" charset="0"/>
                                                </a:rPr>
                                              </m:ctrlPr>
                                            </m:accPr>
                                            <m:e>
                                              <m:r>
                                                <a:rPr lang="en-US" sz="2000" b="0" i="1">
                                                  <a:latin typeface="Cambria Math" panose="02040503050406030204" pitchFamily="18" charset="0"/>
                                                </a:rPr>
                                                <m:t>𝑌</m:t>
                                              </m:r>
                                            </m:e>
                                          </m:acc>
                                        </m:e>
                                      </m:d>
                                    </m:e>
                                    <m:sup>
                                      <m:r>
                                        <a:rPr lang="en-US" sz="2000" b="0" i="0">
                                          <a:latin typeface="Cambria Math" panose="02040503050406030204" pitchFamily="18" charset="0"/>
                                        </a:rPr>
                                        <m:t>2</m:t>
                                      </m:r>
                                    </m:sup>
                                  </m:sSup>
                                </m:e>
                              </m:nary>
                            </m:e>
                          </m:rad>
                        </m:den>
                      </m:f>
                    </m:oMath>
                  </m:oMathPara>
                </a14:m>
                <a:endParaRPr lang="en-US" sz="2000" dirty="0"/>
              </a:p>
            </p:txBody>
          </p:sp>
        </mc:Choice>
        <mc:Fallback xmlns="">
          <p:sp>
            <p:nvSpPr>
              <p:cNvPr id="12" name="Rectangle 11"/>
              <p:cNvSpPr>
                <a:spLocks noRot="1" noChangeAspect="1" noMove="1" noResize="1" noEditPoints="1" noAdjustHandles="1" noChangeArrowheads="1" noChangeShapeType="1" noTextEdit="1"/>
              </p:cNvSpPr>
              <p:nvPr/>
            </p:nvSpPr>
            <p:spPr>
              <a:xfrm>
                <a:off x="2637427" y="3073413"/>
                <a:ext cx="5183855" cy="1092287"/>
              </a:xfrm>
              <a:prstGeom prst="rect">
                <a:avLst/>
              </a:prstGeom>
              <a:blipFill rotWithShape="0">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69533107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987779" y="856021"/>
            <a:ext cx="10848622" cy="697693"/>
          </a:xfrm>
        </p:spPr>
        <p:txBody>
          <a:bodyPr>
            <a:noAutofit/>
          </a:bodyPr>
          <a:lstStyle/>
          <a:p>
            <a:pPr algn="ctr"/>
            <a:r>
              <a:rPr lang="en-US" sz="3400" dirty="0" smtClean="0"/>
              <a:t>III.  EXPENDITURE vs PERFORMANCE &amp; SOCIAL INTERACTION</a:t>
            </a:r>
            <a:endParaRPr lang="en-US" sz="3400" dirty="0"/>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 y="0"/>
            <a:ext cx="1975556" cy="998919"/>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44178" y="110980"/>
            <a:ext cx="4233333" cy="714774"/>
          </a:xfrm>
          <a:prstGeom prst="rect">
            <a:avLst/>
          </a:prstGeom>
        </p:spPr>
      </p:pic>
      <p:sp>
        <p:nvSpPr>
          <p:cNvPr id="13" name="TextBox 12"/>
          <p:cNvSpPr txBox="1"/>
          <p:nvPr/>
        </p:nvSpPr>
        <p:spPr>
          <a:xfrm>
            <a:off x="8732520" y="1798320"/>
            <a:ext cx="2941320" cy="4524315"/>
          </a:xfrm>
          <a:prstGeom prst="rect">
            <a:avLst/>
          </a:prstGeom>
          <a:noFill/>
        </p:spPr>
        <p:txBody>
          <a:bodyPr wrap="square" rtlCol="0">
            <a:spAutoFit/>
          </a:bodyPr>
          <a:lstStyle/>
          <a:p>
            <a:r>
              <a:rPr lang="en-US" b="1" dirty="0" smtClean="0"/>
              <a:t>Correlation Coefficient</a:t>
            </a:r>
          </a:p>
          <a:p>
            <a:r>
              <a:rPr lang="en-US" i="1" dirty="0" smtClean="0"/>
              <a:t>0.11859842 </a:t>
            </a:r>
            <a:r>
              <a:rPr lang="en-US" dirty="0" smtClean="0"/>
              <a:t> </a:t>
            </a:r>
          </a:p>
          <a:p>
            <a:endParaRPr lang="en-US" dirty="0" smtClean="0"/>
          </a:p>
          <a:p>
            <a:r>
              <a:rPr lang="en-US" b="1" dirty="0" err="1"/>
              <a:t>Kolgomorov</a:t>
            </a:r>
            <a:r>
              <a:rPr lang="en-US" b="1" dirty="0"/>
              <a:t>-Smirnoff Test</a:t>
            </a:r>
          </a:p>
          <a:p>
            <a:r>
              <a:rPr lang="en-US" i="1" dirty="0"/>
              <a:t>P value&lt;2.2e-16</a:t>
            </a:r>
          </a:p>
          <a:p>
            <a:r>
              <a:rPr lang="en-US" i="1" dirty="0"/>
              <a:t>Null hypo: both are from same distribution. Alternate hypo cant be rejected.</a:t>
            </a:r>
          </a:p>
          <a:p>
            <a:endParaRPr lang="en-US" i="1" dirty="0" smtClean="0"/>
          </a:p>
          <a:p>
            <a:r>
              <a:rPr lang="en-US" b="1" dirty="0" smtClean="0"/>
              <a:t>Mutual Information</a:t>
            </a:r>
          </a:p>
          <a:p>
            <a:r>
              <a:rPr lang="en-US" i="1" dirty="0" smtClean="0"/>
              <a:t>3.72616</a:t>
            </a:r>
          </a:p>
          <a:p>
            <a:endParaRPr lang="en-US" b="1" i="1" dirty="0"/>
          </a:p>
          <a:p>
            <a:r>
              <a:rPr lang="en-US" b="1" dirty="0" smtClean="0"/>
              <a:t>RESULT</a:t>
            </a:r>
          </a:p>
          <a:p>
            <a:r>
              <a:rPr lang="en-US" i="1" dirty="0" smtClean="0"/>
              <a:t>Weak relationship between Expenditure and Performance of the User</a:t>
            </a:r>
            <a:endParaRPr lang="en-US" dirty="0"/>
          </a:p>
        </p:txBody>
      </p:sp>
      <p:pic>
        <p:nvPicPr>
          <p:cNvPr id="2" name="Picture 1"/>
          <p:cNvPicPr>
            <a:picLocks noChangeAspect="1"/>
          </p:cNvPicPr>
          <p:nvPr/>
        </p:nvPicPr>
        <p:blipFill>
          <a:blip r:embed="rId5"/>
          <a:stretch>
            <a:fillRect/>
          </a:stretch>
        </p:blipFill>
        <p:spPr>
          <a:xfrm>
            <a:off x="1096194" y="1681775"/>
            <a:ext cx="7462151" cy="4639458"/>
          </a:xfrm>
          <a:prstGeom prst="rect">
            <a:avLst/>
          </a:prstGeom>
        </p:spPr>
      </p:pic>
    </p:spTree>
    <p:extLst>
      <p:ext uri="{BB962C8B-B14F-4D97-AF65-F5344CB8AC3E}">
        <p14:creationId xmlns:p14="http://schemas.microsoft.com/office/powerpoint/2010/main" val="256523196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987779" y="856021"/>
            <a:ext cx="10848622" cy="697693"/>
          </a:xfrm>
        </p:spPr>
        <p:txBody>
          <a:bodyPr>
            <a:noAutofit/>
          </a:bodyPr>
          <a:lstStyle/>
          <a:p>
            <a:pPr algn="ctr"/>
            <a:r>
              <a:rPr lang="en-US" sz="3400" dirty="0" smtClean="0"/>
              <a:t>III.  EXPENDITURE vs PERFORMANCE &amp; SOCIAL INTERACTION</a:t>
            </a:r>
            <a:endParaRPr lang="en-US" sz="3400" dirty="0"/>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 y="0"/>
            <a:ext cx="1975556" cy="998919"/>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44178" y="110980"/>
            <a:ext cx="4233333" cy="714774"/>
          </a:xfrm>
          <a:prstGeom prst="rect">
            <a:avLst/>
          </a:prstGeom>
        </p:spPr>
      </p:pic>
      <p:sp>
        <p:nvSpPr>
          <p:cNvPr id="13" name="TextBox 12"/>
          <p:cNvSpPr txBox="1"/>
          <p:nvPr/>
        </p:nvSpPr>
        <p:spPr>
          <a:xfrm>
            <a:off x="8784546" y="1849414"/>
            <a:ext cx="3051855" cy="4524315"/>
          </a:xfrm>
          <a:prstGeom prst="rect">
            <a:avLst/>
          </a:prstGeom>
          <a:noFill/>
        </p:spPr>
        <p:txBody>
          <a:bodyPr wrap="square" rtlCol="0">
            <a:spAutoFit/>
          </a:bodyPr>
          <a:lstStyle/>
          <a:p>
            <a:r>
              <a:rPr lang="en-US" b="1" dirty="0" smtClean="0"/>
              <a:t>Correlation Coefficient</a:t>
            </a:r>
          </a:p>
          <a:p>
            <a:r>
              <a:rPr lang="en-US" i="1" dirty="0" smtClean="0"/>
              <a:t>0.23367334 </a:t>
            </a:r>
            <a:r>
              <a:rPr lang="en-US" dirty="0" smtClean="0"/>
              <a:t> </a:t>
            </a:r>
          </a:p>
          <a:p>
            <a:endParaRPr lang="en-US" dirty="0"/>
          </a:p>
          <a:p>
            <a:r>
              <a:rPr lang="en-US" b="1" dirty="0" err="1" smtClean="0"/>
              <a:t>Kolgomorov</a:t>
            </a:r>
            <a:r>
              <a:rPr lang="en-US" b="1" dirty="0" smtClean="0"/>
              <a:t>-Smirnoff Test</a:t>
            </a:r>
          </a:p>
          <a:p>
            <a:r>
              <a:rPr lang="en-US" i="1" dirty="0" smtClean="0"/>
              <a:t>P value&lt;2.2e-16</a:t>
            </a:r>
          </a:p>
          <a:p>
            <a:r>
              <a:rPr lang="en-US" i="1" dirty="0" smtClean="0"/>
              <a:t>Null hypo: both are from same distribution. Alternate hypo cant be rejected.</a:t>
            </a:r>
            <a:endParaRPr lang="en-US" i="1" dirty="0"/>
          </a:p>
          <a:p>
            <a:endParaRPr lang="en-US" i="1" dirty="0" smtClean="0"/>
          </a:p>
          <a:p>
            <a:r>
              <a:rPr lang="en-US" b="1" dirty="0" smtClean="0"/>
              <a:t>Mutual Information</a:t>
            </a:r>
          </a:p>
          <a:p>
            <a:r>
              <a:rPr lang="en-US" i="1" dirty="0" smtClean="0"/>
              <a:t>0.88868</a:t>
            </a:r>
          </a:p>
          <a:p>
            <a:endParaRPr lang="en-US" b="1" i="1" dirty="0"/>
          </a:p>
          <a:p>
            <a:r>
              <a:rPr lang="en-US" b="1" dirty="0" smtClean="0"/>
              <a:t>RESULT </a:t>
            </a:r>
          </a:p>
          <a:p>
            <a:r>
              <a:rPr lang="en-US" i="1" dirty="0" smtClean="0"/>
              <a:t>Weak relationship between the Expenditure and the Social interaction of the User.</a:t>
            </a:r>
            <a:endParaRPr lang="en-US" dirty="0"/>
          </a:p>
        </p:txBody>
      </p:sp>
      <p:sp>
        <p:nvSpPr>
          <p:cNvPr id="3" name="Rectangle 1"/>
          <p:cNvSpPr>
            <a:spLocks noChangeArrowheads="1"/>
          </p:cNvSpPr>
          <p:nvPr/>
        </p:nvSpPr>
        <p:spPr bwMode="auto">
          <a:xfrm>
            <a:off x="0" y="0"/>
            <a:ext cx="12192000" cy="0"/>
          </a:xfrm>
          <a:prstGeom prst="rect">
            <a:avLst/>
          </a:prstGeom>
          <a:solidFill>
            <a:srgbClr val="E1E2E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smtClean="0">
                <a:ln>
                  <a:noFill/>
                </a:ln>
                <a:solidFill>
                  <a:srgbClr val="000000"/>
                </a:solidFill>
                <a:effectLst/>
                <a:latin typeface="Lucida Console" panose="020B0609040504020204" pitchFamily="49" charset="0"/>
              </a:rPr>
              <a:t>0.233673337</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pic>
        <p:nvPicPr>
          <p:cNvPr id="2" name="Picture 1"/>
          <p:cNvPicPr>
            <a:picLocks noChangeAspect="1"/>
          </p:cNvPicPr>
          <p:nvPr/>
        </p:nvPicPr>
        <p:blipFill>
          <a:blip r:embed="rId5"/>
          <a:stretch>
            <a:fillRect/>
          </a:stretch>
        </p:blipFill>
        <p:spPr>
          <a:xfrm>
            <a:off x="814240" y="1849414"/>
            <a:ext cx="7797460" cy="4608975"/>
          </a:xfrm>
          <a:prstGeom prst="rect">
            <a:avLst/>
          </a:prstGeom>
        </p:spPr>
      </p:pic>
    </p:spTree>
    <p:extLst>
      <p:ext uri="{BB962C8B-B14F-4D97-AF65-F5344CB8AC3E}">
        <p14:creationId xmlns:p14="http://schemas.microsoft.com/office/powerpoint/2010/main" val="102414257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Autofit/>
          </a:bodyPr>
          <a:lstStyle/>
          <a:p>
            <a:pPr algn="ctr"/>
            <a:r>
              <a:rPr lang="en-US" sz="3400" dirty="0" smtClean="0"/>
              <a:t>IV.  Text PROCESSING OF ALLIANCE CHATS</a:t>
            </a:r>
            <a:endParaRPr lang="en-US" sz="3400" dirty="0"/>
          </a:p>
        </p:txBody>
      </p:sp>
      <p:sp>
        <p:nvSpPr>
          <p:cNvPr id="16" name="Content Placeholder 15"/>
          <p:cNvSpPr>
            <a:spLocks noGrp="1"/>
          </p:cNvSpPr>
          <p:nvPr>
            <p:ph idx="1"/>
          </p:nvPr>
        </p:nvSpPr>
        <p:spPr>
          <a:xfrm>
            <a:off x="685801" y="1608519"/>
            <a:ext cx="10131425" cy="5123357"/>
          </a:xfrm>
        </p:spPr>
        <p:txBody>
          <a:bodyPr>
            <a:normAutofit/>
          </a:bodyPr>
          <a:lstStyle/>
          <a:p>
            <a:pPr marL="0" indent="0">
              <a:buNone/>
            </a:pPr>
            <a:r>
              <a:rPr lang="en-US" b="1" dirty="0" smtClean="0"/>
              <a:t>AIM: </a:t>
            </a:r>
            <a:r>
              <a:rPr lang="en-US" dirty="0" smtClean="0"/>
              <a:t>Text processing of Alliance chats.</a:t>
            </a:r>
            <a:endParaRPr lang="en-US" b="1" dirty="0" smtClean="0"/>
          </a:p>
          <a:p>
            <a:pPr marL="0" indent="0">
              <a:buNone/>
            </a:pPr>
            <a:r>
              <a:rPr lang="en-US" b="1" dirty="0" smtClean="0"/>
              <a:t>PURPOSE</a:t>
            </a:r>
            <a:r>
              <a:rPr lang="en-US" dirty="0"/>
              <a:t>:</a:t>
            </a:r>
          </a:p>
          <a:p>
            <a:pPr lvl="0"/>
            <a:r>
              <a:rPr lang="en-US" dirty="0"/>
              <a:t>Understanding User’s messages gives essence of their game play strategies, idea, goals</a:t>
            </a:r>
            <a:r>
              <a:rPr lang="en-US" dirty="0" smtClean="0"/>
              <a:t>.</a:t>
            </a:r>
            <a:endParaRPr lang="en-US" dirty="0"/>
          </a:p>
          <a:p>
            <a:pPr lvl="0"/>
            <a:r>
              <a:rPr lang="en-US" dirty="0"/>
              <a:t>It gives us their impressions on the game, on the alliances, on each other</a:t>
            </a:r>
            <a:r>
              <a:rPr lang="en-US" dirty="0" smtClean="0"/>
              <a:t>.</a:t>
            </a:r>
            <a:endParaRPr lang="en-US" dirty="0"/>
          </a:p>
          <a:p>
            <a:pPr lvl="0"/>
            <a:r>
              <a:rPr lang="en-US" dirty="0"/>
              <a:t>We can see the sentiments of the User, Alliances and understand who likes and is happy about the games and who would is not happy</a:t>
            </a:r>
            <a:r>
              <a:rPr lang="en-US" dirty="0" smtClean="0"/>
              <a:t>.</a:t>
            </a:r>
            <a:endParaRPr lang="en-US" dirty="0"/>
          </a:p>
          <a:p>
            <a:pPr lvl="0"/>
            <a:r>
              <a:rPr lang="en-US" dirty="0"/>
              <a:t>We can classify the Users geographically based on the language of communication</a:t>
            </a:r>
            <a:r>
              <a:rPr lang="en-US" dirty="0" smtClean="0"/>
              <a:t>.</a:t>
            </a:r>
            <a:endParaRPr lang="en-US" dirty="0"/>
          </a:p>
          <a:p>
            <a:pPr lvl="0"/>
            <a:r>
              <a:rPr lang="en-US" dirty="0"/>
              <a:t>We can correlate the actions taken by the User to the communication they had</a:t>
            </a:r>
            <a:r>
              <a:rPr lang="en-US" dirty="0" smtClean="0"/>
              <a:t>.</a:t>
            </a:r>
            <a:endParaRPr lang="en-US" dirty="0"/>
          </a:p>
          <a:p>
            <a:pPr lvl="0"/>
            <a:r>
              <a:rPr lang="en-US" dirty="0"/>
              <a:t>We can understand the Organization of the Alliances and their activities. </a:t>
            </a:r>
          </a:p>
          <a:p>
            <a:pPr lvl="0"/>
            <a:r>
              <a:rPr lang="en-US" dirty="0"/>
              <a:t>We can recommend happy teams/alliances for an unhappy Users</a:t>
            </a:r>
            <a:r>
              <a:rPr lang="en-US" dirty="0" smtClean="0"/>
              <a:t>.</a:t>
            </a:r>
            <a:endParaRPr lang="en-US" dirty="0"/>
          </a:p>
          <a:p>
            <a:pPr lvl="0"/>
            <a:r>
              <a:rPr lang="en-US" dirty="0"/>
              <a:t>We can understand the subjectivity of their language. This is useful to understand their personality. People who are more objective vs people who are more subjective</a:t>
            </a:r>
            <a:r>
              <a:rPr lang="en-US" dirty="0" smtClean="0"/>
              <a:t>.</a:t>
            </a:r>
            <a:endParaRPr lang="en-US" dirty="0"/>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 y="0"/>
            <a:ext cx="1975556" cy="998919"/>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44178" y="110980"/>
            <a:ext cx="4233333" cy="714774"/>
          </a:xfrm>
          <a:prstGeom prst="rect">
            <a:avLst/>
          </a:prstGeom>
        </p:spPr>
      </p:pic>
      <p:sp>
        <p:nvSpPr>
          <p:cNvPr id="7" name="Rectangle 2"/>
          <p:cNvSpPr>
            <a:spLocks noChangeArrowheads="1"/>
          </p:cNvSpPr>
          <p:nvPr/>
        </p:nvSpPr>
        <p:spPr bwMode="auto">
          <a:xfrm>
            <a:off x="1060810" y="2020014"/>
            <a:ext cx="16675397" cy="2659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smtClean="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3" name="Rectangle 3"/>
          <p:cNvSpPr>
            <a:spLocks noChangeArrowheads="1"/>
          </p:cNvSpPr>
          <p:nvPr/>
        </p:nvSpPr>
        <p:spPr bwMode="auto">
          <a:xfrm>
            <a:off x="1060810" y="6241418"/>
            <a:ext cx="16675397" cy="2659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smtClean="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285127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animEffect transition="in" filter="fade">
                                      <p:cBhvr>
                                        <p:cTn id="7" dur="1000"/>
                                        <p:tgtEl>
                                          <p:spTgt spid="16">
                                            <p:txEl>
                                              <p:pRg st="0" end="0"/>
                                            </p:txEl>
                                          </p:spTgt>
                                        </p:tgtEl>
                                      </p:cBhvr>
                                    </p:animEffect>
                                    <p:anim calcmode="lin" valueType="num">
                                      <p:cBhvr>
                                        <p:cTn id="8" dur="1000" fill="hold"/>
                                        <p:tgtEl>
                                          <p:spTgt spid="16">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6">
                                            <p:txEl>
                                              <p:pRg st="1" end="1"/>
                                            </p:txEl>
                                          </p:spTgt>
                                        </p:tgtEl>
                                        <p:attrNameLst>
                                          <p:attrName>style.visibility</p:attrName>
                                        </p:attrNameLst>
                                      </p:cBhvr>
                                      <p:to>
                                        <p:strVal val="visible"/>
                                      </p:to>
                                    </p:set>
                                    <p:animEffect transition="in" filter="fade">
                                      <p:cBhvr>
                                        <p:cTn id="14" dur="1000"/>
                                        <p:tgtEl>
                                          <p:spTgt spid="16">
                                            <p:txEl>
                                              <p:pRg st="1" end="1"/>
                                            </p:txEl>
                                          </p:spTgt>
                                        </p:tgtEl>
                                      </p:cBhvr>
                                    </p:animEffect>
                                    <p:anim calcmode="lin" valueType="num">
                                      <p:cBhvr>
                                        <p:cTn id="15" dur="1000" fill="hold"/>
                                        <p:tgtEl>
                                          <p:spTgt spid="16">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16">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6">
                                            <p:txEl>
                                              <p:pRg st="2" end="2"/>
                                            </p:txEl>
                                          </p:spTgt>
                                        </p:tgtEl>
                                        <p:attrNameLst>
                                          <p:attrName>style.visibility</p:attrName>
                                        </p:attrNameLst>
                                      </p:cBhvr>
                                      <p:to>
                                        <p:strVal val="visible"/>
                                      </p:to>
                                    </p:set>
                                    <p:animEffect transition="in" filter="fade">
                                      <p:cBhvr>
                                        <p:cTn id="21" dur="1000"/>
                                        <p:tgtEl>
                                          <p:spTgt spid="16">
                                            <p:txEl>
                                              <p:pRg st="2" end="2"/>
                                            </p:txEl>
                                          </p:spTgt>
                                        </p:tgtEl>
                                      </p:cBhvr>
                                    </p:animEffect>
                                    <p:anim calcmode="lin" valueType="num">
                                      <p:cBhvr>
                                        <p:cTn id="22" dur="1000" fill="hold"/>
                                        <p:tgtEl>
                                          <p:spTgt spid="16">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16">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16">
                                            <p:txEl>
                                              <p:pRg st="3" end="3"/>
                                            </p:txEl>
                                          </p:spTgt>
                                        </p:tgtEl>
                                        <p:attrNameLst>
                                          <p:attrName>style.visibility</p:attrName>
                                        </p:attrNameLst>
                                      </p:cBhvr>
                                      <p:to>
                                        <p:strVal val="visible"/>
                                      </p:to>
                                    </p:set>
                                    <p:animEffect transition="in" filter="fade">
                                      <p:cBhvr>
                                        <p:cTn id="28" dur="1000"/>
                                        <p:tgtEl>
                                          <p:spTgt spid="16">
                                            <p:txEl>
                                              <p:pRg st="3" end="3"/>
                                            </p:txEl>
                                          </p:spTgt>
                                        </p:tgtEl>
                                      </p:cBhvr>
                                    </p:animEffect>
                                    <p:anim calcmode="lin" valueType="num">
                                      <p:cBhvr>
                                        <p:cTn id="29" dur="1000" fill="hold"/>
                                        <p:tgtEl>
                                          <p:spTgt spid="16">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16">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16">
                                            <p:txEl>
                                              <p:pRg st="4" end="4"/>
                                            </p:txEl>
                                          </p:spTgt>
                                        </p:tgtEl>
                                        <p:attrNameLst>
                                          <p:attrName>style.visibility</p:attrName>
                                        </p:attrNameLst>
                                      </p:cBhvr>
                                      <p:to>
                                        <p:strVal val="visible"/>
                                      </p:to>
                                    </p:set>
                                    <p:animEffect transition="in" filter="fade">
                                      <p:cBhvr>
                                        <p:cTn id="35" dur="1000"/>
                                        <p:tgtEl>
                                          <p:spTgt spid="16">
                                            <p:txEl>
                                              <p:pRg st="4" end="4"/>
                                            </p:txEl>
                                          </p:spTgt>
                                        </p:tgtEl>
                                      </p:cBhvr>
                                    </p:animEffect>
                                    <p:anim calcmode="lin" valueType="num">
                                      <p:cBhvr>
                                        <p:cTn id="36" dur="1000" fill="hold"/>
                                        <p:tgtEl>
                                          <p:spTgt spid="16">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16">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16">
                                            <p:txEl>
                                              <p:pRg st="5" end="5"/>
                                            </p:txEl>
                                          </p:spTgt>
                                        </p:tgtEl>
                                        <p:attrNameLst>
                                          <p:attrName>style.visibility</p:attrName>
                                        </p:attrNameLst>
                                      </p:cBhvr>
                                      <p:to>
                                        <p:strVal val="visible"/>
                                      </p:to>
                                    </p:set>
                                    <p:animEffect transition="in" filter="fade">
                                      <p:cBhvr>
                                        <p:cTn id="42" dur="1000"/>
                                        <p:tgtEl>
                                          <p:spTgt spid="16">
                                            <p:txEl>
                                              <p:pRg st="5" end="5"/>
                                            </p:txEl>
                                          </p:spTgt>
                                        </p:tgtEl>
                                      </p:cBhvr>
                                    </p:animEffect>
                                    <p:anim calcmode="lin" valueType="num">
                                      <p:cBhvr>
                                        <p:cTn id="43" dur="1000" fill="hold"/>
                                        <p:tgtEl>
                                          <p:spTgt spid="16">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16">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16">
                                            <p:txEl>
                                              <p:pRg st="6" end="6"/>
                                            </p:txEl>
                                          </p:spTgt>
                                        </p:tgtEl>
                                        <p:attrNameLst>
                                          <p:attrName>style.visibility</p:attrName>
                                        </p:attrNameLst>
                                      </p:cBhvr>
                                      <p:to>
                                        <p:strVal val="visible"/>
                                      </p:to>
                                    </p:set>
                                    <p:animEffect transition="in" filter="fade">
                                      <p:cBhvr>
                                        <p:cTn id="49" dur="1000"/>
                                        <p:tgtEl>
                                          <p:spTgt spid="16">
                                            <p:txEl>
                                              <p:pRg st="6" end="6"/>
                                            </p:txEl>
                                          </p:spTgt>
                                        </p:tgtEl>
                                      </p:cBhvr>
                                    </p:animEffect>
                                    <p:anim calcmode="lin" valueType="num">
                                      <p:cBhvr>
                                        <p:cTn id="50" dur="1000" fill="hold"/>
                                        <p:tgtEl>
                                          <p:spTgt spid="16">
                                            <p:txEl>
                                              <p:pRg st="6" end="6"/>
                                            </p:txEl>
                                          </p:spTgt>
                                        </p:tgtEl>
                                        <p:attrNameLst>
                                          <p:attrName>ppt_x</p:attrName>
                                        </p:attrNameLst>
                                      </p:cBhvr>
                                      <p:tavLst>
                                        <p:tav tm="0">
                                          <p:val>
                                            <p:strVal val="#ppt_x"/>
                                          </p:val>
                                        </p:tav>
                                        <p:tav tm="100000">
                                          <p:val>
                                            <p:strVal val="#ppt_x"/>
                                          </p:val>
                                        </p:tav>
                                      </p:tavLst>
                                    </p:anim>
                                    <p:anim calcmode="lin" valueType="num">
                                      <p:cBhvr>
                                        <p:cTn id="51" dur="1000" fill="hold"/>
                                        <p:tgtEl>
                                          <p:spTgt spid="16">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16">
                                            <p:txEl>
                                              <p:pRg st="7" end="7"/>
                                            </p:txEl>
                                          </p:spTgt>
                                        </p:tgtEl>
                                        <p:attrNameLst>
                                          <p:attrName>style.visibility</p:attrName>
                                        </p:attrNameLst>
                                      </p:cBhvr>
                                      <p:to>
                                        <p:strVal val="visible"/>
                                      </p:to>
                                    </p:set>
                                    <p:animEffect transition="in" filter="fade">
                                      <p:cBhvr>
                                        <p:cTn id="56" dur="1000"/>
                                        <p:tgtEl>
                                          <p:spTgt spid="16">
                                            <p:txEl>
                                              <p:pRg st="7" end="7"/>
                                            </p:txEl>
                                          </p:spTgt>
                                        </p:tgtEl>
                                      </p:cBhvr>
                                    </p:animEffect>
                                    <p:anim calcmode="lin" valueType="num">
                                      <p:cBhvr>
                                        <p:cTn id="57" dur="1000" fill="hold"/>
                                        <p:tgtEl>
                                          <p:spTgt spid="16">
                                            <p:txEl>
                                              <p:pRg st="7" end="7"/>
                                            </p:txEl>
                                          </p:spTgt>
                                        </p:tgtEl>
                                        <p:attrNameLst>
                                          <p:attrName>ppt_x</p:attrName>
                                        </p:attrNameLst>
                                      </p:cBhvr>
                                      <p:tavLst>
                                        <p:tav tm="0">
                                          <p:val>
                                            <p:strVal val="#ppt_x"/>
                                          </p:val>
                                        </p:tav>
                                        <p:tav tm="100000">
                                          <p:val>
                                            <p:strVal val="#ppt_x"/>
                                          </p:val>
                                        </p:tav>
                                      </p:tavLst>
                                    </p:anim>
                                    <p:anim calcmode="lin" valueType="num">
                                      <p:cBhvr>
                                        <p:cTn id="58" dur="1000" fill="hold"/>
                                        <p:tgtEl>
                                          <p:spTgt spid="16">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grpId="0" nodeType="clickEffect">
                                  <p:stCondLst>
                                    <p:cond delay="0"/>
                                  </p:stCondLst>
                                  <p:childTnLst>
                                    <p:set>
                                      <p:cBhvr>
                                        <p:cTn id="62" dur="1" fill="hold">
                                          <p:stCondLst>
                                            <p:cond delay="0"/>
                                          </p:stCondLst>
                                        </p:cTn>
                                        <p:tgtEl>
                                          <p:spTgt spid="16">
                                            <p:txEl>
                                              <p:pRg st="8" end="8"/>
                                            </p:txEl>
                                          </p:spTgt>
                                        </p:tgtEl>
                                        <p:attrNameLst>
                                          <p:attrName>style.visibility</p:attrName>
                                        </p:attrNameLst>
                                      </p:cBhvr>
                                      <p:to>
                                        <p:strVal val="visible"/>
                                      </p:to>
                                    </p:set>
                                    <p:animEffect transition="in" filter="fade">
                                      <p:cBhvr>
                                        <p:cTn id="63" dur="1000"/>
                                        <p:tgtEl>
                                          <p:spTgt spid="16">
                                            <p:txEl>
                                              <p:pRg st="8" end="8"/>
                                            </p:txEl>
                                          </p:spTgt>
                                        </p:tgtEl>
                                      </p:cBhvr>
                                    </p:animEffect>
                                    <p:anim calcmode="lin" valueType="num">
                                      <p:cBhvr>
                                        <p:cTn id="64" dur="1000" fill="hold"/>
                                        <p:tgtEl>
                                          <p:spTgt spid="16">
                                            <p:txEl>
                                              <p:pRg st="8" end="8"/>
                                            </p:txEl>
                                          </p:spTgt>
                                        </p:tgtEl>
                                        <p:attrNameLst>
                                          <p:attrName>ppt_x</p:attrName>
                                        </p:attrNameLst>
                                      </p:cBhvr>
                                      <p:tavLst>
                                        <p:tav tm="0">
                                          <p:val>
                                            <p:strVal val="#ppt_x"/>
                                          </p:val>
                                        </p:tav>
                                        <p:tav tm="100000">
                                          <p:val>
                                            <p:strVal val="#ppt_x"/>
                                          </p:val>
                                        </p:tav>
                                      </p:tavLst>
                                    </p:anim>
                                    <p:anim calcmode="lin" valueType="num">
                                      <p:cBhvr>
                                        <p:cTn id="65" dur="1000" fill="hold"/>
                                        <p:tgtEl>
                                          <p:spTgt spid="16">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42" presetClass="entr" presetSubtype="0" fill="hold" grpId="0" nodeType="clickEffect">
                                  <p:stCondLst>
                                    <p:cond delay="0"/>
                                  </p:stCondLst>
                                  <p:childTnLst>
                                    <p:set>
                                      <p:cBhvr>
                                        <p:cTn id="69" dur="1" fill="hold">
                                          <p:stCondLst>
                                            <p:cond delay="0"/>
                                          </p:stCondLst>
                                        </p:cTn>
                                        <p:tgtEl>
                                          <p:spTgt spid="16">
                                            <p:txEl>
                                              <p:pRg st="9" end="9"/>
                                            </p:txEl>
                                          </p:spTgt>
                                        </p:tgtEl>
                                        <p:attrNameLst>
                                          <p:attrName>style.visibility</p:attrName>
                                        </p:attrNameLst>
                                      </p:cBhvr>
                                      <p:to>
                                        <p:strVal val="visible"/>
                                      </p:to>
                                    </p:set>
                                    <p:animEffect transition="in" filter="fade">
                                      <p:cBhvr>
                                        <p:cTn id="70" dur="1000"/>
                                        <p:tgtEl>
                                          <p:spTgt spid="16">
                                            <p:txEl>
                                              <p:pRg st="9" end="9"/>
                                            </p:txEl>
                                          </p:spTgt>
                                        </p:tgtEl>
                                      </p:cBhvr>
                                    </p:animEffect>
                                    <p:anim calcmode="lin" valueType="num">
                                      <p:cBhvr>
                                        <p:cTn id="71" dur="1000" fill="hold"/>
                                        <p:tgtEl>
                                          <p:spTgt spid="16">
                                            <p:txEl>
                                              <p:pRg st="9" end="9"/>
                                            </p:txEl>
                                          </p:spTgt>
                                        </p:tgtEl>
                                        <p:attrNameLst>
                                          <p:attrName>ppt_x</p:attrName>
                                        </p:attrNameLst>
                                      </p:cBhvr>
                                      <p:tavLst>
                                        <p:tav tm="0">
                                          <p:val>
                                            <p:strVal val="#ppt_x"/>
                                          </p:val>
                                        </p:tav>
                                        <p:tav tm="100000">
                                          <p:val>
                                            <p:strVal val="#ppt_x"/>
                                          </p:val>
                                        </p:tav>
                                      </p:tavLst>
                                    </p:anim>
                                    <p:anim calcmode="lin" valueType="num">
                                      <p:cBhvr>
                                        <p:cTn id="72" dur="1000" fill="hold"/>
                                        <p:tgtEl>
                                          <p:spTgt spid="16">
                                            <p:txEl>
                                              <p:pRg st="9" end="9"/>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85800" y="825755"/>
            <a:ext cx="10131425" cy="609600"/>
          </a:xfrm>
        </p:spPr>
        <p:txBody>
          <a:bodyPr anchor="t">
            <a:noAutofit/>
          </a:bodyPr>
          <a:lstStyle/>
          <a:p>
            <a:pPr algn="ctr"/>
            <a:r>
              <a:rPr lang="en-US" sz="3400" dirty="0" smtClean="0"/>
              <a:t>IV.  Text PROCESSING OF ALLIANCE CHATS</a:t>
            </a:r>
            <a:endParaRPr lang="en-US" sz="3400" dirty="0"/>
          </a:p>
        </p:txBody>
      </p:sp>
      <p:sp>
        <p:nvSpPr>
          <p:cNvPr id="16" name="Content Placeholder 15"/>
          <p:cNvSpPr>
            <a:spLocks noGrp="1"/>
          </p:cNvSpPr>
          <p:nvPr>
            <p:ph idx="1"/>
          </p:nvPr>
        </p:nvSpPr>
        <p:spPr>
          <a:xfrm>
            <a:off x="685800" y="1435355"/>
            <a:ext cx="10131425" cy="5308783"/>
          </a:xfrm>
        </p:spPr>
        <p:txBody>
          <a:bodyPr>
            <a:normAutofit fontScale="92500" lnSpcReduction="10000"/>
          </a:bodyPr>
          <a:lstStyle/>
          <a:p>
            <a:pPr marL="0" indent="0">
              <a:buNone/>
            </a:pPr>
            <a:r>
              <a:rPr lang="en-US" b="1" u="sng" dirty="0" smtClean="0"/>
              <a:t>LINGO</a:t>
            </a:r>
            <a:endParaRPr lang="en-US" b="1" dirty="0" smtClean="0"/>
          </a:p>
          <a:p>
            <a:r>
              <a:rPr lang="en-US" dirty="0" smtClean="0"/>
              <a:t>Users </a:t>
            </a:r>
            <a:r>
              <a:rPr lang="en-US" dirty="0"/>
              <a:t>tend to use short form English words called as Lingo. </a:t>
            </a:r>
          </a:p>
          <a:p>
            <a:r>
              <a:rPr lang="en-US" dirty="0"/>
              <a:t>“</a:t>
            </a:r>
            <a:r>
              <a:rPr lang="en-US" b="1" i="1" dirty="0" err="1"/>
              <a:t>peopl</a:t>
            </a:r>
            <a:r>
              <a:rPr lang="en-US" b="1" i="1" dirty="0"/>
              <a:t> </a:t>
            </a:r>
            <a:r>
              <a:rPr lang="en-US" b="1" i="1" dirty="0" err="1"/>
              <a:t>clse</a:t>
            </a:r>
            <a:r>
              <a:rPr lang="en-US" b="1" i="1" dirty="0"/>
              <a:t> 2 my hart </a:t>
            </a:r>
            <a:r>
              <a:rPr lang="en-US" b="1" i="1" dirty="0" err="1"/>
              <a:t>alw</a:t>
            </a:r>
            <a:r>
              <a:rPr lang="en-US" b="1" i="1" dirty="0"/>
              <a:t> get D 1st </a:t>
            </a:r>
            <a:r>
              <a:rPr lang="en-US" b="1" i="1" dirty="0" err="1"/>
              <a:t>msg</a:t>
            </a:r>
            <a:r>
              <a:rPr lang="en-US" b="1" i="1" dirty="0"/>
              <a:t> 4 D dy.. </a:t>
            </a:r>
            <a:r>
              <a:rPr lang="en-US" b="1" i="1" dirty="0" err="1"/>
              <a:t>gud</a:t>
            </a:r>
            <a:r>
              <a:rPr lang="en-US" b="1" i="1" dirty="0"/>
              <a:t> </a:t>
            </a:r>
            <a:r>
              <a:rPr lang="en-US" b="1" i="1" dirty="0" err="1"/>
              <a:t>mornin</a:t>
            </a:r>
            <a:r>
              <a:rPr lang="en-US" dirty="0"/>
              <a:t> “ which means “People close to my heart always get the first message for the day. Good Morning</a:t>
            </a:r>
            <a:r>
              <a:rPr lang="en-US" dirty="0" smtClean="0"/>
              <a:t>”</a:t>
            </a:r>
          </a:p>
          <a:p>
            <a:r>
              <a:rPr lang="en-US" dirty="0" smtClean="0"/>
              <a:t>Words from  </a:t>
            </a:r>
            <a:r>
              <a:rPr lang="en-US" u="sng" dirty="0">
                <a:hlinkClick r:id="rId3"/>
              </a:rPr>
              <a:t>http://transl8it.com/largest-best-top-text-message-list</a:t>
            </a:r>
            <a:r>
              <a:rPr lang="en-US" u="sng" dirty="0" smtClean="0">
                <a:hlinkClick r:id="rId3"/>
              </a:rPr>
              <a:t>/</a:t>
            </a:r>
            <a:endParaRPr lang="en-US" dirty="0"/>
          </a:p>
          <a:p>
            <a:pPr marL="0" lvl="0" indent="0">
              <a:buNone/>
            </a:pPr>
            <a:r>
              <a:rPr lang="en-US" b="1" u="sng" dirty="0" smtClean="0"/>
              <a:t>CAPTURING EMOTICONS</a:t>
            </a:r>
            <a:endParaRPr lang="en-US" u="sng" dirty="0"/>
          </a:p>
          <a:p>
            <a:pPr lvl="0"/>
            <a:r>
              <a:rPr lang="en-US" dirty="0" smtClean="0"/>
              <a:t>Shorter symbols </a:t>
            </a:r>
            <a:r>
              <a:rPr lang="en-US" dirty="0"/>
              <a:t>express more meaning and context. </a:t>
            </a:r>
            <a:endParaRPr lang="en-US" dirty="0" smtClean="0"/>
          </a:p>
          <a:p>
            <a:pPr lvl="0"/>
            <a:r>
              <a:rPr lang="en-US" dirty="0" smtClean="0"/>
              <a:t>The messages are selectively parsed for the emoticons such as </a:t>
            </a:r>
            <a:r>
              <a:rPr lang="en-US" b="1" dirty="0" smtClean="0"/>
              <a:t> : -)</a:t>
            </a:r>
          </a:p>
          <a:p>
            <a:r>
              <a:rPr lang="en-US" dirty="0" smtClean="0"/>
              <a:t>The Challenge:  </a:t>
            </a:r>
            <a:r>
              <a:rPr lang="en-US" dirty="0"/>
              <a:t>Lingo and emoticons </a:t>
            </a:r>
            <a:r>
              <a:rPr lang="en-US" dirty="0" smtClean="0"/>
              <a:t>evolve </a:t>
            </a:r>
            <a:r>
              <a:rPr lang="en-US" dirty="0"/>
              <a:t>over time. </a:t>
            </a:r>
            <a:r>
              <a:rPr lang="en-US" dirty="0" smtClean="0"/>
              <a:t>Symbol  </a:t>
            </a:r>
            <a:r>
              <a:rPr lang="en-US" dirty="0"/>
              <a:t>“ </a:t>
            </a:r>
            <a:r>
              <a:rPr lang="en-US" b="1" dirty="0"/>
              <a:t>~:\</a:t>
            </a:r>
            <a:r>
              <a:rPr lang="en-US" dirty="0"/>
              <a:t>  “ . This means an </a:t>
            </a:r>
            <a:r>
              <a:rPr lang="en-US" b="1" dirty="0" smtClean="0"/>
              <a:t>Elvis</a:t>
            </a:r>
            <a:endParaRPr lang="en-US" b="1" u="sng" dirty="0" smtClean="0"/>
          </a:p>
          <a:p>
            <a:pPr marL="0" indent="0">
              <a:buNone/>
            </a:pPr>
            <a:r>
              <a:rPr lang="en-US" b="1" u="sng" dirty="0" smtClean="0"/>
              <a:t>DETECT LANGUAGE</a:t>
            </a:r>
            <a:endParaRPr lang="en-US" u="sng" dirty="0" smtClean="0"/>
          </a:p>
          <a:p>
            <a:r>
              <a:rPr lang="en-US" dirty="0" smtClean="0"/>
              <a:t>Use </a:t>
            </a:r>
            <a:r>
              <a:rPr lang="en-US" b="1" i="1" dirty="0" smtClean="0"/>
              <a:t>Chromium </a:t>
            </a:r>
            <a:r>
              <a:rPr lang="en-US" b="1" i="1" dirty="0"/>
              <a:t>compact language detector</a:t>
            </a:r>
            <a:r>
              <a:rPr lang="en-US" dirty="0"/>
              <a:t> from Google package for </a:t>
            </a:r>
            <a:r>
              <a:rPr lang="en-US" dirty="0" smtClean="0"/>
              <a:t>python. </a:t>
            </a:r>
          </a:p>
          <a:p>
            <a:pPr lvl="0"/>
            <a:r>
              <a:rPr lang="en-US" dirty="0" err="1" smtClean="0"/>
              <a:t>Gramar</a:t>
            </a:r>
            <a:r>
              <a:rPr lang="en-US" dirty="0" smtClean="0"/>
              <a:t> issues-  </a:t>
            </a:r>
            <a:r>
              <a:rPr lang="en-US" dirty="0"/>
              <a:t>“where too?”  </a:t>
            </a:r>
            <a:r>
              <a:rPr lang="en-US" dirty="0" smtClean="0"/>
              <a:t> “</a:t>
            </a:r>
            <a:r>
              <a:rPr lang="en-US" dirty="0"/>
              <a:t>stupid </a:t>
            </a:r>
            <a:r>
              <a:rPr lang="en-US" dirty="0" smtClean="0"/>
              <a:t>keyboard“  “how you been”</a:t>
            </a:r>
            <a:endParaRPr lang="en-US" dirty="0"/>
          </a:p>
          <a:p>
            <a:pPr lvl="0"/>
            <a:r>
              <a:rPr lang="en-US" dirty="0" smtClean="0"/>
              <a:t>Gibberish  - “</a:t>
            </a:r>
            <a:r>
              <a:rPr lang="en-US" dirty="0" err="1" smtClean="0"/>
              <a:t>yourrrrrrr</a:t>
            </a:r>
            <a:r>
              <a:rPr lang="en-US" dirty="0" smtClean="0"/>
              <a:t> </a:t>
            </a:r>
            <a:r>
              <a:rPr lang="en-US" dirty="0" err="1"/>
              <a:t>greaaaaaaatt</a:t>
            </a:r>
            <a:r>
              <a:rPr lang="en-US" dirty="0"/>
              <a:t>” </a:t>
            </a:r>
            <a:r>
              <a:rPr lang="en-US" dirty="0" smtClean="0"/>
              <a:t> </a:t>
            </a:r>
          </a:p>
          <a:p>
            <a:r>
              <a:rPr lang="en-US" dirty="0" smtClean="0"/>
              <a:t>Parts of Speech Tagging.</a:t>
            </a:r>
          </a:p>
          <a:p>
            <a:r>
              <a:rPr lang="en-US" dirty="0" smtClean="0"/>
              <a:t> Using </a:t>
            </a:r>
            <a:r>
              <a:rPr lang="en-US" b="1" dirty="0" err="1" smtClean="0"/>
              <a:t>TextBlob</a:t>
            </a:r>
            <a:r>
              <a:rPr lang="en-US" b="1" dirty="0" smtClean="0"/>
              <a:t> </a:t>
            </a:r>
            <a:r>
              <a:rPr lang="en-US" dirty="0" smtClean="0"/>
              <a:t>Package in python.</a:t>
            </a:r>
            <a:endParaRPr lang="en-US" dirty="0"/>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 y="0"/>
            <a:ext cx="1975556" cy="998919"/>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44178" y="110980"/>
            <a:ext cx="4233333" cy="714774"/>
          </a:xfrm>
          <a:prstGeom prst="rect">
            <a:avLst/>
          </a:prstGeom>
        </p:spPr>
      </p:pic>
      <p:sp>
        <p:nvSpPr>
          <p:cNvPr id="7" name="Rectangle 2"/>
          <p:cNvSpPr>
            <a:spLocks noChangeArrowheads="1"/>
          </p:cNvSpPr>
          <p:nvPr/>
        </p:nvSpPr>
        <p:spPr bwMode="auto">
          <a:xfrm>
            <a:off x="1060810" y="2020014"/>
            <a:ext cx="16675397" cy="2659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smtClean="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3" name="Rectangle 3"/>
          <p:cNvSpPr>
            <a:spLocks noChangeArrowheads="1"/>
          </p:cNvSpPr>
          <p:nvPr/>
        </p:nvSpPr>
        <p:spPr bwMode="auto">
          <a:xfrm>
            <a:off x="1060810" y="6241418"/>
            <a:ext cx="16675397" cy="2659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smtClean="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351787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animEffect transition="in" filter="fade">
                                      <p:cBhvr>
                                        <p:cTn id="7" dur="1000"/>
                                        <p:tgtEl>
                                          <p:spTgt spid="16">
                                            <p:txEl>
                                              <p:pRg st="0" end="0"/>
                                            </p:txEl>
                                          </p:spTgt>
                                        </p:tgtEl>
                                      </p:cBhvr>
                                    </p:animEffect>
                                    <p:anim calcmode="lin" valueType="num">
                                      <p:cBhvr>
                                        <p:cTn id="8" dur="1000" fill="hold"/>
                                        <p:tgtEl>
                                          <p:spTgt spid="16">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6">
                                            <p:txEl>
                                              <p:pRg st="1" end="1"/>
                                            </p:txEl>
                                          </p:spTgt>
                                        </p:tgtEl>
                                        <p:attrNameLst>
                                          <p:attrName>style.visibility</p:attrName>
                                        </p:attrNameLst>
                                      </p:cBhvr>
                                      <p:to>
                                        <p:strVal val="visible"/>
                                      </p:to>
                                    </p:set>
                                    <p:animEffect transition="in" filter="fade">
                                      <p:cBhvr>
                                        <p:cTn id="14" dur="1000"/>
                                        <p:tgtEl>
                                          <p:spTgt spid="16">
                                            <p:txEl>
                                              <p:pRg st="1" end="1"/>
                                            </p:txEl>
                                          </p:spTgt>
                                        </p:tgtEl>
                                      </p:cBhvr>
                                    </p:animEffect>
                                    <p:anim calcmode="lin" valueType="num">
                                      <p:cBhvr>
                                        <p:cTn id="15" dur="1000" fill="hold"/>
                                        <p:tgtEl>
                                          <p:spTgt spid="16">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16">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6">
                                            <p:txEl>
                                              <p:pRg st="2" end="2"/>
                                            </p:txEl>
                                          </p:spTgt>
                                        </p:tgtEl>
                                        <p:attrNameLst>
                                          <p:attrName>style.visibility</p:attrName>
                                        </p:attrNameLst>
                                      </p:cBhvr>
                                      <p:to>
                                        <p:strVal val="visible"/>
                                      </p:to>
                                    </p:set>
                                    <p:animEffect transition="in" filter="fade">
                                      <p:cBhvr>
                                        <p:cTn id="21" dur="1000"/>
                                        <p:tgtEl>
                                          <p:spTgt spid="16">
                                            <p:txEl>
                                              <p:pRg st="2" end="2"/>
                                            </p:txEl>
                                          </p:spTgt>
                                        </p:tgtEl>
                                      </p:cBhvr>
                                    </p:animEffect>
                                    <p:anim calcmode="lin" valueType="num">
                                      <p:cBhvr>
                                        <p:cTn id="22" dur="1000" fill="hold"/>
                                        <p:tgtEl>
                                          <p:spTgt spid="16">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16">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16">
                                            <p:txEl>
                                              <p:pRg st="3" end="3"/>
                                            </p:txEl>
                                          </p:spTgt>
                                        </p:tgtEl>
                                        <p:attrNameLst>
                                          <p:attrName>style.visibility</p:attrName>
                                        </p:attrNameLst>
                                      </p:cBhvr>
                                      <p:to>
                                        <p:strVal val="visible"/>
                                      </p:to>
                                    </p:set>
                                    <p:animEffect transition="in" filter="fade">
                                      <p:cBhvr>
                                        <p:cTn id="28" dur="1000"/>
                                        <p:tgtEl>
                                          <p:spTgt spid="16">
                                            <p:txEl>
                                              <p:pRg st="3" end="3"/>
                                            </p:txEl>
                                          </p:spTgt>
                                        </p:tgtEl>
                                      </p:cBhvr>
                                    </p:animEffect>
                                    <p:anim calcmode="lin" valueType="num">
                                      <p:cBhvr>
                                        <p:cTn id="29" dur="1000" fill="hold"/>
                                        <p:tgtEl>
                                          <p:spTgt spid="16">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16">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16">
                                            <p:txEl>
                                              <p:pRg st="4" end="4"/>
                                            </p:txEl>
                                          </p:spTgt>
                                        </p:tgtEl>
                                        <p:attrNameLst>
                                          <p:attrName>style.visibility</p:attrName>
                                        </p:attrNameLst>
                                      </p:cBhvr>
                                      <p:to>
                                        <p:strVal val="visible"/>
                                      </p:to>
                                    </p:set>
                                    <p:animEffect transition="in" filter="fade">
                                      <p:cBhvr>
                                        <p:cTn id="35" dur="1000"/>
                                        <p:tgtEl>
                                          <p:spTgt spid="16">
                                            <p:txEl>
                                              <p:pRg st="4" end="4"/>
                                            </p:txEl>
                                          </p:spTgt>
                                        </p:tgtEl>
                                      </p:cBhvr>
                                    </p:animEffect>
                                    <p:anim calcmode="lin" valueType="num">
                                      <p:cBhvr>
                                        <p:cTn id="36" dur="1000" fill="hold"/>
                                        <p:tgtEl>
                                          <p:spTgt spid="16">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16">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16">
                                            <p:txEl>
                                              <p:pRg st="5" end="5"/>
                                            </p:txEl>
                                          </p:spTgt>
                                        </p:tgtEl>
                                        <p:attrNameLst>
                                          <p:attrName>style.visibility</p:attrName>
                                        </p:attrNameLst>
                                      </p:cBhvr>
                                      <p:to>
                                        <p:strVal val="visible"/>
                                      </p:to>
                                    </p:set>
                                    <p:animEffect transition="in" filter="fade">
                                      <p:cBhvr>
                                        <p:cTn id="42" dur="1000"/>
                                        <p:tgtEl>
                                          <p:spTgt spid="16">
                                            <p:txEl>
                                              <p:pRg st="5" end="5"/>
                                            </p:txEl>
                                          </p:spTgt>
                                        </p:tgtEl>
                                      </p:cBhvr>
                                    </p:animEffect>
                                    <p:anim calcmode="lin" valueType="num">
                                      <p:cBhvr>
                                        <p:cTn id="43" dur="1000" fill="hold"/>
                                        <p:tgtEl>
                                          <p:spTgt spid="16">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16">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16">
                                            <p:txEl>
                                              <p:pRg st="6" end="6"/>
                                            </p:txEl>
                                          </p:spTgt>
                                        </p:tgtEl>
                                        <p:attrNameLst>
                                          <p:attrName>style.visibility</p:attrName>
                                        </p:attrNameLst>
                                      </p:cBhvr>
                                      <p:to>
                                        <p:strVal val="visible"/>
                                      </p:to>
                                    </p:set>
                                    <p:animEffect transition="in" filter="fade">
                                      <p:cBhvr>
                                        <p:cTn id="49" dur="1000"/>
                                        <p:tgtEl>
                                          <p:spTgt spid="16">
                                            <p:txEl>
                                              <p:pRg st="6" end="6"/>
                                            </p:txEl>
                                          </p:spTgt>
                                        </p:tgtEl>
                                      </p:cBhvr>
                                    </p:animEffect>
                                    <p:anim calcmode="lin" valueType="num">
                                      <p:cBhvr>
                                        <p:cTn id="50" dur="1000" fill="hold"/>
                                        <p:tgtEl>
                                          <p:spTgt spid="16">
                                            <p:txEl>
                                              <p:pRg st="6" end="6"/>
                                            </p:txEl>
                                          </p:spTgt>
                                        </p:tgtEl>
                                        <p:attrNameLst>
                                          <p:attrName>ppt_x</p:attrName>
                                        </p:attrNameLst>
                                      </p:cBhvr>
                                      <p:tavLst>
                                        <p:tav tm="0">
                                          <p:val>
                                            <p:strVal val="#ppt_x"/>
                                          </p:val>
                                        </p:tav>
                                        <p:tav tm="100000">
                                          <p:val>
                                            <p:strVal val="#ppt_x"/>
                                          </p:val>
                                        </p:tav>
                                      </p:tavLst>
                                    </p:anim>
                                    <p:anim calcmode="lin" valueType="num">
                                      <p:cBhvr>
                                        <p:cTn id="51" dur="1000" fill="hold"/>
                                        <p:tgtEl>
                                          <p:spTgt spid="16">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16">
                                            <p:txEl>
                                              <p:pRg st="7" end="7"/>
                                            </p:txEl>
                                          </p:spTgt>
                                        </p:tgtEl>
                                        <p:attrNameLst>
                                          <p:attrName>style.visibility</p:attrName>
                                        </p:attrNameLst>
                                      </p:cBhvr>
                                      <p:to>
                                        <p:strVal val="visible"/>
                                      </p:to>
                                    </p:set>
                                    <p:animEffect transition="in" filter="fade">
                                      <p:cBhvr>
                                        <p:cTn id="56" dur="1000"/>
                                        <p:tgtEl>
                                          <p:spTgt spid="16">
                                            <p:txEl>
                                              <p:pRg st="7" end="7"/>
                                            </p:txEl>
                                          </p:spTgt>
                                        </p:tgtEl>
                                      </p:cBhvr>
                                    </p:animEffect>
                                    <p:anim calcmode="lin" valueType="num">
                                      <p:cBhvr>
                                        <p:cTn id="57" dur="1000" fill="hold"/>
                                        <p:tgtEl>
                                          <p:spTgt spid="16">
                                            <p:txEl>
                                              <p:pRg st="7" end="7"/>
                                            </p:txEl>
                                          </p:spTgt>
                                        </p:tgtEl>
                                        <p:attrNameLst>
                                          <p:attrName>ppt_x</p:attrName>
                                        </p:attrNameLst>
                                      </p:cBhvr>
                                      <p:tavLst>
                                        <p:tav tm="0">
                                          <p:val>
                                            <p:strVal val="#ppt_x"/>
                                          </p:val>
                                        </p:tav>
                                        <p:tav tm="100000">
                                          <p:val>
                                            <p:strVal val="#ppt_x"/>
                                          </p:val>
                                        </p:tav>
                                      </p:tavLst>
                                    </p:anim>
                                    <p:anim calcmode="lin" valueType="num">
                                      <p:cBhvr>
                                        <p:cTn id="58" dur="1000" fill="hold"/>
                                        <p:tgtEl>
                                          <p:spTgt spid="16">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grpId="0" nodeType="clickEffect">
                                  <p:stCondLst>
                                    <p:cond delay="0"/>
                                  </p:stCondLst>
                                  <p:childTnLst>
                                    <p:set>
                                      <p:cBhvr>
                                        <p:cTn id="62" dur="1" fill="hold">
                                          <p:stCondLst>
                                            <p:cond delay="0"/>
                                          </p:stCondLst>
                                        </p:cTn>
                                        <p:tgtEl>
                                          <p:spTgt spid="16">
                                            <p:txEl>
                                              <p:pRg st="8" end="8"/>
                                            </p:txEl>
                                          </p:spTgt>
                                        </p:tgtEl>
                                        <p:attrNameLst>
                                          <p:attrName>style.visibility</p:attrName>
                                        </p:attrNameLst>
                                      </p:cBhvr>
                                      <p:to>
                                        <p:strVal val="visible"/>
                                      </p:to>
                                    </p:set>
                                    <p:animEffect transition="in" filter="fade">
                                      <p:cBhvr>
                                        <p:cTn id="63" dur="1000"/>
                                        <p:tgtEl>
                                          <p:spTgt spid="16">
                                            <p:txEl>
                                              <p:pRg st="8" end="8"/>
                                            </p:txEl>
                                          </p:spTgt>
                                        </p:tgtEl>
                                      </p:cBhvr>
                                    </p:animEffect>
                                    <p:anim calcmode="lin" valueType="num">
                                      <p:cBhvr>
                                        <p:cTn id="64" dur="1000" fill="hold"/>
                                        <p:tgtEl>
                                          <p:spTgt spid="16">
                                            <p:txEl>
                                              <p:pRg st="8" end="8"/>
                                            </p:txEl>
                                          </p:spTgt>
                                        </p:tgtEl>
                                        <p:attrNameLst>
                                          <p:attrName>ppt_x</p:attrName>
                                        </p:attrNameLst>
                                      </p:cBhvr>
                                      <p:tavLst>
                                        <p:tav tm="0">
                                          <p:val>
                                            <p:strVal val="#ppt_x"/>
                                          </p:val>
                                        </p:tav>
                                        <p:tav tm="100000">
                                          <p:val>
                                            <p:strVal val="#ppt_x"/>
                                          </p:val>
                                        </p:tav>
                                      </p:tavLst>
                                    </p:anim>
                                    <p:anim calcmode="lin" valueType="num">
                                      <p:cBhvr>
                                        <p:cTn id="65" dur="1000" fill="hold"/>
                                        <p:tgtEl>
                                          <p:spTgt spid="16">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42" presetClass="entr" presetSubtype="0" fill="hold" grpId="0" nodeType="clickEffect">
                                  <p:stCondLst>
                                    <p:cond delay="0"/>
                                  </p:stCondLst>
                                  <p:childTnLst>
                                    <p:set>
                                      <p:cBhvr>
                                        <p:cTn id="69" dur="1" fill="hold">
                                          <p:stCondLst>
                                            <p:cond delay="0"/>
                                          </p:stCondLst>
                                        </p:cTn>
                                        <p:tgtEl>
                                          <p:spTgt spid="16">
                                            <p:txEl>
                                              <p:pRg st="9" end="9"/>
                                            </p:txEl>
                                          </p:spTgt>
                                        </p:tgtEl>
                                        <p:attrNameLst>
                                          <p:attrName>style.visibility</p:attrName>
                                        </p:attrNameLst>
                                      </p:cBhvr>
                                      <p:to>
                                        <p:strVal val="visible"/>
                                      </p:to>
                                    </p:set>
                                    <p:animEffect transition="in" filter="fade">
                                      <p:cBhvr>
                                        <p:cTn id="70" dur="1000"/>
                                        <p:tgtEl>
                                          <p:spTgt spid="16">
                                            <p:txEl>
                                              <p:pRg st="9" end="9"/>
                                            </p:txEl>
                                          </p:spTgt>
                                        </p:tgtEl>
                                      </p:cBhvr>
                                    </p:animEffect>
                                    <p:anim calcmode="lin" valueType="num">
                                      <p:cBhvr>
                                        <p:cTn id="71" dur="1000" fill="hold"/>
                                        <p:tgtEl>
                                          <p:spTgt spid="16">
                                            <p:txEl>
                                              <p:pRg st="9" end="9"/>
                                            </p:txEl>
                                          </p:spTgt>
                                        </p:tgtEl>
                                        <p:attrNameLst>
                                          <p:attrName>ppt_x</p:attrName>
                                        </p:attrNameLst>
                                      </p:cBhvr>
                                      <p:tavLst>
                                        <p:tav tm="0">
                                          <p:val>
                                            <p:strVal val="#ppt_x"/>
                                          </p:val>
                                        </p:tav>
                                        <p:tav tm="100000">
                                          <p:val>
                                            <p:strVal val="#ppt_x"/>
                                          </p:val>
                                        </p:tav>
                                      </p:tavLst>
                                    </p:anim>
                                    <p:anim calcmode="lin" valueType="num">
                                      <p:cBhvr>
                                        <p:cTn id="72" dur="1000" fill="hold"/>
                                        <p:tgtEl>
                                          <p:spTgt spid="16">
                                            <p:txEl>
                                              <p:pRg st="9" end="9"/>
                                            </p:txEl>
                                          </p:spTgt>
                                        </p:tgtEl>
                                        <p:attrNameLst>
                                          <p:attrName>ppt_y</p:attrName>
                                        </p:attrNameLst>
                                      </p:cBhvr>
                                      <p:tavLst>
                                        <p:tav tm="0">
                                          <p:val>
                                            <p:strVal val="#ppt_y+.1"/>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42" presetClass="entr" presetSubtype="0" fill="hold" grpId="0" nodeType="clickEffect">
                                  <p:stCondLst>
                                    <p:cond delay="0"/>
                                  </p:stCondLst>
                                  <p:childTnLst>
                                    <p:set>
                                      <p:cBhvr>
                                        <p:cTn id="76" dur="1" fill="hold">
                                          <p:stCondLst>
                                            <p:cond delay="0"/>
                                          </p:stCondLst>
                                        </p:cTn>
                                        <p:tgtEl>
                                          <p:spTgt spid="16">
                                            <p:txEl>
                                              <p:pRg st="10" end="10"/>
                                            </p:txEl>
                                          </p:spTgt>
                                        </p:tgtEl>
                                        <p:attrNameLst>
                                          <p:attrName>style.visibility</p:attrName>
                                        </p:attrNameLst>
                                      </p:cBhvr>
                                      <p:to>
                                        <p:strVal val="visible"/>
                                      </p:to>
                                    </p:set>
                                    <p:animEffect transition="in" filter="fade">
                                      <p:cBhvr>
                                        <p:cTn id="77" dur="1000"/>
                                        <p:tgtEl>
                                          <p:spTgt spid="16">
                                            <p:txEl>
                                              <p:pRg st="10" end="10"/>
                                            </p:txEl>
                                          </p:spTgt>
                                        </p:tgtEl>
                                      </p:cBhvr>
                                    </p:animEffect>
                                    <p:anim calcmode="lin" valueType="num">
                                      <p:cBhvr>
                                        <p:cTn id="78" dur="1000" fill="hold"/>
                                        <p:tgtEl>
                                          <p:spTgt spid="16">
                                            <p:txEl>
                                              <p:pRg st="10" end="10"/>
                                            </p:txEl>
                                          </p:spTgt>
                                        </p:tgtEl>
                                        <p:attrNameLst>
                                          <p:attrName>ppt_x</p:attrName>
                                        </p:attrNameLst>
                                      </p:cBhvr>
                                      <p:tavLst>
                                        <p:tav tm="0">
                                          <p:val>
                                            <p:strVal val="#ppt_x"/>
                                          </p:val>
                                        </p:tav>
                                        <p:tav tm="100000">
                                          <p:val>
                                            <p:strVal val="#ppt_x"/>
                                          </p:val>
                                        </p:tav>
                                      </p:tavLst>
                                    </p:anim>
                                    <p:anim calcmode="lin" valueType="num">
                                      <p:cBhvr>
                                        <p:cTn id="79" dur="1000" fill="hold"/>
                                        <p:tgtEl>
                                          <p:spTgt spid="16">
                                            <p:txEl>
                                              <p:pRg st="10" end="10"/>
                                            </p:txEl>
                                          </p:spTgt>
                                        </p:tgtEl>
                                        <p:attrNameLst>
                                          <p:attrName>ppt_y</p:attrName>
                                        </p:attrNameLst>
                                      </p:cBhvr>
                                      <p:tavLst>
                                        <p:tav tm="0">
                                          <p:val>
                                            <p:strVal val="#ppt_y+.1"/>
                                          </p:val>
                                        </p:tav>
                                        <p:tav tm="100000">
                                          <p:val>
                                            <p:strVal val="#ppt_y"/>
                                          </p:val>
                                        </p:tav>
                                      </p:tavLst>
                                    </p:anim>
                                  </p:childTnLst>
                                </p:cTn>
                              </p:par>
                            </p:childTnLst>
                          </p:cTn>
                        </p:par>
                      </p:childTnLst>
                    </p:cTn>
                  </p:par>
                  <p:par>
                    <p:cTn id="80" fill="hold">
                      <p:stCondLst>
                        <p:cond delay="indefinite"/>
                      </p:stCondLst>
                      <p:childTnLst>
                        <p:par>
                          <p:cTn id="81" fill="hold">
                            <p:stCondLst>
                              <p:cond delay="0"/>
                            </p:stCondLst>
                            <p:childTnLst>
                              <p:par>
                                <p:cTn id="82" presetID="42" presetClass="entr" presetSubtype="0" fill="hold" grpId="0" nodeType="clickEffect">
                                  <p:stCondLst>
                                    <p:cond delay="0"/>
                                  </p:stCondLst>
                                  <p:childTnLst>
                                    <p:set>
                                      <p:cBhvr>
                                        <p:cTn id="83" dur="1" fill="hold">
                                          <p:stCondLst>
                                            <p:cond delay="0"/>
                                          </p:stCondLst>
                                        </p:cTn>
                                        <p:tgtEl>
                                          <p:spTgt spid="16">
                                            <p:txEl>
                                              <p:pRg st="11" end="11"/>
                                            </p:txEl>
                                          </p:spTgt>
                                        </p:tgtEl>
                                        <p:attrNameLst>
                                          <p:attrName>style.visibility</p:attrName>
                                        </p:attrNameLst>
                                      </p:cBhvr>
                                      <p:to>
                                        <p:strVal val="visible"/>
                                      </p:to>
                                    </p:set>
                                    <p:animEffect transition="in" filter="fade">
                                      <p:cBhvr>
                                        <p:cTn id="84" dur="1000"/>
                                        <p:tgtEl>
                                          <p:spTgt spid="16">
                                            <p:txEl>
                                              <p:pRg st="11" end="11"/>
                                            </p:txEl>
                                          </p:spTgt>
                                        </p:tgtEl>
                                      </p:cBhvr>
                                    </p:animEffect>
                                    <p:anim calcmode="lin" valueType="num">
                                      <p:cBhvr>
                                        <p:cTn id="85" dur="1000" fill="hold"/>
                                        <p:tgtEl>
                                          <p:spTgt spid="16">
                                            <p:txEl>
                                              <p:pRg st="11" end="11"/>
                                            </p:txEl>
                                          </p:spTgt>
                                        </p:tgtEl>
                                        <p:attrNameLst>
                                          <p:attrName>ppt_x</p:attrName>
                                        </p:attrNameLst>
                                      </p:cBhvr>
                                      <p:tavLst>
                                        <p:tav tm="0">
                                          <p:val>
                                            <p:strVal val="#ppt_x"/>
                                          </p:val>
                                        </p:tav>
                                        <p:tav tm="100000">
                                          <p:val>
                                            <p:strVal val="#ppt_x"/>
                                          </p:val>
                                        </p:tav>
                                      </p:tavLst>
                                    </p:anim>
                                    <p:anim calcmode="lin" valueType="num">
                                      <p:cBhvr>
                                        <p:cTn id="86" dur="1000" fill="hold"/>
                                        <p:tgtEl>
                                          <p:spTgt spid="16">
                                            <p:txEl>
                                              <p:pRg st="11" end="11"/>
                                            </p:txEl>
                                          </p:spTgt>
                                        </p:tgtEl>
                                        <p:attrNameLst>
                                          <p:attrName>ppt_y</p:attrName>
                                        </p:attrNameLst>
                                      </p:cBhvr>
                                      <p:tavLst>
                                        <p:tav tm="0">
                                          <p:val>
                                            <p:strVal val="#ppt_y+.1"/>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42" presetClass="entr" presetSubtype="0" fill="hold" grpId="0" nodeType="clickEffect">
                                  <p:stCondLst>
                                    <p:cond delay="0"/>
                                  </p:stCondLst>
                                  <p:childTnLst>
                                    <p:set>
                                      <p:cBhvr>
                                        <p:cTn id="90" dur="1" fill="hold">
                                          <p:stCondLst>
                                            <p:cond delay="0"/>
                                          </p:stCondLst>
                                        </p:cTn>
                                        <p:tgtEl>
                                          <p:spTgt spid="16">
                                            <p:txEl>
                                              <p:pRg st="12" end="12"/>
                                            </p:txEl>
                                          </p:spTgt>
                                        </p:tgtEl>
                                        <p:attrNameLst>
                                          <p:attrName>style.visibility</p:attrName>
                                        </p:attrNameLst>
                                      </p:cBhvr>
                                      <p:to>
                                        <p:strVal val="visible"/>
                                      </p:to>
                                    </p:set>
                                    <p:animEffect transition="in" filter="fade">
                                      <p:cBhvr>
                                        <p:cTn id="91" dur="1000"/>
                                        <p:tgtEl>
                                          <p:spTgt spid="16">
                                            <p:txEl>
                                              <p:pRg st="12" end="12"/>
                                            </p:txEl>
                                          </p:spTgt>
                                        </p:tgtEl>
                                      </p:cBhvr>
                                    </p:animEffect>
                                    <p:anim calcmode="lin" valueType="num">
                                      <p:cBhvr>
                                        <p:cTn id="92" dur="1000" fill="hold"/>
                                        <p:tgtEl>
                                          <p:spTgt spid="16">
                                            <p:txEl>
                                              <p:pRg st="12" end="12"/>
                                            </p:txEl>
                                          </p:spTgt>
                                        </p:tgtEl>
                                        <p:attrNameLst>
                                          <p:attrName>ppt_x</p:attrName>
                                        </p:attrNameLst>
                                      </p:cBhvr>
                                      <p:tavLst>
                                        <p:tav tm="0">
                                          <p:val>
                                            <p:strVal val="#ppt_x"/>
                                          </p:val>
                                        </p:tav>
                                        <p:tav tm="100000">
                                          <p:val>
                                            <p:strVal val="#ppt_x"/>
                                          </p:val>
                                        </p:tav>
                                      </p:tavLst>
                                    </p:anim>
                                    <p:anim calcmode="lin" valueType="num">
                                      <p:cBhvr>
                                        <p:cTn id="93" dur="1000" fill="hold"/>
                                        <p:tgtEl>
                                          <p:spTgt spid="16">
                                            <p:txEl>
                                              <p:pRg st="12" end="12"/>
                                            </p:txEl>
                                          </p:spTgt>
                                        </p:tgtEl>
                                        <p:attrNameLst>
                                          <p:attrName>ppt_y</p:attrName>
                                        </p:attrNameLst>
                                      </p:cBhvr>
                                      <p:tavLst>
                                        <p:tav tm="0">
                                          <p:val>
                                            <p:strVal val="#ppt_y+.1"/>
                                          </p:val>
                                        </p:tav>
                                        <p:tav tm="100000">
                                          <p:val>
                                            <p:strVal val="#ppt_y"/>
                                          </p:val>
                                        </p:tav>
                                      </p:tavLst>
                                    </p:anim>
                                  </p:childTnLst>
                                </p:cTn>
                              </p:par>
                            </p:childTnLst>
                          </p:cTn>
                        </p:par>
                      </p:childTnLst>
                    </p:cTn>
                  </p:par>
                  <p:par>
                    <p:cTn id="94" fill="hold">
                      <p:stCondLst>
                        <p:cond delay="indefinite"/>
                      </p:stCondLst>
                      <p:childTnLst>
                        <p:par>
                          <p:cTn id="95" fill="hold">
                            <p:stCondLst>
                              <p:cond delay="0"/>
                            </p:stCondLst>
                            <p:childTnLst>
                              <p:par>
                                <p:cTn id="96" presetID="42" presetClass="entr" presetSubtype="0" fill="hold" grpId="0" nodeType="clickEffect">
                                  <p:stCondLst>
                                    <p:cond delay="0"/>
                                  </p:stCondLst>
                                  <p:childTnLst>
                                    <p:set>
                                      <p:cBhvr>
                                        <p:cTn id="97" dur="1" fill="hold">
                                          <p:stCondLst>
                                            <p:cond delay="0"/>
                                          </p:stCondLst>
                                        </p:cTn>
                                        <p:tgtEl>
                                          <p:spTgt spid="16">
                                            <p:txEl>
                                              <p:pRg st="13" end="13"/>
                                            </p:txEl>
                                          </p:spTgt>
                                        </p:tgtEl>
                                        <p:attrNameLst>
                                          <p:attrName>style.visibility</p:attrName>
                                        </p:attrNameLst>
                                      </p:cBhvr>
                                      <p:to>
                                        <p:strVal val="visible"/>
                                      </p:to>
                                    </p:set>
                                    <p:animEffect transition="in" filter="fade">
                                      <p:cBhvr>
                                        <p:cTn id="98" dur="1000"/>
                                        <p:tgtEl>
                                          <p:spTgt spid="16">
                                            <p:txEl>
                                              <p:pRg st="13" end="13"/>
                                            </p:txEl>
                                          </p:spTgt>
                                        </p:tgtEl>
                                      </p:cBhvr>
                                    </p:animEffect>
                                    <p:anim calcmode="lin" valueType="num">
                                      <p:cBhvr>
                                        <p:cTn id="99" dur="1000" fill="hold"/>
                                        <p:tgtEl>
                                          <p:spTgt spid="16">
                                            <p:txEl>
                                              <p:pRg st="13" end="13"/>
                                            </p:txEl>
                                          </p:spTgt>
                                        </p:tgtEl>
                                        <p:attrNameLst>
                                          <p:attrName>ppt_x</p:attrName>
                                        </p:attrNameLst>
                                      </p:cBhvr>
                                      <p:tavLst>
                                        <p:tav tm="0">
                                          <p:val>
                                            <p:strVal val="#ppt_x"/>
                                          </p:val>
                                        </p:tav>
                                        <p:tav tm="100000">
                                          <p:val>
                                            <p:strVal val="#ppt_x"/>
                                          </p:val>
                                        </p:tav>
                                      </p:tavLst>
                                    </p:anim>
                                    <p:anim calcmode="lin" valueType="num">
                                      <p:cBhvr>
                                        <p:cTn id="100" dur="1000" fill="hold"/>
                                        <p:tgtEl>
                                          <p:spTgt spid="16">
                                            <p:txEl>
                                              <p:pRg st="13" end="1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2731" y="768979"/>
            <a:ext cx="10131425" cy="1061156"/>
          </a:xfrm>
        </p:spPr>
        <p:txBody>
          <a:bodyPr>
            <a:normAutofit/>
          </a:bodyPr>
          <a:lstStyle/>
          <a:p>
            <a:pPr algn="ctr"/>
            <a:r>
              <a:rPr lang="en-US" sz="4200" dirty="0" smtClean="0"/>
              <a:t>DATA SET</a:t>
            </a:r>
            <a:endParaRPr lang="en-US" sz="4200" dirty="0"/>
          </a:p>
        </p:txBody>
      </p:sp>
      <p:sp>
        <p:nvSpPr>
          <p:cNvPr id="3" name="Subtitle 2"/>
          <p:cNvSpPr>
            <a:spLocks noGrp="1"/>
          </p:cNvSpPr>
          <p:nvPr>
            <p:ph idx="1"/>
          </p:nvPr>
        </p:nvSpPr>
        <p:spPr/>
        <p:txBody>
          <a:bodyPr>
            <a:normAutofit/>
          </a:bodyPr>
          <a:lstStyle/>
          <a:p>
            <a:pPr marL="514350" indent="-514350">
              <a:buFont typeface="+mj-lt"/>
              <a:buAutoNum type="arabicPeriod"/>
            </a:pPr>
            <a:r>
              <a:rPr lang="en-US" sz="3000" dirty="0" smtClean="0"/>
              <a:t>Attacks Data.</a:t>
            </a:r>
          </a:p>
          <a:p>
            <a:pPr marL="514350" indent="-514350">
              <a:buFont typeface="+mj-lt"/>
              <a:buAutoNum type="arabicPeriod"/>
            </a:pPr>
            <a:r>
              <a:rPr lang="en-US" sz="3000" dirty="0" smtClean="0"/>
              <a:t>Alliance Chat.</a:t>
            </a:r>
          </a:p>
          <a:p>
            <a:pPr marL="514350" indent="-514350">
              <a:buFont typeface="+mj-lt"/>
              <a:buAutoNum type="arabicPeriod"/>
            </a:pPr>
            <a:r>
              <a:rPr lang="en-US" sz="3000" dirty="0" smtClean="0"/>
              <a:t>User Data.</a:t>
            </a:r>
          </a:p>
          <a:p>
            <a:pPr marL="514350" indent="-514350">
              <a:buFont typeface="+mj-lt"/>
              <a:buAutoNum type="arabicPeriod"/>
            </a:pPr>
            <a:r>
              <a:rPr lang="en-US" sz="3000" dirty="0"/>
              <a:t>Date: </a:t>
            </a:r>
            <a:r>
              <a:rPr lang="en-US" sz="3000" dirty="0" smtClean="0"/>
              <a:t> 2013/10/25 to 2013/12/18</a:t>
            </a:r>
          </a:p>
          <a:p>
            <a:pPr marL="514350" indent="-514350">
              <a:buFont typeface="+mj-lt"/>
              <a:buAutoNum type="arabicPeriod"/>
            </a:pPr>
            <a:endParaRPr lang="en-US" sz="3000" dirty="0" smtClean="0"/>
          </a:p>
          <a:p>
            <a:pPr marL="514350" indent="-514350">
              <a:buFont typeface="+mj-lt"/>
              <a:buAutoNum type="arabicPeriod"/>
            </a:pPr>
            <a:endParaRPr lang="en-US" sz="3000" dirty="0"/>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 y="0"/>
            <a:ext cx="1975556" cy="998919"/>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44178" y="110980"/>
            <a:ext cx="4233333" cy="714774"/>
          </a:xfrm>
          <a:prstGeom prst="rect">
            <a:avLst/>
          </a:prstGeom>
        </p:spPr>
      </p:pic>
    </p:spTree>
    <p:extLst>
      <p:ext uri="{BB962C8B-B14F-4D97-AF65-F5344CB8AC3E}">
        <p14:creationId xmlns:p14="http://schemas.microsoft.com/office/powerpoint/2010/main" val="234380893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85800" y="825755"/>
            <a:ext cx="10131425" cy="609600"/>
          </a:xfrm>
        </p:spPr>
        <p:txBody>
          <a:bodyPr anchor="t">
            <a:noAutofit/>
          </a:bodyPr>
          <a:lstStyle/>
          <a:p>
            <a:pPr algn="ctr"/>
            <a:r>
              <a:rPr lang="en-US" sz="3400" dirty="0" smtClean="0"/>
              <a:t>IV.  Text PROCESSING OF ALLIANCE CHATS</a:t>
            </a:r>
            <a:endParaRPr lang="en-US" sz="3400" dirty="0"/>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 y="0"/>
            <a:ext cx="1975556" cy="998919"/>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44178" y="110980"/>
            <a:ext cx="4233333" cy="714774"/>
          </a:xfrm>
          <a:prstGeom prst="rect">
            <a:avLst/>
          </a:prstGeom>
        </p:spPr>
      </p:pic>
      <p:sp>
        <p:nvSpPr>
          <p:cNvPr id="7" name="Rectangle 2"/>
          <p:cNvSpPr>
            <a:spLocks noChangeArrowheads="1"/>
          </p:cNvSpPr>
          <p:nvPr/>
        </p:nvSpPr>
        <p:spPr bwMode="auto">
          <a:xfrm>
            <a:off x="1060810" y="2020014"/>
            <a:ext cx="16675397" cy="2659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smtClean="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3" name="Rectangle 3"/>
          <p:cNvSpPr>
            <a:spLocks noChangeArrowheads="1"/>
          </p:cNvSpPr>
          <p:nvPr/>
        </p:nvSpPr>
        <p:spPr bwMode="auto">
          <a:xfrm>
            <a:off x="1060810" y="6241418"/>
            <a:ext cx="16675397" cy="2659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smtClean="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2" name="Content Placeholder 1"/>
          <p:cNvSpPr>
            <a:spLocks noGrp="1"/>
          </p:cNvSpPr>
          <p:nvPr>
            <p:ph idx="1"/>
          </p:nvPr>
        </p:nvSpPr>
        <p:spPr/>
        <p:txBody>
          <a:bodyPr/>
          <a:lstStyle/>
          <a:p>
            <a:endParaRPr lang="en-US"/>
          </a:p>
        </p:txBody>
      </p:sp>
      <p:graphicFrame>
        <p:nvGraphicFramePr>
          <p:cNvPr id="14" name="Chart 13"/>
          <p:cNvGraphicFramePr/>
          <p:nvPr>
            <p:extLst>
              <p:ext uri="{D42A27DB-BD31-4B8C-83A1-F6EECF244321}">
                <p14:modId xmlns:p14="http://schemas.microsoft.com/office/powerpoint/2010/main" val="2173783889"/>
              </p:ext>
            </p:extLst>
          </p:nvPr>
        </p:nvGraphicFramePr>
        <p:xfrm>
          <a:off x="439837" y="1501139"/>
          <a:ext cx="11537673" cy="5131155"/>
        </p:xfrm>
        <a:graphic>
          <a:graphicData uri="http://schemas.openxmlformats.org/drawingml/2006/chart">
            <c:chart xmlns:c="http://schemas.openxmlformats.org/drawingml/2006/chart" xmlns:r="http://schemas.openxmlformats.org/officeDocument/2006/relationships" r:id="rId5"/>
          </a:graphicData>
        </a:graphic>
      </p:graphicFrame>
      <p:sp>
        <p:nvSpPr>
          <p:cNvPr id="3" name="Rectangle 2"/>
          <p:cNvSpPr/>
          <p:nvPr/>
        </p:nvSpPr>
        <p:spPr>
          <a:xfrm>
            <a:off x="6265762" y="2285999"/>
            <a:ext cx="5042704" cy="369332"/>
          </a:xfrm>
          <a:prstGeom prst="rect">
            <a:avLst/>
          </a:prstGeom>
        </p:spPr>
        <p:txBody>
          <a:bodyPr wrap="square">
            <a:spAutoFit/>
          </a:bodyPr>
          <a:lstStyle/>
          <a:p>
            <a:pPr lvl="0"/>
            <a:r>
              <a:rPr lang="en-US" dirty="0" smtClean="0"/>
              <a:t>Grammar issues- “where too?”  </a:t>
            </a:r>
            <a:r>
              <a:rPr lang="en-US" dirty="0"/>
              <a:t>“how you been”</a:t>
            </a:r>
          </a:p>
        </p:txBody>
      </p:sp>
    </p:spTree>
    <p:extLst>
      <p:ext uri="{BB962C8B-B14F-4D97-AF65-F5344CB8AC3E}">
        <p14:creationId xmlns:p14="http://schemas.microsoft.com/office/powerpoint/2010/main" val="325442848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85800" y="825755"/>
            <a:ext cx="10131425" cy="609600"/>
          </a:xfrm>
        </p:spPr>
        <p:txBody>
          <a:bodyPr anchor="t">
            <a:noAutofit/>
          </a:bodyPr>
          <a:lstStyle/>
          <a:p>
            <a:pPr algn="ctr"/>
            <a:r>
              <a:rPr lang="en-US" sz="3400" smtClean="0"/>
              <a:t>IV.  Text PROCESSING OF ALLIANCE CHATS</a:t>
            </a:r>
            <a:endParaRPr lang="en-US" sz="3400" dirty="0"/>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 y="0"/>
            <a:ext cx="1975556" cy="998919"/>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44178" y="110980"/>
            <a:ext cx="4233333" cy="714774"/>
          </a:xfrm>
          <a:prstGeom prst="rect">
            <a:avLst/>
          </a:prstGeom>
        </p:spPr>
      </p:pic>
      <p:sp>
        <p:nvSpPr>
          <p:cNvPr id="7" name="Rectangle 2"/>
          <p:cNvSpPr>
            <a:spLocks noChangeArrowheads="1"/>
          </p:cNvSpPr>
          <p:nvPr/>
        </p:nvSpPr>
        <p:spPr bwMode="auto">
          <a:xfrm>
            <a:off x="1060810" y="2020014"/>
            <a:ext cx="16675397" cy="2659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smtClean="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3" name="Rectangle 3"/>
          <p:cNvSpPr>
            <a:spLocks noChangeArrowheads="1"/>
          </p:cNvSpPr>
          <p:nvPr/>
        </p:nvSpPr>
        <p:spPr bwMode="auto">
          <a:xfrm>
            <a:off x="1060810" y="6241418"/>
            <a:ext cx="16675397" cy="2659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smtClean="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graphicFrame>
        <p:nvGraphicFramePr>
          <p:cNvPr id="9" name="Chart 8"/>
          <p:cNvGraphicFramePr/>
          <p:nvPr>
            <p:extLst>
              <p:ext uri="{D42A27DB-BD31-4B8C-83A1-F6EECF244321}">
                <p14:modId xmlns:p14="http://schemas.microsoft.com/office/powerpoint/2010/main" val="2463763073"/>
              </p:ext>
            </p:extLst>
          </p:nvPr>
        </p:nvGraphicFramePr>
        <p:xfrm>
          <a:off x="393539" y="1562583"/>
          <a:ext cx="11401064" cy="4861366"/>
        </p:xfrm>
        <a:graphic>
          <a:graphicData uri="http://schemas.openxmlformats.org/drawingml/2006/chart">
            <c:chart xmlns:c="http://schemas.openxmlformats.org/drawingml/2006/chart" xmlns:r="http://schemas.openxmlformats.org/officeDocument/2006/relationships" r:id="rId5"/>
          </a:graphicData>
        </a:graphic>
      </p:graphicFrame>
      <p:sp>
        <p:nvSpPr>
          <p:cNvPr id="3" name="Rectangle 2"/>
          <p:cNvSpPr/>
          <p:nvPr/>
        </p:nvSpPr>
        <p:spPr>
          <a:xfrm>
            <a:off x="7495519" y="2434131"/>
            <a:ext cx="3805978" cy="369332"/>
          </a:xfrm>
          <a:prstGeom prst="rect">
            <a:avLst/>
          </a:prstGeom>
        </p:spPr>
        <p:txBody>
          <a:bodyPr wrap="none">
            <a:spAutoFit/>
          </a:bodyPr>
          <a:lstStyle/>
          <a:p>
            <a:pPr lvl="0"/>
            <a:r>
              <a:rPr lang="en-US" dirty="0"/>
              <a:t>Gibberish  - “</a:t>
            </a:r>
            <a:r>
              <a:rPr lang="en-US" dirty="0" err="1"/>
              <a:t>yourrrrrrr</a:t>
            </a:r>
            <a:r>
              <a:rPr lang="en-US" dirty="0"/>
              <a:t> </a:t>
            </a:r>
            <a:r>
              <a:rPr lang="en-US" dirty="0" err="1"/>
              <a:t>greaaaaaaatt</a:t>
            </a:r>
            <a:r>
              <a:rPr lang="en-US" dirty="0"/>
              <a:t>”  </a:t>
            </a:r>
          </a:p>
        </p:txBody>
      </p:sp>
    </p:spTree>
    <p:extLst>
      <p:ext uri="{BB962C8B-B14F-4D97-AF65-F5344CB8AC3E}">
        <p14:creationId xmlns:p14="http://schemas.microsoft.com/office/powerpoint/2010/main" val="250609305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85800" y="825755"/>
            <a:ext cx="10131425" cy="609600"/>
          </a:xfrm>
        </p:spPr>
        <p:txBody>
          <a:bodyPr anchor="t">
            <a:noAutofit/>
          </a:bodyPr>
          <a:lstStyle/>
          <a:p>
            <a:pPr algn="ctr"/>
            <a:r>
              <a:rPr lang="en-US" sz="3400" dirty="0" smtClean="0"/>
              <a:t>IV.  Text PROCESSING OF ALLIANCE CHATS</a:t>
            </a:r>
            <a:endParaRPr lang="en-US" sz="3400" dirty="0"/>
          </a:p>
        </p:txBody>
      </p:sp>
      <p:sp>
        <p:nvSpPr>
          <p:cNvPr id="16" name="Content Placeholder 15"/>
          <p:cNvSpPr>
            <a:spLocks noGrp="1"/>
          </p:cNvSpPr>
          <p:nvPr>
            <p:ph idx="1"/>
          </p:nvPr>
        </p:nvSpPr>
        <p:spPr>
          <a:xfrm>
            <a:off x="685800" y="1435355"/>
            <a:ext cx="10131425" cy="5308783"/>
          </a:xfrm>
        </p:spPr>
        <p:txBody>
          <a:bodyPr>
            <a:normAutofit/>
          </a:bodyPr>
          <a:lstStyle/>
          <a:p>
            <a:pPr marL="0" indent="0">
              <a:buNone/>
            </a:pPr>
            <a:r>
              <a:rPr lang="en-US" b="1" u="sng" dirty="0" smtClean="0"/>
              <a:t>SENTIMENT ANALYSIS</a:t>
            </a:r>
            <a:endParaRPr lang="en-US" u="sng" dirty="0" smtClean="0"/>
          </a:p>
          <a:p>
            <a:r>
              <a:rPr lang="en-US" dirty="0" smtClean="0"/>
              <a:t>A basic task in </a:t>
            </a:r>
            <a:r>
              <a:rPr lang="en-US" b="1" i="1" dirty="0" smtClean="0"/>
              <a:t>sentiment analysis</a:t>
            </a:r>
            <a:r>
              <a:rPr lang="en-US" dirty="0" smtClean="0"/>
              <a:t> is classifying the </a:t>
            </a:r>
            <a:r>
              <a:rPr lang="en-US" b="1" i="1" dirty="0" smtClean="0"/>
              <a:t>polarity</a:t>
            </a:r>
            <a:r>
              <a:rPr lang="en-US" dirty="0" smtClean="0"/>
              <a:t> of a given text at the document, sentence, or feature/aspect level.</a:t>
            </a:r>
          </a:p>
          <a:p>
            <a:r>
              <a:rPr lang="en-US" dirty="0" smtClean="0"/>
              <a:t>Polarity is a real value between +1(positive) ,0(neutral) &amp; -1(negative).  </a:t>
            </a:r>
          </a:p>
          <a:p>
            <a:r>
              <a:rPr lang="en-US" b="1" dirty="0" err="1" smtClean="0"/>
              <a:t>TextBlob</a:t>
            </a:r>
            <a:r>
              <a:rPr lang="en-US" dirty="0" smtClean="0"/>
              <a:t> package in Python.</a:t>
            </a:r>
          </a:p>
          <a:p>
            <a:r>
              <a:rPr lang="en-US" dirty="0" smtClean="0"/>
              <a:t>Uses a Native Bayes Classifier for Sentiments.</a:t>
            </a:r>
          </a:p>
          <a:p>
            <a:pPr marL="0" indent="0">
              <a:buNone/>
            </a:pPr>
            <a:r>
              <a:rPr lang="en-US" b="1" u="sng" dirty="0" smtClean="0"/>
              <a:t>SUBJECTIVITY ANALYSIS</a:t>
            </a:r>
            <a:endParaRPr lang="en-US" u="sng" dirty="0" smtClean="0"/>
          </a:p>
          <a:p>
            <a:r>
              <a:rPr lang="en-US" dirty="0" smtClean="0"/>
              <a:t>The </a:t>
            </a:r>
            <a:r>
              <a:rPr lang="en-US" b="1" dirty="0" smtClean="0"/>
              <a:t>linguistic </a:t>
            </a:r>
            <a:r>
              <a:rPr lang="en-US" dirty="0" smtClean="0"/>
              <a:t>expression of somebody’s </a:t>
            </a:r>
            <a:r>
              <a:rPr lang="en-US" b="1" dirty="0" smtClean="0"/>
              <a:t>opinions</a:t>
            </a:r>
            <a:r>
              <a:rPr lang="en-US" dirty="0" smtClean="0"/>
              <a:t>, </a:t>
            </a:r>
            <a:r>
              <a:rPr lang="en-US" b="1" dirty="0" smtClean="0"/>
              <a:t>sentiments</a:t>
            </a:r>
            <a:r>
              <a:rPr lang="en-US" dirty="0" smtClean="0"/>
              <a:t>, emotions, evaluations, beliefs, speculations </a:t>
            </a:r>
            <a:r>
              <a:rPr lang="en-US" i="1" dirty="0" smtClean="0"/>
              <a:t>(private states which are personal to themselves). </a:t>
            </a:r>
          </a:p>
          <a:p>
            <a:r>
              <a:rPr lang="en-US" dirty="0" smtClean="0"/>
              <a:t>The following </a:t>
            </a:r>
            <a:r>
              <a:rPr lang="en-US" i="1" dirty="0" smtClean="0"/>
              <a:t>"</a:t>
            </a:r>
            <a:r>
              <a:rPr lang="en-US" b="1" i="1" dirty="0" smtClean="0"/>
              <a:t>I love my food</a:t>
            </a:r>
            <a:r>
              <a:rPr lang="en-US" i="1" dirty="0" smtClean="0"/>
              <a:t>" has a positive subjectivity while. “</a:t>
            </a:r>
            <a:r>
              <a:rPr lang="en-US" b="1" i="1" dirty="0" smtClean="0"/>
              <a:t>sunny weather</a:t>
            </a:r>
            <a:r>
              <a:rPr lang="en-US" i="1" dirty="0" smtClean="0"/>
              <a:t>" has </a:t>
            </a:r>
            <a:r>
              <a:rPr lang="en-US" dirty="0" smtClean="0"/>
              <a:t>zero subjectivity.</a:t>
            </a:r>
            <a:r>
              <a:rPr lang="en-US" i="1" dirty="0" smtClean="0"/>
              <a:t> </a:t>
            </a:r>
          </a:p>
          <a:p>
            <a:r>
              <a:rPr lang="en-US" b="1" i="1" dirty="0" err="1" smtClean="0"/>
              <a:t>TextBlob</a:t>
            </a:r>
            <a:r>
              <a:rPr lang="en-US" dirty="0" smtClean="0"/>
              <a:t> package in python.</a:t>
            </a: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 y="0"/>
            <a:ext cx="1975556" cy="998919"/>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44178" y="110980"/>
            <a:ext cx="4233333" cy="714774"/>
          </a:xfrm>
          <a:prstGeom prst="rect">
            <a:avLst/>
          </a:prstGeom>
        </p:spPr>
      </p:pic>
      <p:sp>
        <p:nvSpPr>
          <p:cNvPr id="7" name="Rectangle 2"/>
          <p:cNvSpPr>
            <a:spLocks noChangeArrowheads="1"/>
          </p:cNvSpPr>
          <p:nvPr/>
        </p:nvSpPr>
        <p:spPr bwMode="auto">
          <a:xfrm>
            <a:off x="1060810" y="2020014"/>
            <a:ext cx="16675397" cy="2659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smtClean="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3" name="Rectangle 3"/>
          <p:cNvSpPr>
            <a:spLocks noChangeArrowheads="1"/>
          </p:cNvSpPr>
          <p:nvPr/>
        </p:nvSpPr>
        <p:spPr bwMode="auto">
          <a:xfrm>
            <a:off x="1060810" y="6241418"/>
            <a:ext cx="16675397" cy="2659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smtClean="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0641131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animEffect transition="in" filter="fade">
                                      <p:cBhvr>
                                        <p:cTn id="7" dur="1000"/>
                                        <p:tgtEl>
                                          <p:spTgt spid="16">
                                            <p:txEl>
                                              <p:pRg st="0" end="0"/>
                                            </p:txEl>
                                          </p:spTgt>
                                        </p:tgtEl>
                                      </p:cBhvr>
                                    </p:animEffect>
                                    <p:anim calcmode="lin" valueType="num">
                                      <p:cBhvr>
                                        <p:cTn id="8" dur="1000" fill="hold"/>
                                        <p:tgtEl>
                                          <p:spTgt spid="16">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6">
                                            <p:txEl>
                                              <p:pRg st="1" end="1"/>
                                            </p:txEl>
                                          </p:spTgt>
                                        </p:tgtEl>
                                        <p:attrNameLst>
                                          <p:attrName>style.visibility</p:attrName>
                                        </p:attrNameLst>
                                      </p:cBhvr>
                                      <p:to>
                                        <p:strVal val="visible"/>
                                      </p:to>
                                    </p:set>
                                    <p:animEffect transition="in" filter="fade">
                                      <p:cBhvr>
                                        <p:cTn id="14" dur="1000"/>
                                        <p:tgtEl>
                                          <p:spTgt spid="16">
                                            <p:txEl>
                                              <p:pRg st="1" end="1"/>
                                            </p:txEl>
                                          </p:spTgt>
                                        </p:tgtEl>
                                      </p:cBhvr>
                                    </p:animEffect>
                                    <p:anim calcmode="lin" valueType="num">
                                      <p:cBhvr>
                                        <p:cTn id="15" dur="1000" fill="hold"/>
                                        <p:tgtEl>
                                          <p:spTgt spid="16">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16">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6">
                                            <p:txEl>
                                              <p:pRg st="2" end="2"/>
                                            </p:txEl>
                                          </p:spTgt>
                                        </p:tgtEl>
                                        <p:attrNameLst>
                                          <p:attrName>style.visibility</p:attrName>
                                        </p:attrNameLst>
                                      </p:cBhvr>
                                      <p:to>
                                        <p:strVal val="visible"/>
                                      </p:to>
                                    </p:set>
                                    <p:animEffect transition="in" filter="fade">
                                      <p:cBhvr>
                                        <p:cTn id="21" dur="1000"/>
                                        <p:tgtEl>
                                          <p:spTgt spid="16">
                                            <p:txEl>
                                              <p:pRg st="2" end="2"/>
                                            </p:txEl>
                                          </p:spTgt>
                                        </p:tgtEl>
                                      </p:cBhvr>
                                    </p:animEffect>
                                    <p:anim calcmode="lin" valueType="num">
                                      <p:cBhvr>
                                        <p:cTn id="22" dur="1000" fill="hold"/>
                                        <p:tgtEl>
                                          <p:spTgt spid="16">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16">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16">
                                            <p:txEl>
                                              <p:pRg st="3" end="3"/>
                                            </p:txEl>
                                          </p:spTgt>
                                        </p:tgtEl>
                                        <p:attrNameLst>
                                          <p:attrName>style.visibility</p:attrName>
                                        </p:attrNameLst>
                                      </p:cBhvr>
                                      <p:to>
                                        <p:strVal val="visible"/>
                                      </p:to>
                                    </p:set>
                                    <p:animEffect transition="in" filter="fade">
                                      <p:cBhvr>
                                        <p:cTn id="28" dur="1000"/>
                                        <p:tgtEl>
                                          <p:spTgt spid="16">
                                            <p:txEl>
                                              <p:pRg st="3" end="3"/>
                                            </p:txEl>
                                          </p:spTgt>
                                        </p:tgtEl>
                                      </p:cBhvr>
                                    </p:animEffect>
                                    <p:anim calcmode="lin" valueType="num">
                                      <p:cBhvr>
                                        <p:cTn id="29" dur="1000" fill="hold"/>
                                        <p:tgtEl>
                                          <p:spTgt spid="16">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16">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16">
                                            <p:txEl>
                                              <p:pRg st="4" end="4"/>
                                            </p:txEl>
                                          </p:spTgt>
                                        </p:tgtEl>
                                        <p:attrNameLst>
                                          <p:attrName>style.visibility</p:attrName>
                                        </p:attrNameLst>
                                      </p:cBhvr>
                                      <p:to>
                                        <p:strVal val="visible"/>
                                      </p:to>
                                    </p:set>
                                    <p:animEffect transition="in" filter="fade">
                                      <p:cBhvr>
                                        <p:cTn id="35" dur="1000"/>
                                        <p:tgtEl>
                                          <p:spTgt spid="16">
                                            <p:txEl>
                                              <p:pRg st="4" end="4"/>
                                            </p:txEl>
                                          </p:spTgt>
                                        </p:tgtEl>
                                      </p:cBhvr>
                                    </p:animEffect>
                                    <p:anim calcmode="lin" valueType="num">
                                      <p:cBhvr>
                                        <p:cTn id="36" dur="1000" fill="hold"/>
                                        <p:tgtEl>
                                          <p:spTgt spid="16">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16">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16">
                                            <p:txEl>
                                              <p:pRg st="5" end="5"/>
                                            </p:txEl>
                                          </p:spTgt>
                                        </p:tgtEl>
                                        <p:attrNameLst>
                                          <p:attrName>style.visibility</p:attrName>
                                        </p:attrNameLst>
                                      </p:cBhvr>
                                      <p:to>
                                        <p:strVal val="visible"/>
                                      </p:to>
                                    </p:set>
                                    <p:animEffect transition="in" filter="fade">
                                      <p:cBhvr>
                                        <p:cTn id="42" dur="1000"/>
                                        <p:tgtEl>
                                          <p:spTgt spid="16">
                                            <p:txEl>
                                              <p:pRg st="5" end="5"/>
                                            </p:txEl>
                                          </p:spTgt>
                                        </p:tgtEl>
                                      </p:cBhvr>
                                    </p:animEffect>
                                    <p:anim calcmode="lin" valueType="num">
                                      <p:cBhvr>
                                        <p:cTn id="43" dur="1000" fill="hold"/>
                                        <p:tgtEl>
                                          <p:spTgt spid="16">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16">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16">
                                            <p:txEl>
                                              <p:pRg st="6" end="6"/>
                                            </p:txEl>
                                          </p:spTgt>
                                        </p:tgtEl>
                                        <p:attrNameLst>
                                          <p:attrName>style.visibility</p:attrName>
                                        </p:attrNameLst>
                                      </p:cBhvr>
                                      <p:to>
                                        <p:strVal val="visible"/>
                                      </p:to>
                                    </p:set>
                                    <p:animEffect transition="in" filter="fade">
                                      <p:cBhvr>
                                        <p:cTn id="49" dur="1000"/>
                                        <p:tgtEl>
                                          <p:spTgt spid="16">
                                            <p:txEl>
                                              <p:pRg st="6" end="6"/>
                                            </p:txEl>
                                          </p:spTgt>
                                        </p:tgtEl>
                                      </p:cBhvr>
                                    </p:animEffect>
                                    <p:anim calcmode="lin" valueType="num">
                                      <p:cBhvr>
                                        <p:cTn id="50" dur="1000" fill="hold"/>
                                        <p:tgtEl>
                                          <p:spTgt spid="16">
                                            <p:txEl>
                                              <p:pRg st="6" end="6"/>
                                            </p:txEl>
                                          </p:spTgt>
                                        </p:tgtEl>
                                        <p:attrNameLst>
                                          <p:attrName>ppt_x</p:attrName>
                                        </p:attrNameLst>
                                      </p:cBhvr>
                                      <p:tavLst>
                                        <p:tav tm="0">
                                          <p:val>
                                            <p:strVal val="#ppt_x"/>
                                          </p:val>
                                        </p:tav>
                                        <p:tav tm="100000">
                                          <p:val>
                                            <p:strVal val="#ppt_x"/>
                                          </p:val>
                                        </p:tav>
                                      </p:tavLst>
                                    </p:anim>
                                    <p:anim calcmode="lin" valueType="num">
                                      <p:cBhvr>
                                        <p:cTn id="51" dur="1000" fill="hold"/>
                                        <p:tgtEl>
                                          <p:spTgt spid="16">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16">
                                            <p:txEl>
                                              <p:pRg st="7" end="7"/>
                                            </p:txEl>
                                          </p:spTgt>
                                        </p:tgtEl>
                                        <p:attrNameLst>
                                          <p:attrName>style.visibility</p:attrName>
                                        </p:attrNameLst>
                                      </p:cBhvr>
                                      <p:to>
                                        <p:strVal val="visible"/>
                                      </p:to>
                                    </p:set>
                                    <p:animEffect transition="in" filter="fade">
                                      <p:cBhvr>
                                        <p:cTn id="56" dur="1000"/>
                                        <p:tgtEl>
                                          <p:spTgt spid="16">
                                            <p:txEl>
                                              <p:pRg st="7" end="7"/>
                                            </p:txEl>
                                          </p:spTgt>
                                        </p:tgtEl>
                                      </p:cBhvr>
                                    </p:animEffect>
                                    <p:anim calcmode="lin" valueType="num">
                                      <p:cBhvr>
                                        <p:cTn id="57" dur="1000" fill="hold"/>
                                        <p:tgtEl>
                                          <p:spTgt spid="16">
                                            <p:txEl>
                                              <p:pRg st="7" end="7"/>
                                            </p:txEl>
                                          </p:spTgt>
                                        </p:tgtEl>
                                        <p:attrNameLst>
                                          <p:attrName>ppt_x</p:attrName>
                                        </p:attrNameLst>
                                      </p:cBhvr>
                                      <p:tavLst>
                                        <p:tav tm="0">
                                          <p:val>
                                            <p:strVal val="#ppt_x"/>
                                          </p:val>
                                        </p:tav>
                                        <p:tav tm="100000">
                                          <p:val>
                                            <p:strVal val="#ppt_x"/>
                                          </p:val>
                                        </p:tav>
                                      </p:tavLst>
                                    </p:anim>
                                    <p:anim calcmode="lin" valueType="num">
                                      <p:cBhvr>
                                        <p:cTn id="58" dur="1000" fill="hold"/>
                                        <p:tgtEl>
                                          <p:spTgt spid="16">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grpId="0" nodeType="clickEffect">
                                  <p:stCondLst>
                                    <p:cond delay="0"/>
                                  </p:stCondLst>
                                  <p:childTnLst>
                                    <p:set>
                                      <p:cBhvr>
                                        <p:cTn id="62" dur="1" fill="hold">
                                          <p:stCondLst>
                                            <p:cond delay="0"/>
                                          </p:stCondLst>
                                        </p:cTn>
                                        <p:tgtEl>
                                          <p:spTgt spid="16">
                                            <p:txEl>
                                              <p:pRg st="8" end="8"/>
                                            </p:txEl>
                                          </p:spTgt>
                                        </p:tgtEl>
                                        <p:attrNameLst>
                                          <p:attrName>style.visibility</p:attrName>
                                        </p:attrNameLst>
                                      </p:cBhvr>
                                      <p:to>
                                        <p:strVal val="visible"/>
                                      </p:to>
                                    </p:set>
                                    <p:animEffect transition="in" filter="fade">
                                      <p:cBhvr>
                                        <p:cTn id="63" dur="1000"/>
                                        <p:tgtEl>
                                          <p:spTgt spid="16">
                                            <p:txEl>
                                              <p:pRg st="8" end="8"/>
                                            </p:txEl>
                                          </p:spTgt>
                                        </p:tgtEl>
                                      </p:cBhvr>
                                    </p:animEffect>
                                    <p:anim calcmode="lin" valueType="num">
                                      <p:cBhvr>
                                        <p:cTn id="64" dur="1000" fill="hold"/>
                                        <p:tgtEl>
                                          <p:spTgt spid="16">
                                            <p:txEl>
                                              <p:pRg st="8" end="8"/>
                                            </p:txEl>
                                          </p:spTgt>
                                        </p:tgtEl>
                                        <p:attrNameLst>
                                          <p:attrName>ppt_x</p:attrName>
                                        </p:attrNameLst>
                                      </p:cBhvr>
                                      <p:tavLst>
                                        <p:tav tm="0">
                                          <p:val>
                                            <p:strVal val="#ppt_x"/>
                                          </p:val>
                                        </p:tav>
                                        <p:tav tm="100000">
                                          <p:val>
                                            <p:strVal val="#ppt_x"/>
                                          </p:val>
                                        </p:tav>
                                      </p:tavLst>
                                    </p:anim>
                                    <p:anim calcmode="lin" valueType="num">
                                      <p:cBhvr>
                                        <p:cTn id="65" dur="1000" fill="hold"/>
                                        <p:tgtEl>
                                          <p:spTgt spid="16">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55309" y="773974"/>
            <a:ext cx="10131425" cy="449890"/>
          </a:xfrm>
        </p:spPr>
        <p:txBody>
          <a:bodyPr>
            <a:noAutofit/>
          </a:bodyPr>
          <a:lstStyle/>
          <a:p>
            <a:pPr algn="ctr"/>
            <a:r>
              <a:rPr lang="en-US" sz="3400" dirty="0" smtClean="0"/>
              <a:t>IV.TEXT PROCESSING ALLIANCE CHATS</a:t>
            </a:r>
            <a:endParaRPr lang="en-US" sz="3400" dirty="0"/>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 y="0"/>
            <a:ext cx="1975556" cy="998919"/>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44178" y="110980"/>
            <a:ext cx="4233333" cy="714774"/>
          </a:xfrm>
          <a:prstGeom prst="rect">
            <a:avLst/>
          </a:prstGeom>
        </p:spPr>
      </p:pic>
      <p:graphicFrame>
        <p:nvGraphicFramePr>
          <p:cNvPr id="8" name="Table 7"/>
          <p:cNvGraphicFramePr>
            <a:graphicFrameLocks noGrp="1"/>
          </p:cNvGraphicFramePr>
          <p:nvPr>
            <p:extLst>
              <p:ext uri="{D42A27DB-BD31-4B8C-83A1-F6EECF244321}">
                <p14:modId xmlns:p14="http://schemas.microsoft.com/office/powerpoint/2010/main" val="3006841"/>
              </p:ext>
            </p:extLst>
          </p:nvPr>
        </p:nvGraphicFramePr>
        <p:xfrm>
          <a:off x="987779" y="2845906"/>
          <a:ext cx="7972605" cy="1356945"/>
        </p:xfrm>
        <a:graphic>
          <a:graphicData uri="http://schemas.openxmlformats.org/drawingml/2006/table">
            <a:tbl>
              <a:tblPr firstRow="1" firstCol="1" bandRow="1">
                <a:tableStyleId>{21E4AEA4-8DFA-4A89-87EB-49C32662AFE0}</a:tableStyleId>
              </a:tblPr>
              <a:tblGrid>
                <a:gridCol w="1594521"/>
                <a:gridCol w="1594521"/>
                <a:gridCol w="1594521"/>
                <a:gridCol w="1594521"/>
                <a:gridCol w="1594521"/>
              </a:tblGrid>
              <a:tr h="473028">
                <a:tc>
                  <a:txBody>
                    <a:bodyPr/>
                    <a:lstStyle/>
                    <a:p>
                      <a:pPr algn="ctr" fontAlgn="ctr"/>
                      <a:r>
                        <a:rPr lang="en-US" sz="1700" u="none" strike="noStrike" dirty="0" err="1">
                          <a:effectLst/>
                        </a:rPr>
                        <a:t>UserID</a:t>
                      </a:r>
                      <a:endParaRPr lang="en-US" sz="1700" b="0" i="0" u="none" strike="noStrike" dirty="0">
                        <a:solidFill>
                          <a:schemeClr val="tx1"/>
                        </a:solidFill>
                        <a:effectLst/>
                        <a:latin typeface="Calibri" panose="020F0502020204030204" pitchFamily="34" charset="0"/>
                      </a:endParaRPr>
                    </a:p>
                  </a:txBody>
                  <a:tcPr marL="9525" marR="9525" marT="9525" marB="0" anchor="ctr"/>
                </a:tc>
                <a:tc>
                  <a:txBody>
                    <a:bodyPr/>
                    <a:lstStyle/>
                    <a:p>
                      <a:pPr algn="ctr" fontAlgn="ctr"/>
                      <a:r>
                        <a:rPr lang="en-US" sz="1700" u="none" strike="noStrike">
                          <a:effectLst/>
                        </a:rPr>
                        <a:t>Sentiment</a:t>
                      </a:r>
                      <a:endParaRPr lang="en-US" sz="1700" b="0" i="0" u="none" strike="noStrike">
                        <a:solidFill>
                          <a:schemeClr val="tx1"/>
                        </a:solidFill>
                        <a:effectLst/>
                        <a:latin typeface="Calibri" panose="020F0502020204030204" pitchFamily="34" charset="0"/>
                      </a:endParaRPr>
                    </a:p>
                  </a:txBody>
                  <a:tcPr marL="9525" marR="9525" marT="9525" marB="0" anchor="ctr"/>
                </a:tc>
                <a:tc>
                  <a:txBody>
                    <a:bodyPr/>
                    <a:lstStyle/>
                    <a:p>
                      <a:pPr algn="ctr" fontAlgn="ctr"/>
                      <a:r>
                        <a:rPr lang="en-US" sz="1700" u="none" strike="noStrike" dirty="0">
                          <a:effectLst/>
                        </a:rPr>
                        <a:t>subjectivity</a:t>
                      </a:r>
                      <a:endParaRPr lang="en-US" sz="1700" b="0" i="0" u="none" strike="noStrike" dirty="0">
                        <a:solidFill>
                          <a:schemeClr val="tx1"/>
                        </a:solidFill>
                        <a:effectLst/>
                        <a:latin typeface="Calibri" panose="020F0502020204030204" pitchFamily="34" charset="0"/>
                      </a:endParaRPr>
                    </a:p>
                  </a:txBody>
                  <a:tcPr marL="9525" marR="9525" marT="9525" marB="0" anchor="ctr"/>
                </a:tc>
                <a:tc>
                  <a:txBody>
                    <a:bodyPr/>
                    <a:lstStyle/>
                    <a:p>
                      <a:pPr algn="ctr" fontAlgn="ctr"/>
                      <a:r>
                        <a:rPr lang="en-US" sz="1700" u="none" strike="noStrike">
                          <a:effectLst/>
                        </a:rPr>
                        <a:t>count</a:t>
                      </a:r>
                      <a:endParaRPr lang="en-US" sz="1700" b="0" i="0" u="none" strike="noStrike">
                        <a:solidFill>
                          <a:schemeClr val="tx1"/>
                        </a:solidFill>
                        <a:effectLst/>
                        <a:latin typeface="Calibri" panose="020F0502020204030204" pitchFamily="34" charset="0"/>
                      </a:endParaRPr>
                    </a:p>
                  </a:txBody>
                  <a:tcPr marL="9525" marR="9525" marT="9525" marB="0" anchor="ctr"/>
                </a:tc>
                <a:tc>
                  <a:txBody>
                    <a:bodyPr/>
                    <a:lstStyle/>
                    <a:p>
                      <a:pPr algn="ctr" fontAlgn="ctr"/>
                      <a:r>
                        <a:rPr lang="en-US" sz="1700" u="none" strike="noStrike" dirty="0">
                          <a:effectLst/>
                        </a:rPr>
                        <a:t>Delight</a:t>
                      </a:r>
                      <a:endParaRPr lang="en-US" sz="1700" b="0" i="0" u="none" strike="noStrike" dirty="0">
                        <a:solidFill>
                          <a:schemeClr val="tx1"/>
                        </a:solidFill>
                        <a:effectLst/>
                        <a:latin typeface="Calibri" panose="020F0502020204030204" pitchFamily="34" charset="0"/>
                      </a:endParaRPr>
                    </a:p>
                  </a:txBody>
                  <a:tcPr marL="9525" marR="9525" marT="9525" marB="0" anchor="ctr"/>
                </a:tc>
              </a:tr>
              <a:tr h="294639">
                <a:tc>
                  <a:txBody>
                    <a:bodyPr/>
                    <a:lstStyle/>
                    <a:p>
                      <a:pPr algn="ctr" fontAlgn="ctr"/>
                      <a:r>
                        <a:rPr lang="en-US" sz="1700" u="none" strike="noStrike" dirty="0">
                          <a:effectLst/>
                        </a:rPr>
                        <a:t>1493831</a:t>
                      </a:r>
                      <a:endParaRPr lang="en-US" sz="1700" b="0" i="0" u="none" strike="noStrike" dirty="0">
                        <a:solidFill>
                          <a:schemeClr val="tx1"/>
                        </a:solidFill>
                        <a:effectLst/>
                        <a:latin typeface="Calibri" panose="020F0502020204030204" pitchFamily="34" charset="0"/>
                      </a:endParaRPr>
                    </a:p>
                  </a:txBody>
                  <a:tcPr marL="9525" marR="9525" marT="9525" marB="0" anchor="ctr"/>
                </a:tc>
                <a:tc>
                  <a:txBody>
                    <a:bodyPr/>
                    <a:lstStyle/>
                    <a:p>
                      <a:pPr algn="ctr" fontAlgn="ctr"/>
                      <a:r>
                        <a:rPr lang="en-US" sz="1700" u="none" strike="noStrike" dirty="0">
                          <a:effectLst/>
                        </a:rPr>
                        <a:t>2508.977</a:t>
                      </a:r>
                      <a:endParaRPr lang="en-US" sz="1700" b="0" i="0" u="none" strike="noStrike" dirty="0">
                        <a:solidFill>
                          <a:schemeClr val="tx1"/>
                        </a:solidFill>
                        <a:effectLst/>
                        <a:latin typeface="Calibri" panose="020F0502020204030204" pitchFamily="34" charset="0"/>
                      </a:endParaRPr>
                    </a:p>
                  </a:txBody>
                  <a:tcPr marL="9525" marR="9525" marT="9525" marB="0" anchor="ctr"/>
                </a:tc>
                <a:tc>
                  <a:txBody>
                    <a:bodyPr/>
                    <a:lstStyle/>
                    <a:p>
                      <a:pPr algn="ctr" fontAlgn="ctr"/>
                      <a:r>
                        <a:rPr lang="en-US" sz="1700" u="none" strike="noStrike">
                          <a:effectLst/>
                        </a:rPr>
                        <a:t>10743.93</a:t>
                      </a:r>
                      <a:endParaRPr lang="en-US" sz="1700" b="0" i="0" u="none" strike="noStrike">
                        <a:solidFill>
                          <a:schemeClr val="tx1"/>
                        </a:solidFill>
                        <a:effectLst/>
                        <a:latin typeface="Calibri" panose="020F0502020204030204" pitchFamily="34" charset="0"/>
                      </a:endParaRPr>
                    </a:p>
                  </a:txBody>
                  <a:tcPr marL="9525" marR="9525" marT="9525" marB="0" anchor="ctr"/>
                </a:tc>
                <a:tc>
                  <a:txBody>
                    <a:bodyPr/>
                    <a:lstStyle/>
                    <a:p>
                      <a:pPr algn="ctr" fontAlgn="ctr"/>
                      <a:r>
                        <a:rPr lang="en-US" sz="1700" u="none" strike="noStrike">
                          <a:effectLst/>
                        </a:rPr>
                        <a:t>29136</a:t>
                      </a:r>
                      <a:endParaRPr lang="en-US" sz="1700" b="0" i="0" u="none" strike="noStrike">
                        <a:solidFill>
                          <a:schemeClr val="tx1"/>
                        </a:solidFill>
                        <a:effectLst/>
                        <a:latin typeface="Calibri" panose="020F0502020204030204" pitchFamily="34" charset="0"/>
                      </a:endParaRPr>
                    </a:p>
                  </a:txBody>
                  <a:tcPr marL="9525" marR="9525" marT="9525" marB="0" anchor="ctr"/>
                </a:tc>
                <a:tc>
                  <a:txBody>
                    <a:bodyPr/>
                    <a:lstStyle/>
                    <a:p>
                      <a:pPr algn="ctr" fontAlgn="b"/>
                      <a:r>
                        <a:rPr lang="en-US" sz="1700" b="0" i="0" u="none" strike="noStrike" dirty="0" smtClean="0">
                          <a:solidFill>
                            <a:srgbClr val="000000"/>
                          </a:solidFill>
                          <a:effectLst/>
                          <a:latin typeface="Calibri" panose="020F0502020204030204" pitchFamily="34" charset="0"/>
                        </a:rPr>
                        <a:t>11.895</a:t>
                      </a:r>
                      <a:endParaRPr lang="en-US" sz="1700" b="0" i="0" u="none" strike="noStrike" dirty="0">
                        <a:solidFill>
                          <a:srgbClr val="000000"/>
                        </a:solidFill>
                        <a:effectLst/>
                        <a:latin typeface="Calibri" panose="020F0502020204030204" pitchFamily="34" charset="0"/>
                      </a:endParaRPr>
                    </a:p>
                  </a:txBody>
                  <a:tcPr marL="9525" marR="9525" marT="9525" marB="0" anchor="b"/>
                </a:tc>
              </a:tr>
              <a:tr h="294639">
                <a:tc>
                  <a:txBody>
                    <a:bodyPr/>
                    <a:lstStyle/>
                    <a:p>
                      <a:pPr algn="ctr" fontAlgn="ctr"/>
                      <a:r>
                        <a:rPr lang="en-US" sz="1700" u="none" strike="noStrike" dirty="0">
                          <a:effectLst/>
                        </a:rPr>
                        <a:t>578124</a:t>
                      </a:r>
                      <a:endParaRPr lang="en-US" sz="1700" b="0" i="0" u="none" strike="noStrike" dirty="0">
                        <a:solidFill>
                          <a:schemeClr val="tx1"/>
                        </a:solidFill>
                        <a:effectLst/>
                        <a:latin typeface="Calibri" panose="020F0502020204030204" pitchFamily="34" charset="0"/>
                      </a:endParaRPr>
                    </a:p>
                  </a:txBody>
                  <a:tcPr marL="9525" marR="9525" marT="9525" marB="0" anchor="ctr"/>
                </a:tc>
                <a:tc>
                  <a:txBody>
                    <a:bodyPr/>
                    <a:lstStyle/>
                    <a:p>
                      <a:pPr algn="ctr" fontAlgn="ctr"/>
                      <a:r>
                        <a:rPr lang="en-US" sz="1700" u="none" strike="noStrike" dirty="0">
                          <a:effectLst/>
                        </a:rPr>
                        <a:t>2148.754</a:t>
                      </a:r>
                      <a:endParaRPr lang="en-US" sz="1700" b="0" i="0" u="none" strike="noStrike" dirty="0">
                        <a:solidFill>
                          <a:schemeClr val="tx1"/>
                        </a:solidFill>
                        <a:effectLst/>
                        <a:latin typeface="Calibri" panose="020F0502020204030204" pitchFamily="34" charset="0"/>
                      </a:endParaRPr>
                    </a:p>
                  </a:txBody>
                  <a:tcPr marL="9525" marR="9525" marT="9525" marB="0" anchor="ctr"/>
                </a:tc>
                <a:tc>
                  <a:txBody>
                    <a:bodyPr/>
                    <a:lstStyle/>
                    <a:p>
                      <a:pPr algn="ctr" fontAlgn="ctr"/>
                      <a:r>
                        <a:rPr lang="en-US" sz="1700" u="none" strike="noStrike" dirty="0">
                          <a:effectLst/>
                        </a:rPr>
                        <a:t>7827.686</a:t>
                      </a:r>
                      <a:endParaRPr lang="en-US" sz="1700" b="0" i="0" u="none" strike="noStrike" dirty="0">
                        <a:solidFill>
                          <a:schemeClr val="tx1"/>
                        </a:solidFill>
                        <a:effectLst/>
                        <a:latin typeface="Calibri" panose="020F0502020204030204" pitchFamily="34" charset="0"/>
                      </a:endParaRPr>
                    </a:p>
                  </a:txBody>
                  <a:tcPr marL="9525" marR="9525" marT="9525" marB="0" anchor="ctr"/>
                </a:tc>
                <a:tc>
                  <a:txBody>
                    <a:bodyPr/>
                    <a:lstStyle/>
                    <a:p>
                      <a:pPr algn="ctr" fontAlgn="ctr"/>
                      <a:r>
                        <a:rPr lang="en-US" sz="1700" u="none" strike="noStrike">
                          <a:effectLst/>
                        </a:rPr>
                        <a:t>21083</a:t>
                      </a:r>
                      <a:endParaRPr lang="en-US" sz="1700" b="0" i="0" u="none" strike="noStrike">
                        <a:solidFill>
                          <a:schemeClr val="tx1"/>
                        </a:solidFill>
                        <a:effectLst/>
                        <a:latin typeface="Calibri" panose="020F0502020204030204" pitchFamily="34" charset="0"/>
                      </a:endParaRPr>
                    </a:p>
                  </a:txBody>
                  <a:tcPr marL="9525" marR="9525" marT="9525" marB="0" anchor="ctr"/>
                </a:tc>
                <a:tc>
                  <a:txBody>
                    <a:bodyPr/>
                    <a:lstStyle/>
                    <a:p>
                      <a:pPr algn="ctr" fontAlgn="b"/>
                      <a:r>
                        <a:rPr lang="en-US" sz="1700" b="0" i="0" u="none" strike="noStrike" dirty="0" smtClean="0">
                          <a:solidFill>
                            <a:srgbClr val="000000"/>
                          </a:solidFill>
                          <a:effectLst/>
                          <a:latin typeface="Calibri" panose="020F0502020204030204" pitchFamily="34" charset="0"/>
                        </a:rPr>
                        <a:t>11.549</a:t>
                      </a:r>
                      <a:endParaRPr lang="en-US" sz="1700" b="0" i="0" u="none" strike="noStrike" dirty="0">
                        <a:solidFill>
                          <a:srgbClr val="000000"/>
                        </a:solidFill>
                        <a:effectLst/>
                        <a:latin typeface="Calibri" panose="020F0502020204030204" pitchFamily="34" charset="0"/>
                      </a:endParaRPr>
                    </a:p>
                  </a:txBody>
                  <a:tcPr marL="9525" marR="9525" marT="9525" marB="0" anchor="b"/>
                </a:tc>
              </a:tr>
              <a:tr h="294639">
                <a:tc>
                  <a:txBody>
                    <a:bodyPr/>
                    <a:lstStyle/>
                    <a:p>
                      <a:pPr algn="ctr" fontAlgn="ctr"/>
                      <a:r>
                        <a:rPr lang="en-US" sz="1700" u="none" strike="noStrike" dirty="0">
                          <a:effectLst/>
                        </a:rPr>
                        <a:t>3765281</a:t>
                      </a:r>
                      <a:endParaRPr lang="en-US" sz="1700" b="0" i="0" u="none" strike="noStrike" dirty="0">
                        <a:solidFill>
                          <a:schemeClr val="tx1"/>
                        </a:solidFill>
                        <a:effectLst/>
                        <a:latin typeface="Calibri" panose="020F0502020204030204" pitchFamily="34" charset="0"/>
                      </a:endParaRPr>
                    </a:p>
                  </a:txBody>
                  <a:tcPr marL="9525" marR="9525" marT="9525" marB="0" anchor="ctr"/>
                </a:tc>
                <a:tc>
                  <a:txBody>
                    <a:bodyPr/>
                    <a:lstStyle/>
                    <a:p>
                      <a:pPr algn="ctr" fontAlgn="ctr"/>
                      <a:r>
                        <a:rPr lang="en-US" sz="1700" u="none" strike="noStrike" dirty="0">
                          <a:effectLst/>
                        </a:rPr>
                        <a:t>2309.957</a:t>
                      </a:r>
                      <a:endParaRPr lang="en-US" sz="1700" b="0" i="0" u="none" strike="noStrike" dirty="0">
                        <a:solidFill>
                          <a:schemeClr val="tx1"/>
                        </a:solidFill>
                        <a:effectLst/>
                        <a:latin typeface="Calibri" panose="020F0502020204030204" pitchFamily="34" charset="0"/>
                      </a:endParaRPr>
                    </a:p>
                  </a:txBody>
                  <a:tcPr marL="9525" marR="9525" marT="9525" marB="0" anchor="ctr"/>
                </a:tc>
                <a:tc>
                  <a:txBody>
                    <a:bodyPr/>
                    <a:lstStyle/>
                    <a:p>
                      <a:pPr algn="ctr" fontAlgn="ctr"/>
                      <a:r>
                        <a:rPr lang="en-US" sz="1700" u="none" strike="noStrike" dirty="0">
                          <a:effectLst/>
                        </a:rPr>
                        <a:t>6930.6</a:t>
                      </a:r>
                      <a:endParaRPr lang="en-US" sz="1700" b="0" i="0" u="none" strike="noStrike" dirty="0">
                        <a:solidFill>
                          <a:schemeClr val="tx1"/>
                        </a:solidFill>
                        <a:effectLst/>
                        <a:latin typeface="Calibri" panose="020F0502020204030204" pitchFamily="34" charset="0"/>
                      </a:endParaRPr>
                    </a:p>
                  </a:txBody>
                  <a:tcPr marL="9525" marR="9525" marT="9525" marB="0" anchor="ctr"/>
                </a:tc>
                <a:tc>
                  <a:txBody>
                    <a:bodyPr/>
                    <a:lstStyle/>
                    <a:p>
                      <a:pPr algn="ctr" fontAlgn="ctr"/>
                      <a:r>
                        <a:rPr lang="en-US" sz="1700" u="none" strike="noStrike" dirty="0">
                          <a:effectLst/>
                        </a:rPr>
                        <a:t>20577</a:t>
                      </a:r>
                      <a:endParaRPr lang="en-US" sz="1700" b="0" i="0" u="none" strike="noStrike" dirty="0">
                        <a:solidFill>
                          <a:schemeClr val="tx1"/>
                        </a:solidFill>
                        <a:effectLst/>
                        <a:latin typeface="Calibri" panose="020F0502020204030204" pitchFamily="34" charset="0"/>
                      </a:endParaRPr>
                    </a:p>
                  </a:txBody>
                  <a:tcPr marL="9525" marR="9525" marT="9525" marB="0" anchor="ctr"/>
                </a:tc>
                <a:tc>
                  <a:txBody>
                    <a:bodyPr/>
                    <a:lstStyle/>
                    <a:p>
                      <a:pPr algn="ctr" fontAlgn="b"/>
                      <a:r>
                        <a:rPr lang="en-US" sz="1700" b="0" i="0" u="none" strike="noStrike" dirty="0" smtClean="0">
                          <a:solidFill>
                            <a:srgbClr val="000000"/>
                          </a:solidFill>
                          <a:effectLst/>
                          <a:latin typeface="Calibri" panose="020F0502020204030204" pitchFamily="34" charset="0"/>
                        </a:rPr>
                        <a:t>11.517</a:t>
                      </a:r>
                      <a:endParaRPr lang="en-US" sz="1700" b="0" i="0" u="none" strike="noStrike" dirty="0">
                        <a:solidFill>
                          <a:srgbClr val="000000"/>
                        </a:solidFill>
                        <a:effectLst/>
                        <a:latin typeface="Calibri" panose="020F0502020204030204" pitchFamily="34" charset="0"/>
                      </a:endParaRPr>
                    </a:p>
                  </a:txBody>
                  <a:tcPr marL="9525" marR="9525" marT="9525" marB="0" anchor="b"/>
                </a:tc>
              </a:tr>
            </a:tbl>
          </a:graphicData>
        </a:graphic>
      </p:graphicFrame>
      <p:sp>
        <p:nvSpPr>
          <p:cNvPr id="9" name="TextBox 8"/>
          <p:cNvSpPr txBox="1"/>
          <p:nvPr/>
        </p:nvSpPr>
        <p:spPr>
          <a:xfrm>
            <a:off x="855309" y="2360289"/>
            <a:ext cx="2002343" cy="369332"/>
          </a:xfrm>
          <a:prstGeom prst="rect">
            <a:avLst/>
          </a:prstGeom>
          <a:noFill/>
        </p:spPr>
        <p:txBody>
          <a:bodyPr wrap="none" rtlCol="0">
            <a:spAutoFit/>
          </a:bodyPr>
          <a:lstStyle/>
          <a:p>
            <a:pPr marL="342900" indent="-342900">
              <a:buFont typeface="+mj-lt"/>
              <a:buAutoNum type="arabicPeriod"/>
            </a:pPr>
            <a:r>
              <a:rPr lang="en-US" dirty="0" smtClean="0"/>
              <a:t>Happiest Users </a:t>
            </a:r>
          </a:p>
        </p:txBody>
      </p:sp>
      <p:sp>
        <p:nvSpPr>
          <p:cNvPr id="10" name="TextBox 9"/>
          <p:cNvSpPr txBox="1"/>
          <p:nvPr/>
        </p:nvSpPr>
        <p:spPr>
          <a:xfrm>
            <a:off x="913888" y="4396102"/>
            <a:ext cx="2123338" cy="369332"/>
          </a:xfrm>
          <a:prstGeom prst="rect">
            <a:avLst/>
          </a:prstGeom>
          <a:noFill/>
        </p:spPr>
        <p:txBody>
          <a:bodyPr wrap="none" rtlCol="0">
            <a:spAutoFit/>
          </a:bodyPr>
          <a:lstStyle/>
          <a:p>
            <a:r>
              <a:rPr lang="en-US" dirty="0" smtClean="0"/>
              <a:t>2. Happiest Alliances</a:t>
            </a:r>
            <a:endParaRPr lang="en-US" dirty="0"/>
          </a:p>
        </p:txBody>
      </p:sp>
      <p:graphicFrame>
        <p:nvGraphicFramePr>
          <p:cNvPr id="14" name="Table 13"/>
          <p:cNvGraphicFramePr>
            <a:graphicFrameLocks noGrp="1"/>
          </p:cNvGraphicFramePr>
          <p:nvPr>
            <p:extLst>
              <p:ext uri="{D42A27DB-BD31-4B8C-83A1-F6EECF244321}">
                <p14:modId xmlns:p14="http://schemas.microsoft.com/office/powerpoint/2010/main" val="1916816658"/>
              </p:ext>
            </p:extLst>
          </p:nvPr>
        </p:nvGraphicFramePr>
        <p:xfrm>
          <a:off x="1021645" y="4809064"/>
          <a:ext cx="8709379" cy="1643467"/>
        </p:xfrm>
        <a:graphic>
          <a:graphicData uri="http://schemas.openxmlformats.org/drawingml/2006/table">
            <a:tbl>
              <a:tblPr firstRow="1" firstCol="1" bandRow="1">
                <a:tableStyleId>{21E4AEA4-8DFA-4A89-87EB-49C32662AFE0}</a:tableStyleId>
              </a:tblPr>
              <a:tblGrid>
                <a:gridCol w="1451416"/>
                <a:gridCol w="2032335"/>
                <a:gridCol w="2167251"/>
                <a:gridCol w="1316501"/>
                <a:gridCol w="1741876"/>
              </a:tblGrid>
              <a:tr h="627466">
                <a:tc>
                  <a:txBody>
                    <a:bodyPr/>
                    <a:lstStyle/>
                    <a:p>
                      <a:pPr marL="228600" marR="0" algn="ctr">
                        <a:lnSpc>
                          <a:spcPct val="107000"/>
                        </a:lnSpc>
                        <a:spcBef>
                          <a:spcPts val="0"/>
                        </a:spcBef>
                        <a:spcAft>
                          <a:spcPts val="0"/>
                        </a:spcAft>
                      </a:pPr>
                      <a:r>
                        <a:rPr lang="en-US" sz="1700" dirty="0" err="1">
                          <a:effectLst/>
                        </a:rPr>
                        <a:t>AllianceID</a:t>
                      </a:r>
                      <a:endParaRPr lang="en-US" sz="1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228600" marR="0" algn="ctr">
                        <a:lnSpc>
                          <a:spcPct val="107000"/>
                        </a:lnSpc>
                        <a:spcBef>
                          <a:spcPts val="0"/>
                        </a:spcBef>
                        <a:spcAft>
                          <a:spcPts val="0"/>
                        </a:spcAft>
                      </a:pPr>
                      <a:r>
                        <a:rPr lang="en-US" sz="1700" dirty="0">
                          <a:effectLst/>
                        </a:rPr>
                        <a:t>sum(</a:t>
                      </a:r>
                      <a:r>
                        <a:rPr lang="en-US" sz="1700" dirty="0" err="1">
                          <a:effectLst/>
                        </a:rPr>
                        <a:t>SI.sentiment</a:t>
                      </a:r>
                      <a:r>
                        <a:rPr lang="en-US" sz="1700" dirty="0">
                          <a:effectLst/>
                        </a:rPr>
                        <a:t>)</a:t>
                      </a:r>
                      <a:endParaRPr lang="en-US" sz="1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228600" marR="0" algn="ctr">
                        <a:lnSpc>
                          <a:spcPct val="107000"/>
                        </a:lnSpc>
                        <a:spcBef>
                          <a:spcPts val="0"/>
                        </a:spcBef>
                        <a:spcAft>
                          <a:spcPts val="0"/>
                        </a:spcAft>
                      </a:pPr>
                      <a:r>
                        <a:rPr lang="en-US" sz="1700" dirty="0">
                          <a:effectLst/>
                        </a:rPr>
                        <a:t>sum(</a:t>
                      </a:r>
                      <a:r>
                        <a:rPr lang="en-US" sz="1700" dirty="0" err="1">
                          <a:effectLst/>
                        </a:rPr>
                        <a:t>SI.subjectivity</a:t>
                      </a:r>
                      <a:r>
                        <a:rPr lang="en-US" sz="1700" dirty="0">
                          <a:effectLst/>
                        </a:rPr>
                        <a:t>)</a:t>
                      </a:r>
                      <a:endParaRPr lang="en-US" sz="1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228600" marR="0" algn="ctr">
                        <a:lnSpc>
                          <a:spcPct val="107000"/>
                        </a:lnSpc>
                        <a:spcBef>
                          <a:spcPts val="0"/>
                        </a:spcBef>
                        <a:spcAft>
                          <a:spcPts val="0"/>
                        </a:spcAft>
                      </a:pPr>
                      <a:r>
                        <a:rPr lang="en-US" sz="1700" dirty="0">
                          <a:effectLst/>
                        </a:rPr>
                        <a:t>count</a:t>
                      </a:r>
                      <a:endParaRPr lang="en-US" sz="1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228600" marR="0" algn="ctr">
                        <a:lnSpc>
                          <a:spcPct val="107000"/>
                        </a:lnSpc>
                        <a:spcBef>
                          <a:spcPts val="0"/>
                        </a:spcBef>
                        <a:spcAft>
                          <a:spcPts val="0"/>
                        </a:spcAft>
                      </a:pPr>
                      <a:r>
                        <a:rPr lang="en-US" sz="1700" dirty="0" smtClean="0">
                          <a:effectLst/>
                        </a:rPr>
                        <a:t>Delight</a:t>
                      </a:r>
                      <a:endParaRPr lang="en-US" sz="1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338667">
                <a:tc>
                  <a:txBody>
                    <a:bodyPr/>
                    <a:lstStyle/>
                    <a:p>
                      <a:pPr marL="228600" marR="0" algn="ctr">
                        <a:lnSpc>
                          <a:spcPct val="107000"/>
                        </a:lnSpc>
                        <a:spcBef>
                          <a:spcPts val="0"/>
                        </a:spcBef>
                        <a:spcAft>
                          <a:spcPts val="0"/>
                        </a:spcAft>
                      </a:pPr>
                      <a:r>
                        <a:rPr lang="en-US" sz="1600" dirty="0">
                          <a:effectLst/>
                        </a:rPr>
                        <a:t>21114|2</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228600" marR="0" algn="ctr">
                        <a:lnSpc>
                          <a:spcPct val="107000"/>
                        </a:lnSpc>
                        <a:spcBef>
                          <a:spcPts val="0"/>
                        </a:spcBef>
                        <a:spcAft>
                          <a:spcPts val="0"/>
                        </a:spcAft>
                      </a:pPr>
                      <a:r>
                        <a:rPr lang="en-US" sz="1600" dirty="0">
                          <a:effectLst/>
                        </a:rPr>
                        <a:t>9831.675</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228600" marR="0" algn="ctr">
                        <a:lnSpc>
                          <a:spcPct val="107000"/>
                        </a:lnSpc>
                        <a:spcBef>
                          <a:spcPts val="0"/>
                        </a:spcBef>
                        <a:spcAft>
                          <a:spcPts val="0"/>
                        </a:spcAft>
                      </a:pPr>
                      <a:r>
                        <a:rPr lang="en-US" sz="1600">
                          <a:effectLst/>
                        </a:rPr>
                        <a:t>58812.22</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228600" marR="0" algn="ctr">
                        <a:lnSpc>
                          <a:spcPct val="107000"/>
                        </a:lnSpc>
                        <a:spcBef>
                          <a:spcPts val="0"/>
                        </a:spcBef>
                        <a:spcAft>
                          <a:spcPts val="0"/>
                        </a:spcAft>
                      </a:pPr>
                      <a:r>
                        <a:rPr lang="en-US" sz="1600">
                          <a:effectLst/>
                        </a:rPr>
                        <a:t>169784</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fontAlgn="b"/>
                      <a:r>
                        <a:rPr lang="en-US" sz="2000" b="0" i="0" u="none" strike="noStrike" dirty="0" smtClean="0">
                          <a:solidFill>
                            <a:srgbClr val="000000"/>
                          </a:solidFill>
                          <a:effectLst/>
                          <a:latin typeface="Calibri" panose="020F0502020204030204" pitchFamily="34" charset="0"/>
                        </a:rPr>
                        <a:t>13.991</a:t>
                      </a:r>
                      <a:endParaRPr lang="en-US" sz="2000" b="0" i="0" u="none" strike="noStrike" dirty="0">
                        <a:solidFill>
                          <a:srgbClr val="000000"/>
                        </a:solidFill>
                        <a:effectLst/>
                        <a:latin typeface="Calibri" panose="020F0502020204030204" pitchFamily="34" charset="0"/>
                      </a:endParaRPr>
                    </a:p>
                  </a:txBody>
                  <a:tcPr marL="9525" marR="9525" marT="9525" marB="0" anchor="b"/>
                </a:tc>
              </a:tr>
              <a:tr h="338667">
                <a:tc>
                  <a:txBody>
                    <a:bodyPr/>
                    <a:lstStyle/>
                    <a:p>
                      <a:pPr marL="228600" marR="0" algn="ctr">
                        <a:lnSpc>
                          <a:spcPct val="107000"/>
                        </a:lnSpc>
                        <a:spcBef>
                          <a:spcPts val="0"/>
                        </a:spcBef>
                        <a:spcAft>
                          <a:spcPts val="0"/>
                        </a:spcAft>
                      </a:pPr>
                      <a:r>
                        <a:rPr lang="en-US" sz="1600" dirty="0">
                          <a:effectLst/>
                        </a:rPr>
                        <a:t>22587|21</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228600" marR="0" algn="ctr">
                        <a:lnSpc>
                          <a:spcPct val="107000"/>
                        </a:lnSpc>
                        <a:spcBef>
                          <a:spcPts val="0"/>
                        </a:spcBef>
                        <a:spcAft>
                          <a:spcPts val="0"/>
                        </a:spcAft>
                      </a:pPr>
                      <a:r>
                        <a:rPr lang="en-US" sz="1600" dirty="0">
                          <a:effectLst/>
                        </a:rPr>
                        <a:t>10858.63</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228600" marR="0" algn="ctr">
                        <a:lnSpc>
                          <a:spcPct val="107000"/>
                        </a:lnSpc>
                        <a:spcBef>
                          <a:spcPts val="0"/>
                        </a:spcBef>
                        <a:spcAft>
                          <a:spcPts val="0"/>
                        </a:spcAft>
                      </a:pPr>
                      <a:r>
                        <a:rPr lang="en-US" sz="1600">
                          <a:effectLst/>
                        </a:rPr>
                        <a:t>39995.48</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228600" marR="0" algn="ctr">
                        <a:lnSpc>
                          <a:spcPct val="107000"/>
                        </a:lnSpc>
                        <a:spcBef>
                          <a:spcPts val="0"/>
                        </a:spcBef>
                        <a:spcAft>
                          <a:spcPts val="0"/>
                        </a:spcAft>
                      </a:pPr>
                      <a:r>
                        <a:rPr lang="en-US" sz="1600">
                          <a:effectLst/>
                        </a:rPr>
                        <a:t>136743</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fontAlgn="b"/>
                      <a:r>
                        <a:rPr lang="en-US" sz="2000" b="0" i="0" u="none" strike="noStrike" dirty="0" smtClean="0">
                          <a:solidFill>
                            <a:srgbClr val="000000"/>
                          </a:solidFill>
                          <a:effectLst/>
                          <a:latin typeface="Calibri" panose="020F0502020204030204" pitchFamily="34" charset="0"/>
                        </a:rPr>
                        <a:t>13.773</a:t>
                      </a:r>
                      <a:endParaRPr lang="en-US" sz="2000" b="0" i="0" u="none" strike="noStrike" dirty="0">
                        <a:solidFill>
                          <a:srgbClr val="000000"/>
                        </a:solidFill>
                        <a:effectLst/>
                        <a:latin typeface="Calibri" panose="020F0502020204030204" pitchFamily="34" charset="0"/>
                      </a:endParaRPr>
                    </a:p>
                  </a:txBody>
                  <a:tcPr marL="9525" marR="9525" marT="9525" marB="0" anchor="b"/>
                </a:tc>
              </a:tr>
              <a:tr h="338667">
                <a:tc>
                  <a:txBody>
                    <a:bodyPr/>
                    <a:lstStyle/>
                    <a:p>
                      <a:pPr marL="228600" marR="0" algn="ctr">
                        <a:lnSpc>
                          <a:spcPct val="107000"/>
                        </a:lnSpc>
                        <a:spcBef>
                          <a:spcPts val="0"/>
                        </a:spcBef>
                        <a:spcAft>
                          <a:spcPts val="0"/>
                        </a:spcAft>
                      </a:pPr>
                      <a:r>
                        <a:rPr lang="en-US" sz="1600" dirty="0">
                          <a:effectLst/>
                        </a:rPr>
                        <a:t>8647|2</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228600" marR="0" algn="ctr">
                        <a:lnSpc>
                          <a:spcPct val="107000"/>
                        </a:lnSpc>
                        <a:spcBef>
                          <a:spcPts val="0"/>
                        </a:spcBef>
                        <a:spcAft>
                          <a:spcPts val="0"/>
                        </a:spcAft>
                      </a:pPr>
                      <a:r>
                        <a:rPr lang="en-US" sz="1600" dirty="0">
                          <a:effectLst/>
                        </a:rPr>
                        <a:t>9369.567</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228600" marR="0" algn="ctr">
                        <a:lnSpc>
                          <a:spcPct val="107000"/>
                        </a:lnSpc>
                        <a:spcBef>
                          <a:spcPts val="0"/>
                        </a:spcBef>
                        <a:spcAft>
                          <a:spcPts val="0"/>
                        </a:spcAft>
                      </a:pPr>
                      <a:r>
                        <a:rPr lang="en-US" sz="1600" dirty="0">
                          <a:effectLst/>
                        </a:rPr>
                        <a:t>39571.57</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228600" marR="0" algn="ctr">
                        <a:lnSpc>
                          <a:spcPct val="107000"/>
                        </a:lnSpc>
                        <a:spcBef>
                          <a:spcPts val="0"/>
                        </a:spcBef>
                        <a:spcAft>
                          <a:spcPts val="0"/>
                        </a:spcAft>
                      </a:pPr>
                      <a:r>
                        <a:rPr lang="en-US" sz="1600" dirty="0">
                          <a:effectLst/>
                        </a:rPr>
                        <a:t>144412</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fontAlgn="b"/>
                      <a:r>
                        <a:rPr lang="en-US" sz="2000" b="0" i="0" u="none" strike="noStrike" dirty="0" smtClean="0">
                          <a:solidFill>
                            <a:srgbClr val="000000"/>
                          </a:solidFill>
                          <a:effectLst/>
                          <a:latin typeface="Calibri" panose="020F0502020204030204" pitchFamily="34" charset="0"/>
                        </a:rPr>
                        <a:t>13.728</a:t>
                      </a:r>
                      <a:endParaRPr lang="en-US" sz="2000" b="0" i="0" u="none" strike="noStrike" dirty="0">
                        <a:solidFill>
                          <a:srgbClr val="000000"/>
                        </a:solidFill>
                        <a:effectLst/>
                        <a:latin typeface="Calibri" panose="020F0502020204030204" pitchFamily="34" charset="0"/>
                      </a:endParaRPr>
                    </a:p>
                  </a:txBody>
                  <a:tcPr marL="9525" marR="9525" marT="9525" marB="0" anchor="b"/>
                </a:tc>
              </a:tr>
            </a:tbl>
          </a:graphicData>
        </a:graphic>
      </p:graphicFrame>
      <mc:AlternateContent xmlns:mc="http://schemas.openxmlformats.org/markup-compatibility/2006" xmlns:a14="http://schemas.microsoft.com/office/drawing/2010/main">
        <mc:Choice Requires="a14">
          <p:sp>
            <p:nvSpPr>
              <p:cNvPr id="3" name="Rectangle 2"/>
              <p:cNvSpPr/>
              <p:nvPr/>
            </p:nvSpPr>
            <p:spPr>
              <a:xfrm>
                <a:off x="855309" y="1477247"/>
                <a:ext cx="10413999" cy="369332"/>
              </a:xfrm>
              <a:prstGeom prst="rect">
                <a:avLst/>
              </a:prstGeom>
            </p:spPr>
            <p:txBody>
              <a:bodyPr wrap="square">
                <a:spAutoFit/>
              </a:bodyPr>
              <a:lstStyle/>
              <a:p>
                <a14:m>
                  <m:oMath xmlns:m="http://schemas.openxmlformats.org/officeDocument/2006/math">
                    <m:r>
                      <a:rPr lang="en-US" b="0" i="1" smtClean="0">
                        <a:latin typeface="Cambria Math" panose="02040503050406030204" pitchFamily="18" charset="0"/>
                      </a:rPr>
                      <m:t>𝑈𝑠𝑒𝑟</m:t>
                    </m:r>
                    <m:r>
                      <a:rPr lang="en-US" b="0" i="0">
                        <a:latin typeface="Cambria Math" panose="02040503050406030204" pitchFamily="18" charset="0"/>
                      </a:rPr>
                      <m:t> </m:t>
                    </m:r>
                    <m:r>
                      <a:rPr lang="en-US" b="0" i="1">
                        <a:latin typeface="Cambria Math" panose="02040503050406030204" pitchFamily="18" charset="0"/>
                      </a:rPr>
                      <m:t>𝑑𝑒𝑙𝑖𝑔h𝑡</m:t>
                    </m:r>
                    <m:r>
                      <a:rPr lang="en-US" b="0" i="0">
                        <a:latin typeface="Cambria Math" panose="02040503050406030204" pitchFamily="18" charset="0"/>
                      </a:rPr>
                      <m:t> =  </m:t>
                    </m:r>
                    <m:r>
                      <a:rPr lang="en-US" b="0" i="1" smtClean="0">
                        <a:latin typeface="Cambria Math" panose="02040503050406030204" pitchFamily="18" charset="0"/>
                      </a:rPr>
                      <m:t>𝑎𝑏𝑠𝑙𝑜𝑔</m:t>
                    </m:r>
                    <m:r>
                      <a:rPr lang="en-US" b="0" i="1" smtClean="0">
                        <a:latin typeface="Cambria Math" panose="02040503050406030204" pitchFamily="18" charset="0"/>
                      </a:rPr>
                      <m:t>(</m:t>
                    </m:r>
                    <m:r>
                      <a:rPr lang="en-US" b="0" i="1">
                        <a:latin typeface="Cambria Math" panose="02040503050406030204" pitchFamily="18" charset="0"/>
                      </a:rPr>
                      <m:t>𝑠𝑢𝑚</m:t>
                    </m:r>
                    <m:r>
                      <a:rPr lang="en-US" b="0" i="0">
                        <a:latin typeface="Cambria Math" panose="02040503050406030204" pitchFamily="18" charset="0"/>
                      </a:rPr>
                      <m:t> </m:t>
                    </m:r>
                    <m:r>
                      <a:rPr lang="en-US" b="0" i="1">
                        <a:latin typeface="Cambria Math" panose="02040503050406030204" pitchFamily="18" charset="0"/>
                      </a:rPr>
                      <m:t>𝑜𝑓</m:t>
                    </m:r>
                    <m:r>
                      <a:rPr lang="en-US" b="0" i="0">
                        <a:latin typeface="Cambria Math" panose="02040503050406030204" pitchFamily="18" charset="0"/>
                      </a:rPr>
                      <m:t> </m:t>
                    </m:r>
                    <m:r>
                      <a:rPr lang="en-US" b="0" i="1">
                        <a:latin typeface="Cambria Math" panose="02040503050406030204" pitchFamily="18" charset="0"/>
                      </a:rPr>
                      <m:t>𝑈𝑠𝑒𝑟</m:t>
                    </m:r>
                    <m:r>
                      <a:rPr lang="en-US" b="0" i="0">
                        <a:latin typeface="Cambria Math" panose="02040503050406030204" pitchFamily="18" charset="0"/>
                      </a:rPr>
                      <m:t> </m:t>
                    </m:r>
                    <m:r>
                      <a:rPr lang="en-US" b="0" i="1">
                        <a:latin typeface="Cambria Math" panose="02040503050406030204" pitchFamily="18" charset="0"/>
                      </a:rPr>
                      <m:t>𝑆𝑒𝑛𝑡𝑖𝑚𝑒𝑛𝑡</m:t>
                    </m:r>
                    <m:r>
                      <a:rPr lang="en-US" b="0" i="0">
                        <a:latin typeface="Cambria Math" panose="02040503050406030204" pitchFamily="18" charset="0"/>
                      </a:rPr>
                      <m:t> ∗ </m:t>
                    </m:r>
                    <m:r>
                      <a:rPr lang="en-US" b="0" i="1">
                        <a:latin typeface="Cambria Math" panose="02040503050406030204" pitchFamily="18" charset="0"/>
                      </a:rPr>
                      <m:t>𝑠𝑢𝑚</m:t>
                    </m:r>
                    <m:r>
                      <a:rPr lang="en-US" b="0" i="0">
                        <a:latin typeface="Cambria Math" panose="02040503050406030204" pitchFamily="18" charset="0"/>
                      </a:rPr>
                      <m:t> </m:t>
                    </m:r>
                    <m:r>
                      <a:rPr lang="en-US" b="0" i="1">
                        <a:latin typeface="Cambria Math" panose="02040503050406030204" pitchFamily="18" charset="0"/>
                      </a:rPr>
                      <m:t>𝑜𝑓</m:t>
                    </m:r>
                    <m:r>
                      <a:rPr lang="en-US" b="0" i="0">
                        <a:latin typeface="Cambria Math" panose="02040503050406030204" pitchFamily="18" charset="0"/>
                      </a:rPr>
                      <m:t> </m:t>
                    </m:r>
                    <m:r>
                      <a:rPr lang="en-US" b="0" i="1">
                        <a:latin typeface="Cambria Math" panose="02040503050406030204" pitchFamily="18" charset="0"/>
                      </a:rPr>
                      <m:t>𝑠𝑢𝑏𝑗𝑒𝑐𝑡𝑖𝑣𝑖𝑡𝑦</m:t>
                    </m:r>
                    <m:r>
                      <a:rPr lang="en-US" b="0" i="0">
                        <a:latin typeface="Cambria Math" panose="02040503050406030204" pitchFamily="18" charset="0"/>
                      </a:rPr>
                      <m:t>∗ </m:t>
                    </m:r>
                    <m:r>
                      <a:rPr lang="en-US" b="0" i="1">
                        <a:latin typeface="Cambria Math" panose="02040503050406030204" pitchFamily="18" charset="0"/>
                      </a:rPr>
                      <m:t>𝑐𝑜𝑢𝑛𝑡</m:t>
                    </m:r>
                    <m:r>
                      <a:rPr lang="en-US" b="0" i="0">
                        <a:latin typeface="Cambria Math" panose="02040503050406030204" pitchFamily="18" charset="0"/>
                      </a:rPr>
                      <m:t> </m:t>
                    </m:r>
                    <m:r>
                      <a:rPr lang="en-US" b="0" i="1">
                        <a:latin typeface="Cambria Math" panose="02040503050406030204" pitchFamily="18" charset="0"/>
                      </a:rPr>
                      <m:t>𝑜𝑓</m:t>
                    </m:r>
                    <m:r>
                      <a:rPr lang="en-US" b="0" i="0">
                        <a:latin typeface="Cambria Math" panose="02040503050406030204" pitchFamily="18" charset="0"/>
                      </a:rPr>
                      <m:t> </m:t>
                    </m:r>
                    <m:r>
                      <a:rPr lang="en-US" b="0" i="1">
                        <a:latin typeface="Cambria Math" panose="02040503050406030204" pitchFamily="18" charset="0"/>
                      </a:rPr>
                      <m:t>𝑐𝑜𝑚𝑚𝑒𝑛𝑡𝑠</m:t>
                    </m:r>
                  </m:oMath>
                </a14:m>
                <a:r>
                  <a:rPr lang="en-US" dirty="0" smtClean="0"/>
                  <a:t>)</a:t>
                </a:r>
                <a:endParaRPr lang="en-US" dirty="0"/>
              </a:p>
            </p:txBody>
          </p:sp>
        </mc:Choice>
        <mc:Fallback xmlns="">
          <p:sp>
            <p:nvSpPr>
              <p:cNvPr id="3" name="Rectangle 2"/>
              <p:cNvSpPr>
                <a:spLocks noRot="1" noChangeAspect="1" noMove="1" noResize="1" noEditPoints="1" noAdjustHandles="1" noChangeArrowheads="1" noChangeShapeType="1" noTextEdit="1"/>
              </p:cNvSpPr>
              <p:nvPr/>
            </p:nvSpPr>
            <p:spPr>
              <a:xfrm>
                <a:off x="855309" y="1477247"/>
                <a:ext cx="10413999" cy="369332"/>
              </a:xfrm>
              <a:prstGeom prst="rect">
                <a:avLst/>
              </a:prstGeom>
              <a:blipFill rotWithShape="0">
                <a:blip r:embed="rId5"/>
                <a:stretch>
                  <a:fillRect t="-8197"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855309" y="1931027"/>
                <a:ext cx="7001758" cy="369332"/>
              </a:xfrm>
              <a:prstGeom prst="rect">
                <a:avLst/>
              </a:prstGeom>
              <a:noFill/>
            </p:spPr>
            <p:txBody>
              <a:bodyPr wrap="square" rtlCol="0">
                <a:spAutoFit/>
              </a:bodyPr>
              <a:lstStyle/>
              <a:p>
                <a:r>
                  <a:rPr lang="en-US" dirty="0" smtClean="0"/>
                  <a:t> </a:t>
                </a:r>
                <a:r>
                  <a:rPr lang="en-US" i="1" dirty="0" err="1" smtClean="0"/>
                  <a:t>Abslog</a:t>
                </a:r>
                <a:r>
                  <a:rPr lang="en-US" dirty="0" smtClean="0"/>
                  <a:t> </a:t>
                </a:r>
                <a:r>
                  <a:rPr lang="en-US" dirty="0"/>
                  <a:t>finds –</a:t>
                </a:r>
                <a:r>
                  <a:rPr lang="en-US" dirty="0" smtClean="0"/>
                  <a:t>log </a:t>
                </a:r>
                <a14:m>
                  <m:oMath xmlns:m="http://schemas.openxmlformats.org/officeDocument/2006/math">
                    <m:d>
                      <m:dPr>
                        <m:begChr m:val="‖"/>
                        <m:endChr m:val="‖"/>
                        <m:ctrlPr>
                          <a:rPr lang="en-US" i="1" dirty="0" smtClean="0">
                            <a:latin typeface="Cambria Math" panose="02040503050406030204" pitchFamily="18" charset="0"/>
                          </a:rPr>
                        </m:ctrlPr>
                      </m:dPr>
                      <m:e>
                        <m:r>
                          <a:rPr lang="en-US" b="0" i="1" dirty="0" smtClean="0">
                            <a:latin typeface="Cambria Math" panose="02040503050406030204" pitchFamily="18" charset="0"/>
                          </a:rPr>
                          <m:t>𝑛𝑢𝑚</m:t>
                        </m:r>
                      </m:e>
                    </m:d>
                    <m:r>
                      <a:rPr lang="en-US" b="0" i="0" dirty="0" smtClean="0">
                        <a:latin typeface="Cambria Math" panose="02040503050406030204" pitchFamily="18" charset="0"/>
                      </a:rPr>
                      <m:t> </m:t>
                    </m:r>
                  </m:oMath>
                </a14:m>
                <a:r>
                  <a:rPr lang="en-US" dirty="0" smtClean="0"/>
                  <a:t>for -</a:t>
                </a:r>
                <a:r>
                  <a:rPr lang="en-US" dirty="0" err="1" smtClean="0"/>
                  <a:t>ve</a:t>
                </a:r>
                <a:r>
                  <a:rPr lang="en-US" dirty="0" smtClean="0"/>
                  <a:t> numbers;   Log (num+1) </a:t>
                </a:r>
                <a:r>
                  <a:rPr lang="en-US" dirty="0"/>
                  <a:t>for </a:t>
                </a:r>
                <a:r>
                  <a:rPr lang="en-US" dirty="0" smtClean="0"/>
                  <a:t>others.</a:t>
                </a:r>
                <a:endParaRPr 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855309" y="1931027"/>
                <a:ext cx="7001758" cy="369332"/>
              </a:xfrm>
              <a:prstGeom prst="rect">
                <a:avLst/>
              </a:prstGeom>
              <a:blipFill rotWithShape="0">
                <a:blip r:embed="rId6"/>
                <a:stretch>
                  <a:fillRect t="-10000" b="-26667"/>
                </a:stretch>
              </a:blipFill>
            </p:spPr>
            <p:txBody>
              <a:bodyPr/>
              <a:lstStyle/>
              <a:p>
                <a:r>
                  <a:rPr lang="en-US">
                    <a:noFill/>
                  </a:rPr>
                  <a:t> </a:t>
                </a:r>
              </a:p>
            </p:txBody>
          </p:sp>
        </mc:Fallback>
      </mc:AlternateContent>
    </p:spTree>
    <p:extLst>
      <p:ext uri="{BB962C8B-B14F-4D97-AF65-F5344CB8AC3E}">
        <p14:creationId xmlns:p14="http://schemas.microsoft.com/office/powerpoint/2010/main" val="4259559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anim calcmode="lin" valueType="num">
                                      <p:cBhvr>
                                        <p:cTn id="13" dur="1000" fill="hold"/>
                                        <p:tgtEl>
                                          <p:spTgt spid="9"/>
                                        </p:tgtEl>
                                        <p:attrNameLst>
                                          <p:attrName>ppt_x</p:attrName>
                                        </p:attrNameLst>
                                      </p:cBhvr>
                                      <p:tavLst>
                                        <p:tav tm="0">
                                          <p:val>
                                            <p:strVal val="#ppt_x"/>
                                          </p:val>
                                        </p:tav>
                                        <p:tav tm="100000">
                                          <p:val>
                                            <p:strVal val="#ppt_x"/>
                                          </p:val>
                                        </p:tav>
                                      </p:tavLst>
                                    </p:anim>
                                    <p:anim calcmode="lin" valueType="num">
                                      <p:cBhvr>
                                        <p:cTn id="14"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1000"/>
                                        <p:tgtEl>
                                          <p:spTgt spid="10"/>
                                        </p:tgtEl>
                                      </p:cBhvr>
                                    </p:animEffect>
                                    <p:anim calcmode="lin" valueType="num">
                                      <p:cBhvr>
                                        <p:cTn id="20" dur="1000" fill="hold"/>
                                        <p:tgtEl>
                                          <p:spTgt spid="10"/>
                                        </p:tgtEl>
                                        <p:attrNameLst>
                                          <p:attrName>ppt_x</p:attrName>
                                        </p:attrNameLst>
                                      </p:cBhvr>
                                      <p:tavLst>
                                        <p:tav tm="0">
                                          <p:val>
                                            <p:strVal val="#ppt_x"/>
                                          </p:val>
                                        </p:tav>
                                        <p:tav tm="100000">
                                          <p:val>
                                            <p:strVal val="#ppt_x"/>
                                          </p:val>
                                        </p:tav>
                                      </p:tavLst>
                                    </p:anim>
                                    <p:anim calcmode="lin" valueType="num">
                                      <p:cBhvr>
                                        <p:cTn id="21" dur="1000" fill="hold"/>
                                        <p:tgtEl>
                                          <p:spTgt spid="10"/>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1000"/>
                                        <p:tgtEl>
                                          <p:spTgt spid="14"/>
                                        </p:tgtEl>
                                      </p:cBhvr>
                                    </p:animEffect>
                                    <p:anim calcmode="lin" valueType="num">
                                      <p:cBhvr>
                                        <p:cTn id="25" dur="1000" fill="hold"/>
                                        <p:tgtEl>
                                          <p:spTgt spid="14"/>
                                        </p:tgtEl>
                                        <p:attrNameLst>
                                          <p:attrName>ppt_x</p:attrName>
                                        </p:attrNameLst>
                                      </p:cBhvr>
                                      <p:tavLst>
                                        <p:tav tm="0">
                                          <p:val>
                                            <p:strVal val="#ppt_x"/>
                                          </p:val>
                                        </p:tav>
                                        <p:tav tm="100000">
                                          <p:val>
                                            <p:strVal val="#ppt_x"/>
                                          </p:val>
                                        </p:tav>
                                      </p:tavLst>
                                    </p:anim>
                                    <p:anim calcmode="lin" valueType="num">
                                      <p:cBhvr>
                                        <p:cTn id="26"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55309" y="773974"/>
            <a:ext cx="10131425" cy="449890"/>
          </a:xfrm>
        </p:spPr>
        <p:txBody>
          <a:bodyPr>
            <a:noAutofit/>
          </a:bodyPr>
          <a:lstStyle/>
          <a:p>
            <a:pPr algn="ctr"/>
            <a:r>
              <a:rPr lang="en-US" sz="3200" dirty="0"/>
              <a:t>IV.TEXT PROCESSING ALLIANCE CHATS</a:t>
            </a: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 y="0"/>
            <a:ext cx="1975556" cy="998919"/>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44178" y="110980"/>
            <a:ext cx="4233333" cy="714774"/>
          </a:xfrm>
          <a:prstGeom prst="rect">
            <a:avLst/>
          </a:prstGeom>
        </p:spPr>
      </p:pic>
      <p:graphicFrame>
        <p:nvGraphicFramePr>
          <p:cNvPr id="8" name="Table 7"/>
          <p:cNvGraphicFramePr>
            <a:graphicFrameLocks noGrp="1"/>
          </p:cNvGraphicFramePr>
          <p:nvPr>
            <p:extLst>
              <p:ext uri="{D42A27DB-BD31-4B8C-83A1-F6EECF244321}">
                <p14:modId xmlns:p14="http://schemas.microsoft.com/office/powerpoint/2010/main" val="1311925379"/>
              </p:ext>
            </p:extLst>
          </p:nvPr>
        </p:nvGraphicFramePr>
        <p:xfrm>
          <a:off x="987779" y="2450796"/>
          <a:ext cx="8875181" cy="1356945"/>
        </p:xfrm>
        <a:graphic>
          <a:graphicData uri="http://schemas.openxmlformats.org/drawingml/2006/table">
            <a:tbl>
              <a:tblPr firstRow="1" firstCol="1" bandRow="1">
                <a:tableStyleId>{21E4AEA4-8DFA-4A89-87EB-49C32662AFE0}</a:tableStyleId>
              </a:tblPr>
              <a:tblGrid>
                <a:gridCol w="1267883"/>
                <a:gridCol w="1267883"/>
                <a:gridCol w="1267883"/>
                <a:gridCol w="1267883"/>
                <a:gridCol w="1267883"/>
                <a:gridCol w="1267883"/>
                <a:gridCol w="1267883"/>
              </a:tblGrid>
              <a:tr h="473028">
                <a:tc>
                  <a:txBody>
                    <a:bodyPr/>
                    <a:lstStyle/>
                    <a:p>
                      <a:pPr marL="0" marR="0" algn="ctr">
                        <a:lnSpc>
                          <a:spcPct val="107000"/>
                        </a:lnSpc>
                        <a:spcBef>
                          <a:spcPts val="0"/>
                        </a:spcBef>
                        <a:spcAft>
                          <a:spcPts val="0"/>
                        </a:spcAft>
                      </a:pPr>
                      <a:r>
                        <a:rPr lang="en-US" sz="1500" dirty="0" smtClean="0">
                          <a:effectLst/>
                          <a:latin typeface="Calibri" panose="020F0502020204030204" pitchFamily="34" charset="0"/>
                          <a:ea typeface="Calibri" panose="020F0502020204030204" pitchFamily="34" charset="0"/>
                          <a:cs typeface="Times New Roman" panose="02020603050405020304" pitchFamily="18" charset="0"/>
                        </a:rPr>
                        <a:t>User id</a:t>
                      </a:r>
                      <a:endParaRPr lang="en-US" sz="15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500" dirty="0">
                          <a:effectLst/>
                          <a:latin typeface="Calibri" panose="020F0502020204030204" pitchFamily="34" charset="0"/>
                          <a:ea typeface="Calibri" panose="020F0502020204030204" pitchFamily="34" charset="0"/>
                          <a:cs typeface="Times New Roman" panose="02020603050405020304" pitchFamily="18" charset="0"/>
                        </a:rPr>
                        <a:t>Subjectivity</a:t>
                      </a:r>
                    </a:p>
                  </a:txBody>
                  <a:tcPr marL="68580" marR="68580" marT="0" marB="0" anchor="ctr"/>
                </a:tc>
                <a:tc>
                  <a:txBody>
                    <a:bodyPr/>
                    <a:lstStyle/>
                    <a:p>
                      <a:pPr marL="0" marR="0" algn="ctr">
                        <a:lnSpc>
                          <a:spcPct val="107000"/>
                        </a:lnSpc>
                        <a:spcBef>
                          <a:spcPts val="0"/>
                        </a:spcBef>
                        <a:spcAft>
                          <a:spcPts val="0"/>
                        </a:spcAft>
                      </a:pPr>
                      <a:r>
                        <a:rPr lang="en-US" sz="1500">
                          <a:effectLst/>
                          <a:latin typeface="Calibri" panose="020F0502020204030204" pitchFamily="34" charset="0"/>
                          <a:ea typeface="Calibri" panose="020F0502020204030204" pitchFamily="34" charset="0"/>
                          <a:cs typeface="Times New Roman" panose="02020603050405020304" pitchFamily="18" charset="0"/>
                        </a:rPr>
                        <a:t>Sentiment</a:t>
                      </a:r>
                    </a:p>
                  </a:txBody>
                  <a:tcPr marL="68580" marR="68580" marT="0" marB="0" anchor="ctr"/>
                </a:tc>
                <a:tc>
                  <a:txBody>
                    <a:bodyPr/>
                    <a:lstStyle/>
                    <a:p>
                      <a:pPr marL="228600" marR="0" algn="ctr">
                        <a:lnSpc>
                          <a:spcPct val="107000"/>
                        </a:lnSpc>
                        <a:spcBef>
                          <a:spcPts val="0"/>
                        </a:spcBef>
                        <a:spcAft>
                          <a:spcPts val="0"/>
                        </a:spcAft>
                      </a:pPr>
                      <a:r>
                        <a:rPr lang="en-US" sz="1500" dirty="0" smtClean="0">
                          <a:effectLst/>
                          <a:latin typeface="Calibri" panose="020F0502020204030204" pitchFamily="34" charset="0"/>
                          <a:ea typeface="Calibri" panose="020F0502020204030204" pitchFamily="34" charset="0"/>
                          <a:cs typeface="Times New Roman" panose="02020603050405020304" pitchFamily="18" charset="0"/>
                        </a:rPr>
                        <a:t>Count</a:t>
                      </a:r>
                      <a:endParaRPr lang="en-US" sz="15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228600" marR="0" algn="ctr">
                        <a:lnSpc>
                          <a:spcPct val="107000"/>
                        </a:lnSpc>
                        <a:spcBef>
                          <a:spcPts val="0"/>
                        </a:spcBef>
                        <a:spcAft>
                          <a:spcPts val="0"/>
                        </a:spcAft>
                      </a:pPr>
                      <a:r>
                        <a:rPr lang="en-US" sz="1500" dirty="0" smtClean="0">
                          <a:effectLst/>
                          <a:latin typeface="Calibri" panose="020F0502020204030204" pitchFamily="34" charset="0"/>
                          <a:ea typeface="Calibri" panose="020F0502020204030204" pitchFamily="34" charset="0"/>
                          <a:cs typeface="Times New Roman" panose="02020603050405020304" pitchFamily="18" charset="0"/>
                        </a:rPr>
                        <a:t>Win Count</a:t>
                      </a:r>
                      <a:endParaRPr lang="en-US" sz="15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228600" marR="0" algn="ctr">
                        <a:lnSpc>
                          <a:spcPct val="107000"/>
                        </a:lnSpc>
                        <a:spcBef>
                          <a:spcPts val="0"/>
                        </a:spcBef>
                        <a:spcAft>
                          <a:spcPts val="0"/>
                        </a:spcAft>
                      </a:pPr>
                      <a:r>
                        <a:rPr lang="en-US" sz="1500" dirty="0" smtClean="0">
                          <a:effectLst/>
                          <a:latin typeface="Calibri" panose="020F0502020204030204" pitchFamily="34" charset="0"/>
                          <a:ea typeface="Calibri" panose="020F0502020204030204" pitchFamily="34" charset="0"/>
                          <a:cs typeface="Times New Roman" panose="02020603050405020304" pitchFamily="18" charset="0"/>
                        </a:rPr>
                        <a:t>Lost Count</a:t>
                      </a:r>
                      <a:endParaRPr lang="en-US" sz="15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228600" marR="0" algn="ctr">
                        <a:lnSpc>
                          <a:spcPct val="107000"/>
                        </a:lnSpc>
                        <a:spcBef>
                          <a:spcPts val="0"/>
                        </a:spcBef>
                        <a:spcAft>
                          <a:spcPts val="0"/>
                        </a:spcAft>
                      </a:pPr>
                      <a:r>
                        <a:rPr lang="en-US" sz="1500" b="0" dirty="0">
                          <a:effectLst/>
                          <a:latin typeface="Calibri" panose="020F0502020204030204" pitchFamily="34" charset="0"/>
                          <a:ea typeface="Calibri" panose="020F0502020204030204" pitchFamily="34" charset="0"/>
                          <a:cs typeface="Times New Roman" panose="02020603050405020304" pitchFamily="18" charset="0"/>
                        </a:rPr>
                        <a:t>FEEL GOOD</a:t>
                      </a:r>
                    </a:p>
                  </a:txBody>
                  <a:tcPr marL="68580" marR="68580" marT="0" marB="0" anchor="ctr"/>
                </a:tc>
              </a:tr>
              <a:tr h="294639">
                <a:tc>
                  <a:txBody>
                    <a:bodyPr/>
                    <a:lstStyle/>
                    <a:p>
                      <a:pPr algn="ctr" fontAlgn="b"/>
                      <a:r>
                        <a:rPr lang="en-US" sz="1600" b="0" i="0" u="none" strike="noStrike" dirty="0">
                          <a:solidFill>
                            <a:schemeClr val="tx1"/>
                          </a:solidFill>
                          <a:effectLst/>
                          <a:latin typeface="Calibri" panose="020F0502020204030204" pitchFamily="34" charset="0"/>
                        </a:rPr>
                        <a:t>100218</a:t>
                      </a:r>
                    </a:p>
                  </a:txBody>
                  <a:tcPr marL="9525" marR="9525" marT="9525" marB="0" anchor="ctr"/>
                </a:tc>
                <a:tc>
                  <a:txBody>
                    <a:bodyPr/>
                    <a:lstStyle/>
                    <a:p>
                      <a:pPr algn="ctr" fontAlgn="b"/>
                      <a:r>
                        <a:rPr lang="en-US" sz="1600" b="0" i="0" u="none" strike="noStrike" dirty="0">
                          <a:solidFill>
                            <a:srgbClr val="000000"/>
                          </a:solidFill>
                          <a:effectLst/>
                          <a:latin typeface="Calibri" panose="020F0502020204030204" pitchFamily="34" charset="0"/>
                        </a:rPr>
                        <a:t>202.3972</a:t>
                      </a:r>
                    </a:p>
                  </a:txBody>
                  <a:tcPr marL="9525" marR="9525" marT="9525" marB="0" anchor="ctr"/>
                </a:tc>
                <a:tc>
                  <a:txBody>
                    <a:bodyPr/>
                    <a:lstStyle/>
                    <a:p>
                      <a:pPr algn="ctr" fontAlgn="b"/>
                      <a:r>
                        <a:rPr lang="en-US" sz="1600" b="0" i="0" u="none" strike="noStrike" dirty="0">
                          <a:solidFill>
                            <a:srgbClr val="000000"/>
                          </a:solidFill>
                          <a:effectLst/>
                          <a:latin typeface="Calibri" panose="020F0502020204030204" pitchFamily="34" charset="0"/>
                        </a:rPr>
                        <a:t>46.14497</a:t>
                      </a:r>
                    </a:p>
                  </a:txBody>
                  <a:tcPr marL="9525" marR="9525" marT="9525" marB="0" anchor="ctr"/>
                </a:tc>
                <a:tc>
                  <a:txBody>
                    <a:bodyPr/>
                    <a:lstStyle/>
                    <a:p>
                      <a:pPr algn="ctr" fontAlgn="b"/>
                      <a:r>
                        <a:rPr lang="en-US" sz="1600" b="0" i="0" u="none" strike="noStrike">
                          <a:solidFill>
                            <a:srgbClr val="000000"/>
                          </a:solidFill>
                          <a:effectLst/>
                          <a:latin typeface="Calibri" panose="020F0502020204030204" pitchFamily="34" charset="0"/>
                        </a:rPr>
                        <a:t>755</a:t>
                      </a:r>
                    </a:p>
                  </a:txBody>
                  <a:tcPr marL="9525" marR="9525" marT="9525" marB="0" anchor="ctr"/>
                </a:tc>
                <a:tc>
                  <a:txBody>
                    <a:bodyPr/>
                    <a:lstStyle/>
                    <a:p>
                      <a:pPr algn="ctr" fontAlgn="b"/>
                      <a:r>
                        <a:rPr lang="en-US" sz="1600" b="0" i="0" u="none" strike="noStrike">
                          <a:solidFill>
                            <a:srgbClr val="000000"/>
                          </a:solidFill>
                          <a:effectLst/>
                          <a:latin typeface="Calibri" panose="020F0502020204030204" pitchFamily="34" charset="0"/>
                        </a:rPr>
                        <a:t>17688</a:t>
                      </a:r>
                    </a:p>
                  </a:txBody>
                  <a:tcPr marL="9525" marR="9525" marT="9525" marB="0" anchor="ctr"/>
                </a:tc>
                <a:tc>
                  <a:txBody>
                    <a:bodyPr/>
                    <a:lstStyle/>
                    <a:p>
                      <a:pPr algn="ctr" fontAlgn="b"/>
                      <a:r>
                        <a:rPr lang="en-US" sz="1600" b="0" i="0" u="none" strike="noStrike">
                          <a:solidFill>
                            <a:srgbClr val="000000"/>
                          </a:solidFill>
                          <a:effectLst/>
                          <a:latin typeface="Calibri" panose="020F0502020204030204" pitchFamily="34" charset="0"/>
                        </a:rPr>
                        <a:t>151</a:t>
                      </a:r>
                    </a:p>
                  </a:txBody>
                  <a:tcPr marL="9525" marR="9525" marT="9525" marB="0" anchor="ctr"/>
                </a:tc>
                <a:tc>
                  <a:txBody>
                    <a:bodyPr/>
                    <a:lstStyle/>
                    <a:p>
                      <a:pPr algn="ctr" fontAlgn="b"/>
                      <a:r>
                        <a:rPr lang="en-US" sz="1600" b="1" i="0" u="none" strike="noStrike" dirty="0">
                          <a:solidFill>
                            <a:srgbClr val="000000"/>
                          </a:solidFill>
                          <a:effectLst/>
                          <a:latin typeface="Calibri" panose="020F0502020204030204" pitchFamily="34" charset="0"/>
                        </a:rPr>
                        <a:t>17540.69</a:t>
                      </a:r>
                    </a:p>
                  </a:txBody>
                  <a:tcPr marL="9525" marR="9525" marT="9525" marB="0" anchor="ctr"/>
                </a:tc>
              </a:tr>
              <a:tr h="294639">
                <a:tc>
                  <a:txBody>
                    <a:bodyPr/>
                    <a:lstStyle/>
                    <a:p>
                      <a:pPr algn="ctr" fontAlgn="b"/>
                      <a:r>
                        <a:rPr lang="en-US" sz="1600" b="0" i="0" u="none" strike="noStrike" dirty="0">
                          <a:solidFill>
                            <a:schemeClr val="tx1"/>
                          </a:solidFill>
                          <a:effectLst/>
                          <a:latin typeface="Calibri" panose="020F0502020204030204" pitchFamily="34" charset="0"/>
                        </a:rPr>
                        <a:t>3765281</a:t>
                      </a:r>
                    </a:p>
                  </a:txBody>
                  <a:tcPr marL="9525" marR="9525" marT="9525" marB="0" anchor="ctr"/>
                </a:tc>
                <a:tc>
                  <a:txBody>
                    <a:bodyPr/>
                    <a:lstStyle/>
                    <a:p>
                      <a:pPr algn="ctr" fontAlgn="b"/>
                      <a:r>
                        <a:rPr lang="en-US" sz="1600" b="0" i="0" u="none" strike="noStrike">
                          <a:solidFill>
                            <a:srgbClr val="000000"/>
                          </a:solidFill>
                          <a:effectLst/>
                          <a:latin typeface="Calibri" panose="020F0502020204030204" pitchFamily="34" charset="0"/>
                        </a:rPr>
                        <a:t>5627.079</a:t>
                      </a:r>
                    </a:p>
                  </a:txBody>
                  <a:tcPr marL="9525" marR="9525" marT="9525" marB="0" anchor="ctr"/>
                </a:tc>
                <a:tc>
                  <a:txBody>
                    <a:bodyPr/>
                    <a:lstStyle/>
                    <a:p>
                      <a:pPr algn="ctr" fontAlgn="b"/>
                      <a:r>
                        <a:rPr lang="en-US" sz="1600" b="0" i="0" u="none" strike="noStrike" dirty="0">
                          <a:solidFill>
                            <a:srgbClr val="000000"/>
                          </a:solidFill>
                          <a:effectLst/>
                          <a:latin typeface="Calibri" panose="020F0502020204030204" pitchFamily="34" charset="0"/>
                        </a:rPr>
                        <a:t>2071.066</a:t>
                      </a:r>
                    </a:p>
                  </a:txBody>
                  <a:tcPr marL="9525" marR="9525" marT="9525" marB="0" anchor="ctr"/>
                </a:tc>
                <a:tc>
                  <a:txBody>
                    <a:bodyPr/>
                    <a:lstStyle/>
                    <a:p>
                      <a:pPr algn="ctr" fontAlgn="b"/>
                      <a:r>
                        <a:rPr lang="en-US" sz="1600" b="0" i="0" u="none" strike="noStrike" dirty="0">
                          <a:solidFill>
                            <a:srgbClr val="000000"/>
                          </a:solidFill>
                          <a:effectLst/>
                          <a:latin typeface="Calibri" panose="020F0502020204030204" pitchFamily="34" charset="0"/>
                        </a:rPr>
                        <a:t>21567</a:t>
                      </a:r>
                    </a:p>
                  </a:txBody>
                  <a:tcPr marL="9525" marR="9525" marT="9525" marB="0" anchor="ctr"/>
                </a:tc>
                <a:tc>
                  <a:txBody>
                    <a:bodyPr/>
                    <a:lstStyle/>
                    <a:p>
                      <a:pPr algn="ctr" fontAlgn="b"/>
                      <a:r>
                        <a:rPr lang="en-US" sz="1600" b="0" i="0" u="none" strike="noStrike" dirty="0">
                          <a:solidFill>
                            <a:srgbClr val="000000"/>
                          </a:solidFill>
                          <a:effectLst/>
                          <a:latin typeface="Calibri" panose="020F0502020204030204" pitchFamily="34" charset="0"/>
                        </a:rPr>
                        <a:t>12027</a:t>
                      </a:r>
                    </a:p>
                  </a:txBody>
                  <a:tcPr marL="9525" marR="9525" marT="9525" marB="0" anchor="ctr"/>
                </a:tc>
                <a:tc>
                  <a:txBody>
                    <a:bodyPr/>
                    <a:lstStyle/>
                    <a:p>
                      <a:pPr algn="ctr" fontAlgn="b"/>
                      <a:r>
                        <a:rPr lang="en-US" sz="1600" b="0" i="0" u="none" strike="noStrike" dirty="0">
                          <a:solidFill>
                            <a:srgbClr val="000000"/>
                          </a:solidFill>
                          <a:effectLst/>
                          <a:latin typeface="Calibri" panose="020F0502020204030204" pitchFamily="34" charset="0"/>
                        </a:rPr>
                        <a:t>257</a:t>
                      </a:r>
                    </a:p>
                  </a:txBody>
                  <a:tcPr marL="9525" marR="9525" marT="9525" marB="0" anchor="ctr"/>
                </a:tc>
                <a:tc>
                  <a:txBody>
                    <a:bodyPr/>
                    <a:lstStyle/>
                    <a:p>
                      <a:pPr algn="ctr" fontAlgn="b"/>
                      <a:r>
                        <a:rPr lang="en-US" sz="1600" b="1" i="0" u="none" strike="noStrike" dirty="0">
                          <a:solidFill>
                            <a:srgbClr val="000000"/>
                          </a:solidFill>
                          <a:effectLst/>
                          <a:latin typeface="Calibri" panose="020F0502020204030204" pitchFamily="34" charset="0"/>
                        </a:rPr>
                        <a:t>11775.16</a:t>
                      </a:r>
                    </a:p>
                  </a:txBody>
                  <a:tcPr marL="9525" marR="9525" marT="9525" marB="0" anchor="ctr"/>
                </a:tc>
              </a:tr>
              <a:tr h="294639">
                <a:tc>
                  <a:txBody>
                    <a:bodyPr/>
                    <a:lstStyle/>
                    <a:p>
                      <a:pPr algn="ctr" fontAlgn="b"/>
                      <a:r>
                        <a:rPr lang="en-US" sz="1600" b="0" i="0" u="none" strike="noStrike" dirty="0">
                          <a:solidFill>
                            <a:schemeClr val="tx1"/>
                          </a:solidFill>
                          <a:effectLst/>
                          <a:latin typeface="Calibri" panose="020F0502020204030204" pitchFamily="34" charset="0"/>
                        </a:rPr>
                        <a:t>1888783</a:t>
                      </a:r>
                    </a:p>
                  </a:txBody>
                  <a:tcPr marL="9525" marR="9525" marT="9525" marB="0" anchor="ctr"/>
                </a:tc>
                <a:tc>
                  <a:txBody>
                    <a:bodyPr/>
                    <a:lstStyle/>
                    <a:p>
                      <a:pPr algn="ctr" fontAlgn="b"/>
                      <a:r>
                        <a:rPr lang="en-US" sz="1600" b="0" i="0" u="none" strike="noStrike" dirty="0">
                          <a:solidFill>
                            <a:srgbClr val="000000"/>
                          </a:solidFill>
                          <a:effectLst/>
                          <a:latin typeface="Calibri" panose="020F0502020204030204" pitchFamily="34" charset="0"/>
                        </a:rPr>
                        <a:t>266.7217</a:t>
                      </a:r>
                    </a:p>
                  </a:txBody>
                  <a:tcPr marL="9525" marR="9525" marT="9525" marB="0" anchor="ctr"/>
                </a:tc>
                <a:tc>
                  <a:txBody>
                    <a:bodyPr/>
                    <a:lstStyle/>
                    <a:p>
                      <a:pPr algn="ctr" fontAlgn="b"/>
                      <a:r>
                        <a:rPr lang="en-US" sz="1600" b="0" i="0" u="none" strike="noStrike" dirty="0">
                          <a:solidFill>
                            <a:srgbClr val="000000"/>
                          </a:solidFill>
                          <a:effectLst/>
                          <a:latin typeface="Calibri" panose="020F0502020204030204" pitchFamily="34" charset="0"/>
                        </a:rPr>
                        <a:t>117.4101</a:t>
                      </a:r>
                    </a:p>
                  </a:txBody>
                  <a:tcPr marL="9525" marR="9525" marT="9525" marB="0" anchor="ctr"/>
                </a:tc>
                <a:tc>
                  <a:txBody>
                    <a:bodyPr/>
                    <a:lstStyle/>
                    <a:p>
                      <a:pPr algn="ctr" fontAlgn="b"/>
                      <a:r>
                        <a:rPr lang="en-US" sz="1600" b="0" i="0" u="none" strike="noStrike" dirty="0">
                          <a:solidFill>
                            <a:srgbClr val="000000"/>
                          </a:solidFill>
                          <a:effectLst/>
                          <a:latin typeface="Calibri" panose="020F0502020204030204" pitchFamily="34" charset="0"/>
                        </a:rPr>
                        <a:t>981</a:t>
                      </a:r>
                    </a:p>
                  </a:txBody>
                  <a:tcPr marL="9525" marR="9525" marT="9525" marB="0" anchor="ctr"/>
                </a:tc>
                <a:tc>
                  <a:txBody>
                    <a:bodyPr/>
                    <a:lstStyle/>
                    <a:p>
                      <a:pPr algn="ctr" fontAlgn="b"/>
                      <a:r>
                        <a:rPr lang="en-US" sz="1600" b="0" i="0" u="none" strike="noStrike" dirty="0">
                          <a:solidFill>
                            <a:srgbClr val="000000"/>
                          </a:solidFill>
                          <a:effectLst/>
                          <a:latin typeface="Calibri" panose="020F0502020204030204" pitchFamily="34" charset="0"/>
                        </a:rPr>
                        <a:t>8069</a:t>
                      </a:r>
                    </a:p>
                  </a:txBody>
                  <a:tcPr marL="9525" marR="9525" marT="9525" marB="0" anchor="ctr"/>
                </a:tc>
                <a:tc>
                  <a:txBody>
                    <a:bodyPr/>
                    <a:lstStyle/>
                    <a:p>
                      <a:pPr algn="ctr" fontAlgn="b"/>
                      <a:r>
                        <a:rPr lang="en-US" sz="1600" b="0" i="0" u="none" strike="noStrike" dirty="0">
                          <a:solidFill>
                            <a:srgbClr val="000000"/>
                          </a:solidFill>
                          <a:effectLst/>
                          <a:latin typeface="Calibri" panose="020F0502020204030204" pitchFamily="34" charset="0"/>
                        </a:rPr>
                        <a:t>202</a:t>
                      </a:r>
                    </a:p>
                  </a:txBody>
                  <a:tcPr marL="9525" marR="9525" marT="9525" marB="0" anchor="ctr"/>
                </a:tc>
                <a:tc>
                  <a:txBody>
                    <a:bodyPr/>
                    <a:lstStyle/>
                    <a:p>
                      <a:pPr algn="ctr" fontAlgn="b"/>
                      <a:r>
                        <a:rPr lang="en-US" sz="1600" b="1" i="0" u="none" strike="noStrike" dirty="0" smtClean="0">
                          <a:solidFill>
                            <a:srgbClr val="000000"/>
                          </a:solidFill>
                          <a:effectLst/>
                          <a:latin typeface="Calibri" panose="020F0502020204030204" pitchFamily="34" charset="0"/>
                        </a:rPr>
                        <a:t>7870.94</a:t>
                      </a:r>
                      <a:endParaRPr lang="en-US" sz="1600" b="1" i="0" u="none" strike="noStrike" dirty="0">
                        <a:solidFill>
                          <a:srgbClr val="000000"/>
                        </a:solidFill>
                        <a:effectLst/>
                        <a:latin typeface="Calibri" panose="020F0502020204030204" pitchFamily="34" charset="0"/>
                      </a:endParaRPr>
                    </a:p>
                  </a:txBody>
                  <a:tcPr marL="9525" marR="9525" marT="9525" marB="0" anchor="ctr"/>
                </a:tc>
              </a:tr>
            </a:tbl>
          </a:graphicData>
        </a:graphic>
      </p:graphicFrame>
      <p:sp>
        <p:nvSpPr>
          <p:cNvPr id="9" name="TextBox 8"/>
          <p:cNvSpPr txBox="1"/>
          <p:nvPr/>
        </p:nvSpPr>
        <p:spPr>
          <a:xfrm>
            <a:off x="855309" y="1965179"/>
            <a:ext cx="3130665" cy="369332"/>
          </a:xfrm>
          <a:prstGeom prst="rect">
            <a:avLst/>
          </a:prstGeom>
          <a:noFill/>
        </p:spPr>
        <p:txBody>
          <a:bodyPr wrap="none" rtlCol="0">
            <a:spAutoFit/>
          </a:bodyPr>
          <a:lstStyle/>
          <a:p>
            <a:pPr marL="342900" indent="-342900">
              <a:buFont typeface="+mj-lt"/>
              <a:buAutoNum type="arabicPeriod"/>
            </a:pPr>
            <a:r>
              <a:rPr lang="en-US" dirty="0" smtClean="0"/>
              <a:t>Happiest Users (Feel Good) </a:t>
            </a:r>
          </a:p>
        </p:txBody>
      </p:sp>
      <p:sp>
        <p:nvSpPr>
          <p:cNvPr id="10" name="TextBox 9"/>
          <p:cNvSpPr txBox="1"/>
          <p:nvPr/>
        </p:nvSpPr>
        <p:spPr>
          <a:xfrm>
            <a:off x="855309" y="4170322"/>
            <a:ext cx="3373872" cy="369332"/>
          </a:xfrm>
          <a:prstGeom prst="rect">
            <a:avLst/>
          </a:prstGeom>
          <a:noFill/>
        </p:spPr>
        <p:txBody>
          <a:bodyPr wrap="none" rtlCol="0">
            <a:spAutoFit/>
          </a:bodyPr>
          <a:lstStyle/>
          <a:p>
            <a:r>
              <a:rPr lang="en-US" dirty="0" smtClean="0"/>
              <a:t>2. Disappointed Users (Feel Good)</a:t>
            </a:r>
            <a:endParaRPr lang="en-US" dirty="0"/>
          </a:p>
        </p:txBody>
      </p:sp>
      <mc:AlternateContent xmlns:mc="http://schemas.openxmlformats.org/markup-compatibility/2006" xmlns:a14="http://schemas.microsoft.com/office/drawing/2010/main">
        <mc:Choice Requires="a14">
          <p:sp>
            <p:nvSpPr>
              <p:cNvPr id="3" name="Rectangle 2"/>
              <p:cNvSpPr/>
              <p:nvPr/>
            </p:nvSpPr>
            <p:spPr>
              <a:xfrm>
                <a:off x="711201" y="1415062"/>
                <a:ext cx="10987086"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𝐹𝑒𝑒𝑙</m:t>
                      </m:r>
                      <m:r>
                        <a:rPr lang="en-US" b="0" i="1" smtClean="0">
                          <a:latin typeface="Cambria Math" panose="02040503050406030204" pitchFamily="18" charset="0"/>
                        </a:rPr>
                        <m:t> </m:t>
                      </m:r>
                      <m:r>
                        <a:rPr lang="en-US" b="0" i="1" smtClean="0">
                          <a:latin typeface="Cambria Math" panose="02040503050406030204" pitchFamily="18" charset="0"/>
                        </a:rPr>
                        <m:t>𝐺𝑜𝑜𝑑</m:t>
                      </m:r>
                      <m:r>
                        <a:rPr lang="en-US" b="0" i="1" smtClean="0">
                          <a:latin typeface="Cambria Math" panose="02040503050406030204" pitchFamily="18" charset="0"/>
                        </a:rPr>
                        <m:t> =</m:t>
                      </m:r>
                      <m:r>
                        <a:rPr lang="en-US" b="0" i="1" smtClean="0">
                          <a:latin typeface="Cambria Math" panose="02040503050406030204" pitchFamily="18" charset="0"/>
                        </a:rPr>
                        <m:t>𝑊𝑖𝑛</m:t>
                      </m:r>
                      <m:r>
                        <a:rPr lang="en-US" b="0" i="1" smtClean="0">
                          <a:latin typeface="Cambria Math" panose="02040503050406030204" pitchFamily="18" charset="0"/>
                        </a:rPr>
                        <m:t>−</m:t>
                      </m:r>
                      <m:r>
                        <a:rPr lang="en-US" b="0" i="1" smtClean="0">
                          <a:latin typeface="Cambria Math" panose="02040503050406030204" pitchFamily="18" charset="0"/>
                        </a:rPr>
                        <m:t>𝐿𝑜𝑠𝑡</m:t>
                      </m:r>
                      <m:r>
                        <a:rPr lang="en-US" b="0" i="1">
                          <a:latin typeface="Cambria Math" panose="02040503050406030204" pitchFamily="18" charset="0"/>
                        </a:rPr>
                        <m:t>+</m:t>
                      </m:r>
                      <m:r>
                        <a:rPr lang="en-US" b="0" i="1" smtClean="0">
                          <a:latin typeface="Cambria Math" panose="02040503050406030204" pitchFamily="18" charset="0"/>
                        </a:rPr>
                        <m:t>𝑎𝑏𝑠</m:t>
                      </m:r>
                      <m:r>
                        <a:rPr lang="en-US" b="0" i="1">
                          <a:latin typeface="Cambria Math" panose="02040503050406030204" pitchFamily="18" charset="0"/>
                        </a:rPr>
                        <m:t>𝑙𝑜𝑔</m:t>
                      </m:r>
                      <m:r>
                        <a:rPr lang="en-US" b="0" i="1">
                          <a:latin typeface="Cambria Math" panose="02040503050406030204" pitchFamily="18" charset="0"/>
                        </a:rPr>
                        <m:t>( </m:t>
                      </m:r>
                      <m:r>
                        <a:rPr lang="en-US" b="0" i="1">
                          <a:latin typeface="Cambria Math" panose="02040503050406030204" pitchFamily="18" charset="0"/>
                        </a:rPr>
                        <m:t>𝑆𝑒𝑛𝑡𝑖𝑚𝑒𝑛𝑡</m:t>
                      </m:r>
                      <m:r>
                        <a:rPr lang="en-US" b="0" i="1">
                          <a:latin typeface="Cambria Math" panose="02040503050406030204" pitchFamily="18" charset="0"/>
                        </a:rPr>
                        <m:t>+ </m:t>
                      </m:r>
                      <m:r>
                        <a:rPr lang="en-US" b="0" i="1">
                          <a:latin typeface="Cambria Math" panose="02040503050406030204" pitchFamily="18" charset="0"/>
                        </a:rPr>
                        <m:t>𝑠𝑢𝑚</m:t>
                      </m:r>
                      <m:r>
                        <a:rPr lang="en-US" b="0" i="1">
                          <a:latin typeface="Cambria Math" panose="02040503050406030204" pitchFamily="18" charset="0"/>
                        </a:rPr>
                        <m:t> </m:t>
                      </m:r>
                      <m:r>
                        <a:rPr lang="en-US" b="0" i="1">
                          <a:latin typeface="Cambria Math" panose="02040503050406030204" pitchFamily="18" charset="0"/>
                        </a:rPr>
                        <m:t>𝑜𝑓</m:t>
                      </m:r>
                      <m:r>
                        <a:rPr lang="en-US" b="0" i="1">
                          <a:latin typeface="Cambria Math" panose="02040503050406030204" pitchFamily="18" charset="0"/>
                        </a:rPr>
                        <m:t> </m:t>
                      </m:r>
                      <m:r>
                        <a:rPr lang="en-US" b="0" i="1">
                          <a:latin typeface="Cambria Math" panose="02040503050406030204" pitchFamily="18" charset="0"/>
                        </a:rPr>
                        <m:t>𝑠𝑢𝑏𝑗𝑒𝑐𝑡𝑖𝑣𝑖𝑡𝑦</m:t>
                      </m:r>
                      <m:r>
                        <a:rPr lang="en-US" b="0" i="1">
                          <a:latin typeface="Cambria Math" panose="02040503050406030204" pitchFamily="18" charset="0"/>
                        </a:rPr>
                        <m:t>+ </m:t>
                      </m:r>
                      <m:r>
                        <a:rPr lang="en-US" b="0" i="1">
                          <a:latin typeface="Cambria Math" panose="02040503050406030204" pitchFamily="18" charset="0"/>
                        </a:rPr>
                        <m:t>𝑐𝑜𝑢𝑛𝑡</m:t>
                      </m:r>
                      <m:r>
                        <a:rPr lang="en-US" b="0" i="1">
                          <a:latin typeface="Cambria Math" panose="02040503050406030204" pitchFamily="18" charset="0"/>
                        </a:rPr>
                        <m:t> </m:t>
                      </m:r>
                      <m:r>
                        <a:rPr lang="en-US" b="0" i="1">
                          <a:latin typeface="Cambria Math" panose="02040503050406030204" pitchFamily="18" charset="0"/>
                        </a:rPr>
                        <m:t>𝑜𝑓</m:t>
                      </m:r>
                      <m:r>
                        <a:rPr lang="en-US" b="0" i="1">
                          <a:latin typeface="Cambria Math" panose="02040503050406030204" pitchFamily="18" charset="0"/>
                        </a:rPr>
                        <m:t> </m:t>
                      </m:r>
                      <m:r>
                        <a:rPr lang="en-US" b="0" i="1">
                          <a:latin typeface="Cambria Math" panose="02040503050406030204" pitchFamily="18" charset="0"/>
                        </a:rPr>
                        <m:t>𝑐𝑜𝑚𝑚𝑒𝑛𝑡𝑠</m:t>
                      </m:r>
                      <m:r>
                        <a:rPr lang="en-US" b="0" i="1">
                          <a:latin typeface="Cambria Math" panose="02040503050406030204" pitchFamily="18" charset="0"/>
                        </a:rPr>
                        <m:t>)</m:t>
                      </m:r>
                    </m:oMath>
                  </m:oMathPara>
                </a14:m>
                <a:endParaRPr lang="en-US" dirty="0"/>
              </a:p>
            </p:txBody>
          </p:sp>
        </mc:Choice>
        <mc:Fallback xmlns="">
          <p:sp>
            <p:nvSpPr>
              <p:cNvPr id="3" name="Rectangle 2"/>
              <p:cNvSpPr>
                <a:spLocks noRot="1" noChangeAspect="1" noMove="1" noResize="1" noEditPoints="1" noAdjustHandles="1" noChangeArrowheads="1" noChangeShapeType="1" noTextEdit="1"/>
              </p:cNvSpPr>
              <p:nvPr/>
            </p:nvSpPr>
            <p:spPr>
              <a:xfrm>
                <a:off x="711201" y="1415062"/>
                <a:ext cx="10987086" cy="369332"/>
              </a:xfrm>
              <a:prstGeom prst="rect">
                <a:avLst/>
              </a:prstGeom>
              <a:blipFill rotWithShape="0">
                <a:blip r:embed="rId5"/>
                <a:stretch>
                  <a:fillRect b="-13115"/>
                </a:stretch>
              </a:blipFill>
            </p:spPr>
            <p:txBody>
              <a:bodyPr/>
              <a:lstStyle/>
              <a:p>
                <a:r>
                  <a:rPr lang="en-US">
                    <a:noFill/>
                  </a:rPr>
                  <a:t> </a:t>
                </a:r>
              </a:p>
            </p:txBody>
          </p:sp>
        </mc:Fallback>
      </mc:AlternateContent>
      <p:graphicFrame>
        <p:nvGraphicFramePr>
          <p:cNvPr id="13" name="Table 12"/>
          <p:cNvGraphicFramePr>
            <a:graphicFrameLocks noGrp="1"/>
          </p:cNvGraphicFramePr>
          <p:nvPr>
            <p:extLst>
              <p:ext uri="{D42A27DB-BD31-4B8C-83A1-F6EECF244321}">
                <p14:modId xmlns:p14="http://schemas.microsoft.com/office/powerpoint/2010/main" val="3137697521"/>
              </p:ext>
            </p:extLst>
          </p:nvPr>
        </p:nvGraphicFramePr>
        <p:xfrm>
          <a:off x="1016000" y="4872263"/>
          <a:ext cx="8875181" cy="1356945"/>
        </p:xfrm>
        <a:graphic>
          <a:graphicData uri="http://schemas.openxmlformats.org/drawingml/2006/table">
            <a:tbl>
              <a:tblPr firstRow="1" firstCol="1" bandRow="1">
                <a:tableStyleId>{21E4AEA4-8DFA-4A89-87EB-49C32662AFE0}</a:tableStyleId>
              </a:tblPr>
              <a:tblGrid>
                <a:gridCol w="1267883"/>
                <a:gridCol w="1267883"/>
                <a:gridCol w="1267883"/>
                <a:gridCol w="1267883"/>
                <a:gridCol w="1267883"/>
                <a:gridCol w="1267883"/>
                <a:gridCol w="1267883"/>
              </a:tblGrid>
              <a:tr h="473028">
                <a:tc>
                  <a:txBody>
                    <a:bodyPr/>
                    <a:lstStyle/>
                    <a:p>
                      <a:pPr marL="0" marR="0" algn="ctr">
                        <a:lnSpc>
                          <a:spcPct val="107000"/>
                        </a:lnSpc>
                        <a:spcBef>
                          <a:spcPts val="0"/>
                        </a:spcBef>
                        <a:spcAft>
                          <a:spcPts val="0"/>
                        </a:spcAft>
                      </a:pPr>
                      <a:r>
                        <a:rPr lang="en-US" sz="1500" dirty="0" smtClean="0">
                          <a:effectLst/>
                          <a:latin typeface="Calibri" panose="020F0502020204030204" pitchFamily="34" charset="0"/>
                          <a:ea typeface="Calibri" panose="020F0502020204030204" pitchFamily="34" charset="0"/>
                          <a:cs typeface="Times New Roman" panose="02020603050405020304" pitchFamily="18" charset="0"/>
                        </a:rPr>
                        <a:t>User id</a:t>
                      </a:r>
                      <a:endParaRPr lang="en-US" sz="15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500" dirty="0">
                          <a:effectLst/>
                          <a:latin typeface="Calibri" panose="020F0502020204030204" pitchFamily="34" charset="0"/>
                          <a:ea typeface="Calibri" panose="020F0502020204030204" pitchFamily="34" charset="0"/>
                          <a:cs typeface="Times New Roman" panose="02020603050405020304" pitchFamily="18" charset="0"/>
                        </a:rPr>
                        <a:t>Subjectivity</a:t>
                      </a:r>
                    </a:p>
                  </a:txBody>
                  <a:tcPr marL="68580" marR="68580" marT="0" marB="0" anchor="ctr"/>
                </a:tc>
                <a:tc>
                  <a:txBody>
                    <a:bodyPr/>
                    <a:lstStyle/>
                    <a:p>
                      <a:pPr marL="0" marR="0" algn="ctr">
                        <a:lnSpc>
                          <a:spcPct val="107000"/>
                        </a:lnSpc>
                        <a:spcBef>
                          <a:spcPts val="0"/>
                        </a:spcBef>
                        <a:spcAft>
                          <a:spcPts val="0"/>
                        </a:spcAft>
                      </a:pPr>
                      <a:r>
                        <a:rPr lang="en-US" sz="1500" dirty="0">
                          <a:effectLst/>
                          <a:latin typeface="Calibri" panose="020F0502020204030204" pitchFamily="34" charset="0"/>
                          <a:ea typeface="Calibri" panose="020F0502020204030204" pitchFamily="34" charset="0"/>
                          <a:cs typeface="Times New Roman" panose="02020603050405020304" pitchFamily="18" charset="0"/>
                        </a:rPr>
                        <a:t>Sentiment</a:t>
                      </a:r>
                    </a:p>
                  </a:txBody>
                  <a:tcPr marL="68580" marR="68580" marT="0" marB="0" anchor="ctr"/>
                </a:tc>
                <a:tc>
                  <a:txBody>
                    <a:bodyPr/>
                    <a:lstStyle/>
                    <a:p>
                      <a:pPr marL="228600" marR="0" algn="ctr">
                        <a:lnSpc>
                          <a:spcPct val="107000"/>
                        </a:lnSpc>
                        <a:spcBef>
                          <a:spcPts val="0"/>
                        </a:spcBef>
                        <a:spcAft>
                          <a:spcPts val="0"/>
                        </a:spcAft>
                      </a:pPr>
                      <a:r>
                        <a:rPr lang="en-US" sz="1500" dirty="0" smtClean="0">
                          <a:effectLst/>
                          <a:latin typeface="Calibri" panose="020F0502020204030204" pitchFamily="34" charset="0"/>
                          <a:ea typeface="Calibri" panose="020F0502020204030204" pitchFamily="34" charset="0"/>
                          <a:cs typeface="Times New Roman" panose="02020603050405020304" pitchFamily="18" charset="0"/>
                        </a:rPr>
                        <a:t>Count</a:t>
                      </a:r>
                      <a:endParaRPr lang="en-US" sz="15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228600" marR="0" algn="ctr">
                        <a:lnSpc>
                          <a:spcPct val="107000"/>
                        </a:lnSpc>
                        <a:spcBef>
                          <a:spcPts val="0"/>
                        </a:spcBef>
                        <a:spcAft>
                          <a:spcPts val="0"/>
                        </a:spcAft>
                      </a:pPr>
                      <a:r>
                        <a:rPr lang="en-US" sz="1500" dirty="0" smtClean="0">
                          <a:effectLst/>
                          <a:latin typeface="Calibri" panose="020F0502020204030204" pitchFamily="34" charset="0"/>
                          <a:ea typeface="Calibri" panose="020F0502020204030204" pitchFamily="34" charset="0"/>
                          <a:cs typeface="Times New Roman" panose="02020603050405020304" pitchFamily="18" charset="0"/>
                        </a:rPr>
                        <a:t>Win Count</a:t>
                      </a:r>
                      <a:endParaRPr lang="en-US" sz="15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228600" marR="0" algn="ctr">
                        <a:lnSpc>
                          <a:spcPct val="107000"/>
                        </a:lnSpc>
                        <a:spcBef>
                          <a:spcPts val="0"/>
                        </a:spcBef>
                        <a:spcAft>
                          <a:spcPts val="0"/>
                        </a:spcAft>
                      </a:pPr>
                      <a:r>
                        <a:rPr lang="en-US" sz="1500" dirty="0" smtClean="0">
                          <a:effectLst/>
                          <a:latin typeface="Calibri" panose="020F0502020204030204" pitchFamily="34" charset="0"/>
                          <a:ea typeface="Calibri" panose="020F0502020204030204" pitchFamily="34" charset="0"/>
                          <a:cs typeface="Times New Roman" panose="02020603050405020304" pitchFamily="18" charset="0"/>
                        </a:rPr>
                        <a:t>Lost Count</a:t>
                      </a:r>
                      <a:endParaRPr lang="en-US" sz="15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228600" marR="0" algn="ctr">
                        <a:lnSpc>
                          <a:spcPct val="107000"/>
                        </a:lnSpc>
                        <a:spcBef>
                          <a:spcPts val="0"/>
                        </a:spcBef>
                        <a:spcAft>
                          <a:spcPts val="0"/>
                        </a:spcAft>
                      </a:pPr>
                      <a:r>
                        <a:rPr lang="en-US" sz="1500" b="0" dirty="0">
                          <a:effectLst/>
                          <a:latin typeface="Calibri" panose="020F0502020204030204" pitchFamily="34" charset="0"/>
                          <a:ea typeface="Calibri" panose="020F0502020204030204" pitchFamily="34" charset="0"/>
                          <a:cs typeface="Times New Roman" panose="02020603050405020304" pitchFamily="18" charset="0"/>
                        </a:rPr>
                        <a:t>FEEL GOOD</a:t>
                      </a:r>
                    </a:p>
                  </a:txBody>
                  <a:tcPr marL="68580" marR="68580" marT="0" marB="0" anchor="ctr"/>
                </a:tc>
              </a:tr>
              <a:tr h="294639">
                <a:tc>
                  <a:txBody>
                    <a:bodyPr/>
                    <a:lstStyle/>
                    <a:p>
                      <a:pPr algn="ctr" fontAlgn="b"/>
                      <a:r>
                        <a:rPr lang="en-US" sz="1600" b="0" i="0" u="none" strike="noStrike" dirty="0">
                          <a:solidFill>
                            <a:schemeClr val="tx1"/>
                          </a:solidFill>
                          <a:effectLst/>
                          <a:latin typeface="Calibri" panose="020F0502020204030204" pitchFamily="34" charset="0"/>
                        </a:rPr>
                        <a:t>8648066</a:t>
                      </a:r>
                    </a:p>
                  </a:txBody>
                  <a:tcPr marL="9525" marR="9525" marT="9525" marB="0" anchor="ctr"/>
                </a:tc>
                <a:tc>
                  <a:txBody>
                    <a:bodyPr/>
                    <a:lstStyle/>
                    <a:p>
                      <a:pPr algn="ctr" fontAlgn="b"/>
                      <a:r>
                        <a:rPr lang="en-US" sz="1600" b="0" i="0" u="none" strike="noStrike" dirty="0">
                          <a:solidFill>
                            <a:srgbClr val="000000"/>
                          </a:solidFill>
                          <a:effectLst/>
                          <a:latin typeface="Calibri" panose="020F0502020204030204" pitchFamily="34" charset="0"/>
                        </a:rPr>
                        <a:t>144.0611</a:t>
                      </a:r>
                    </a:p>
                  </a:txBody>
                  <a:tcPr marL="9525" marR="9525" marT="9525" marB="0" anchor="ctr"/>
                </a:tc>
                <a:tc>
                  <a:txBody>
                    <a:bodyPr/>
                    <a:lstStyle/>
                    <a:p>
                      <a:pPr algn="ctr" fontAlgn="b"/>
                      <a:r>
                        <a:rPr lang="en-US" sz="1600" b="0" i="0" u="none" strike="noStrike" dirty="0">
                          <a:solidFill>
                            <a:srgbClr val="000000"/>
                          </a:solidFill>
                          <a:effectLst/>
                          <a:latin typeface="Calibri" panose="020F0502020204030204" pitchFamily="34" charset="0"/>
                        </a:rPr>
                        <a:t>42.18857</a:t>
                      </a:r>
                    </a:p>
                  </a:txBody>
                  <a:tcPr marL="9525" marR="9525" marT="9525" marB="0" anchor="ctr"/>
                </a:tc>
                <a:tc>
                  <a:txBody>
                    <a:bodyPr/>
                    <a:lstStyle/>
                    <a:p>
                      <a:pPr algn="ctr" fontAlgn="b"/>
                      <a:r>
                        <a:rPr lang="en-US" sz="1600" b="0" i="0" u="none" strike="noStrike" dirty="0">
                          <a:solidFill>
                            <a:srgbClr val="000000"/>
                          </a:solidFill>
                          <a:effectLst/>
                          <a:latin typeface="Calibri" panose="020F0502020204030204" pitchFamily="34" charset="0"/>
                        </a:rPr>
                        <a:t>1211</a:t>
                      </a:r>
                    </a:p>
                  </a:txBody>
                  <a:tcPr marL="9525" marR="9525" marT="9525" marB="0" anchor="ctr"/>
                </a:tc>
                <a:tc>
                  <a:txBody>
                    <a:bodyPr/>
                    <a:lstStyle/>
                    <a:p>
                      <a:pPr algn="ctr" fontAlgn="b"/>
                      <a:r>
                        <a:rPr lang="en-US" sz="1600" b="0" i="0" u="none" strike="noStrike" dirty="0">
                          <a:solidFill>
                            <a:srgbClr val="000000"/>
                          </a:solidFill>
                          <a:effectLst/>
                          <a:latin typeface="Calibri" panose="020F0502020204030204" pitchFamily="34" charset="0"/>
                        </a:rPr>
                        <a:t>19</a:t>
                      </a:r>
                    </a:p>
                  </a:txBody>
                  <a:tcPr marL="9525" marR="9525" marT="9525" marB="0" anchor="ctr"/>
                </a:tc>
                <a:tc>
                  <a:txBody>
                    <a:bodyPr/>
                    <a:lstStyle/>
                    <a:p>
                      <a:pPr algn="ctr" fontAlgn="b"/>
                      <a:r>
                        <a:rPr lang="en-US" sz="1600" b="0" i="0" u="none" strike="noStrike" dirty="0">
                          <a:solidFill>
                            <a:srgbClr val="000000"/>
                          </a:solidFill>
                          <a:effectLst/>
                          <a:latin typeface="Calibri" panose="020F0502020204030204" pitchFamily="34" charset="0"/>
                        </a:rPr>
                        <a:t>574</a:t>
                      </a:r>
                    </a:p>
                  </a:txBody>
                  <a:tcPr marL="9525" marR="9525" marT="9525" marB="0" anchor="ctr"/>
                </a:tc>
                <a:tc>
                  <a:txBody>
                    <a:bodyPr/>
                    <a:lstStyle/>
                    <a:p>
                      <a:pPr algn="ctr" fontAlgn="b"/>
                      <a:r>
                        <a:rPr lang="en-US" sz="1600" b="1" i="0" u="none" strike="noStrike" dirty="0">
                          <a:solidFill>
                            <a:srgbClr val="000000"/>
                          </a:solidFill>
                          <a:effectLst/>
                          <a:latin typeface="Calibri" panose="020F0502020204030204" pitchFamily="34" charset="0"/>
                        </a:rPr>
                        <a:t>-</a:t>
                      </a:r>
                      <a:r>
                        <a:rPr lang="en-US" sz="1600" b="1" i="0" u="none" strike="noStrike" dirty="0" smtClean="0">
                          <a:solidFill>
                            <a:srgbClr val="000000"/>
                          </a:solidFill>
                          <a:effectLst/>
                          <a:latin typeface="Calibri" panose="020F0502020204030204" pitchFamily="34" charset="0"/>
                        </a:rPr>
                        <a:t>551.16</a:t>
                      </a:r>
                      <a:endParaRPr lang="en-US" sz="1600" b="1" i="0" u="none" strike="noStrike" dirty="0">
                        <a:solidFill>
                          <a:srgbClr val="000000"/>
                        </a:solidFill>
                        <a:effectLst/>
                        <a:latin typeface="Calibri" panose="020F0502020204030204" pitchFamily="34" charset="0"/>
                      </a:endParaRPr>
                    </a:p>
                  </a:txBody>
                  <a:tcPr marL="9525" marR="9525" marT="9525" marB="0" anchor="ctr"/>
                </a:tc>
              </a:tr>
              <a:tr h="294639">
                <a:tc>
                  <a:txBody>
                    <a:bodyPr/>
                    <a:lstStyle/>
                    <a:p>
                      <a:pPr algn="ctr" fontAlgn="b"/>
                      <a:r>
                        <a:rPr lang="en-US" sz="1600" b="0" i="0" u="none" strike="noStrike" dirty="0">
                          <a:solidFill>
                            <a:schemeClr val="tx1"/>
                          </a:solidFill>
                          <a:effectLst/>
                          <a:latin typeface="Calibri" panose="020F0502020204030204" pitchFamily="34" charset="0"/>
                        </a:rPr>
                        <a:t>2773733</a:t>
                      </a:r>
                    </a:p>
                  </a:txBody>
                  <a:tcPr marL="9525" marR="9525" marT="9525" marB="0" anchor="ctr"/>
                </a:tc>
                <a:tc>
                  <a:txBody>
                    <a:bodyPr/>
                    <a:lstStyle/>
                    <a:p>
                      <a:pPr algn="ctr" fontAlgn="b"/>
                      <a:r>
                        <a:rPr lang="en-US" sz="1600" b="0" i="0" u="none" strike="noStrike" dirty="0">
                          <a:solidFill>
                            <a:srgbClr val="000000"/>
                          </a:solidFill>
                          <a:effectLst/>
                          <a:latin typeface="Calibri" panose="020F0502020204030204" pitchFamily="34" charset="0"/>
                        </a:rPr>
                        <a:t>27.03306</a:t>
                      </a:r>
                    </a:p>
                  </a:txBody>
                  <a:tcPr marL="9525" marR="9525" marT="9525" marB="0" anchor="ctr"/>
                </a:tc>
                <a:tc>
                  <a:txBody>
                    <a:bodyPr/>
                    <a:lstStyle/>
                    <a:p>
                      <a:pPr algn="ctr" fontAlgn="b"/>
                      <a:r>
                        <a:rPr lang="en-US" sz="1600" b="0" i="0" u="none" strike="noStrike">
                          <a:solidFill>
                            <a:srgbClr val="000000"/>
                          </a:solidFill>
                          <a:effectLst/>
                          <a:latin typeface="Calibri" panose="020F0502020204030204" pitchFamily="34" charset="0"/>
                        </a:rPr>
                        <a:t>8.68584</a:t>
                      </a:r>
                    </a:p>
                  </a:txBody>
                  <a:tcPr marL="9525" marR="9525" marT="9525" marB="0" anchor="ctr"/>
                </a:tc>
                <a:tc>
                  <a:txBody>
                    <a:bodyPr/>
                    <a:lstStyle/>
                    <a:p>
                      <a:pPr algn="ctr" fontAlgn="b"/>
                      <a:r>
                        <a:rPr lang="en-US" sz="1600" b="0" i="0" u="none" strike="noStrike">
                          <a:solidFill>
                            <a:srgbClr val="000000"/>
                          </a:solidFill>
                          <a:effectLst/>
                          <a:latin typeface="Calibri" panose="020F0502020204030204" pitchFamily="34" charset="0"/>
                        </a:rPr>
                        <a:t>194</a:t>
                      </a:r>
                    </a:p>
                  </a:txBody>
                  <a:tcPr marL="9525" marR="9525" marT="9525" marB="0" anchor="ctr"/>
                </a:tc>
                <a:tc>
                  <a:txBody>
                    <a:bodyPr/>
                    <a:lstStyle/>
                    <a:p>
                      <a:pPr algn="ctr" fontAlgn="b"/>
                      <a:r>
                        <a:rPr lang="en-US" sz="1600" b="0" i="0" u="none" strike="noStrike">
                          <a:solidFill>
                            <a:srgbClr val="000000"/>
                          </a:solidFill>
                          <a:effectLst/>
                          <a:latin typeface="Calibri" panose="020F0502020204030204" pitchFamily="34" charset="0"/>
                        </a:rPr>
                        <a:t>378</a:t>
                      </a:r>
                    </a:p>
                  </a:txBody>
                  <a:tcPr marL="9525" marR="9525" marT="9525" marB="0" anchor="ctr"/>
                </a:tc>
                <a:tc>
                  <a:txBody>
                    <a:bodyPr/>
                    <a:lstStyle/>
                    <a:p>
                      <a:pPr algn="ctr" fontAlgn="b"/>
                      <a:r>
                        <a:rPr lang="en-US" sz="1600" b="0" i="0" u="none" strike="noStrike">
                          <a:solidFill>
                            <a:srgbClr val="000000"/>
                          </a:solidFill>
                          <a:effectLst/>
                          <a:latin typeface="Calibri" panose="020F0502020204030204" pitchFamily="34" charset="0"/>
                        </a:rPr>
                        <a:t>760</a:t>
                      </a:r>
                    </a:p>
                  </a:txBody>
                  <a:tcPr marL="9525" marR="9525" marT="9525" marB="0" anchor="ctr"/>
                </a:tc>
                <a:tc>
                  <a:txBody>
                    <a:bodyPr/>
                    <a:lstStyle/>
                    <a:p>
                      <a:pPr algn="ctr" fontAlgn="b"/>
                      <a:r>
                        <a:rPr lang="en-US" sz="1600" b="1" i="0" u="none" strike="noStrike" dirty="0">
                          <a:solidFill>
                            <a:srgbClr val="000000"/>
                          </a:solidFill>
                          <a:effectLst/>
                          <a:latin typeface="Calibri" panose="020F0502020204030204" pitchFamily="34" charset="0"/>
                        </a:rPr>
                        <a:t>-</a:t>
                      </a:r>
                      <a:r>
                        <a:rPr lang="en-US" sz="1600" b="1" i="0" u="none" strike="noStrike" dirty="0" smtClean="0">
                          <a:solidFill>
                            <a:srgbClr val="000000"/>
                          </a:solidFill>
                          <a:effectLst/>
                          <a:latin typeface="Calibri" panose="020F0502020204030204" pitchFamily="34" charset="0"/>
                        </a:rPr>
                        <a:t>378.94</a:t>
                      </a:r>
                      <a:endParaRPr lang="en-US" sz="1600" b="1" i="0" u="none" strike="noStrike" dirty="0">
                        <a:solidFill>
                          <a:srgbClr val="000000"/>
                        </a:solidFill>
                        <a:effectLst/>
                        <a:latin typeface="Calibri" panose="020F0502020204030204" pitchFamily="34" charset="0"/>
                      </a:endParaRPr>
                    </a:p>
                  </a:txBody>
                  <a:tcPr marL="9525" marR="9525" marT="9525" marB="0" anchor="ctr"/>
                </a:tc>
              </a:tr>
              <a:tr h="294639">
                <a:tc>
                  <a:txBody>
                    <a:bodyPr/>
                    <a:lstStyle/>
                    <a:p>
                      <a:pPr algn="ctr" fontAlgn="b"/>
                      <a:r>
                        <a:rPr lang="en-US" sz="1600" b="0" i="0" u="none" strike="noStrike" dirty="0">
                          <a:solidFill>
                            <a:schemeClr val="tx1"/>
                          </a:solidFill>
                          <a:effectLst/>
                          <a:latin typeface="Calibri" panose="020F0502020204030204" pitchFamily="34" charset="0"/>
                        </a:rPr>
                        <a:t>1098040</a:t>
                      </a:r>
                    </a:p>
                  </a:txBody>
                  <a:tcPr marL="9525" marR="9525" marT="9525" marB="0" anchor="ctr"/>
                </a:tc>
                <a:tc>
                  <a:txBody>
                    <a:bodyPr/>
                    <a:lstStyle/>
                    <a:p>
                      <a:pPr algn="ctr" fontAlgn="b"/>
                      <a:r>
                        <a:rPr lang="en-US" sz="1600" b="0" i="0" u="none" strike="noStrike" dirty="0">
                          <a:solidFill>
                            <a:srgbClr val="000000"/>
                          </a:solidFill>
                          <a:effectLst/>
                          <a:latin typeface="Calibri" panose="020F0502020204030204" pitchFamily="34" charset="0"/>
                        </a:rPr>
                        <a:t>401.2151</a:t>
                      </a:r>
                    </a:p>
                  </a:txBody>
                  <a:tcPr marL="9525" marR="9525" marT="9525" marB="0" anchor="ctr"/>
                </a:tc>
                <a:tc>
                  <a:txBody>
                    <a:bodyPr/>
                    <a:lstStyle/>
                    <a:p>
                      <a:pPr algn="ctr" fontAlgn="b"/>
                      <a:r>
                        <a:rPr lang="en-US" sz="1600" b="0" i="0" u="none" strike="noStrike" dirty="0">
                          <a:solidFill>
                            <a:srgbClr val="000000"/>
                          </a:solidFill>
                          <a:effectLst/>
                          <a:latin typeface="Calibri" panose="020F0502020204030204" pitchFamily="34" charset="0"/>
                        </a:rPr>
                        <a:t>88.81813</a:t>
                      </a:r>
                    </a:p>
                  </a:txBody>
                  <a:tcPr marL="9525" marR="9525" marT="9525" marB="0" anchor="ctr"/>
                </a:tc>
                <a:tc>
                  <a:txBody>
                    <a:bodyPr/>
                    <a:lstStyle/>
                    <a:p>
                      <a:pPr algn="ctr" fontAlgn="b"/>
                      <a:r>
                        <a:rPr lang="en-US" sz="1600" b="0" i="0" u="none" strike="noStrike" dirty="0">
                          <a:solidFill>
                            <a:srgbClr val="000000"/>
                          </a:solidFill>
                          <a:effectLst/>
                          <a:latin typeface="Calibri" panose="020F0502020204030204" pitchFamily="34" charset="0"/>
                        </a:rPr>
                        <a:t>1495</a:t>
                      </a:r>
                    </a:p>
                  </a:txBody>
                  <a:tcPr marL="9525" marR="9525" marT="9525" marB="0" anchor="ctr"/>
                </a:tc>
                <a:tc>
                  <a:txBody>
                    <a:bodyPr/>
                    <a:lstStyle/>
                    <a:p>
                      <a:pPr algn="ctr" fontAlgn="b"/>
                      <a:r>
                        <a:rPr lang="en-US" sz="1600" b="0" i="0" u="none" strike="noStrike" dirty="0">
                          <a:solidFill>
                            <a:srgbClr val="000000"/>
                          </a:solidFill>
                          <a:effectLst/>
                          <a:latin typeface="Calibri" panose="020F0502020204030204" pitchFamily="34" charset="0"/>
                        </a:rPr>
                        <a:t>40</a:t>
                      </a:r>
                    </a:p>
                  </a:txBody>
                  <a:tcPr marL="9525" marR="9525" marT="9525" marB="0" anchor="ctr"/>
                </a:tc>
                <a:tc>
                  <a:txBody>
                    <a:bodyPr/>
                    <a:lstStyle/>
                    <a:p>
                      <a:pPr algn="ctr" fontAlgn="b"/>
                      <a:r>
                        <a:rPr lang="en-US" sz="1600" b="0" i="0" u="none" strike="noStrike" dirty="0">
                          <a:solidFill>
                            <a:srgbClr val="000000"/>
                          </a:solidFill>
                          <a:effectLst/>
                          <a:latin typeface="Calibri" panose="020F0502020204030204" pitchFamily="34" charset="0"/>
                        </a:rPr>
                        <a:t>324</a:t>
                      </a:r>
                    </a:p>
                  </a:txBody>
                  <a:tcPr marL="9525" marR="9525" marT="9525" marB="0" anchor="ctr"/>
                </a:tc>
                <a:tc>
                  <a:txBody>
                    <a:bodyPr/>
                    <a:lstStyle/>
                    <a:p>
                      <a:pPr algn="ctr" fontAlgn="b"/>
                      <a:r>
                        <a:rPr lang="en-US" sz="1600" b="1" i="0" u="none" strike="noStrike" dirty="0" smtClean="0">
                          <a:solidFill>
                            <a:srgbClr val="000000"/>
                          </a:solidFill>
                          <a:effectLst/>
                          <a:latin typeface="Calibri" panose="020F0502020204030204" pitchFamily="34" charset="0"/>
                        </a:rPr>
                        <a:t>-280.00</a:t>
                      </a:r>
                      <a:endParaRPr lang="en-US" sz="1600" b="1" i="0" u="none" strike="noStrike" dirty="0">
                        <a:solidFill>
                          <a:srgbClr val="000000"/>
                        </a:solidFill>
                        <a:effectLst/>
                        <a:latin typeface="Calibri" panose="020F0502020204030204" pitchFamily="34" charset="0"/>
                      </a:endParaRPr>
                    </a:p>
                  </a:txBody>
                  <a:tcPr marL="9525" marR="9525" marT="9525" marB="0" anchor="ctr"/>
                </a:tc>
              </a:tr>
            </a:tbl>
          </a:graphicData>
        </a:graphic>
      </p:graphicFrame>
    </p:spTree>
    <p:extLst>
      <p:ext uri="{BB962C8B-B14F-4D97-AF65-F5344CB8AC3E}">
        <p14:creationId xmlns:p14="http://schemas.microsoft.com/office/powerpoint/2010/main" val="985960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anim calcmode="lin" valueType="num">
                                      <p:cBhvr>
                                        <p:cTn id="13" dur="1000" fill="hold"/>
                                        <p:tgtEl>
                                          <p:spTgt spid="9"/>
                                        </p:tgtEl>
                                        <p:attrNameLst>
                                          <p:attrName>ppt_x</p:attrName>
                                        </p:attrNameLst>
                                      </p:cBhvr>
                                      <p:tavLst>
                                        <p:tav tm="0">
                                          <p:val>
                                            <p:strVal val="#ppt_x"/>
                                          </p:val>
                                        </p:tav>
                                        <p:tav tm="100000">
                                          <p:val>
                                            <p:strVal val="#ppt_x"/>
                                          </p:val>
                                        </p:tav>
                                      </p:tavLst>
                                    </p:anim>
                                    <p:anim calcmode="lin" valueType="num">
                                      <p:cBhvr>
                                        <p:cTn id="14"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1000"/>
                                        <p:tgtEl>
                                          <p:spTgt spid="10"/>
                                        </p:tgtEl>
                                      </p:cBhvr>
                                    </p:animEffect>
                                    <p:anim calcmode="lin" valueType="num">
                                      <p:cBhvr>
                                        <p:cTn id="20" dur="1000" fill="hold"/>
                                        <p:tgtEl>
                                          <p:spTgt spid="10"/>
                                        </p:tgtEl>
                                        <p:attrNameLst>
                                          <p:attrName>ppt_x</p:attrName>
                                        </p:attrNameLst>
                                      </p:cBhvr>
                                      <p:tavLst>
                                        <p:tav tm="0">
                                          <p:val>
                                            <p:strVal val="#ppt_x"/>
                                          </p:val>
                                        </p:tav>
                                        <p:tav tm="100000">
                                          <p:val>
                                            <p:strVal val="#ppt_x"/>
                                          </p:val>
                                        </p:tav>
                                      </p:tavLst>
                                    </p:anim>
                                    <p:anim calcmode="lin" valueType="num">
                                      <p:cBhvr>
                                        <p:cTn id="21"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fade">
                                      <p:cBhvr>
                                        <p:cTn id="26" dur="1000"/>
                                        <p:tgtEl>
                                          <p:spTgt spid="13"/>
                                        </p:tgtEl>
                                      </p:cBhvr>
                                    </p:animEffect>
                                    <p:anim calcmode="lin" valueType="num">
                                      <p:cBhvr>
                                        <p:cTn id="27" dur="1000" fill="hold"/>
                                        <p:tgtEl>
                                          <p:spTgt spid="13"/>
                                        </p:tgtEl>
                                        <p:attrNameLst>
                                          <p:attrName>ppt_x</p:attrName>
                                        </p:attrNameLst>
                                      </p:cBhvr>
                                      <p:tavLst>
                                        <p:tav tm="0">
                                          <p:val>
                                            <p:strVal val="#ppt_x"/>
                                          </p:val>
                                        </p:tav>
                                        <p:tav tm="100000">
                                          <p:val>
                                            <p:strVal val="#ppt_x"/>
                                          </p:val>
                                        </p:tav>
                                      </p:tavLst>
                                    </p:anim>
                                    <p:anim calcmode="lin" valueType="num">
                                      <p:cBhvr>
                                        <p:cTn id="28"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55309" y="773974"/>
            <a:ext cx="10131425" cy="449890"/>
          </a:xfrm>
        </p:spPr>
        <p:txBody>
          <a:bodyPr>
            <a:noAutofit/>
          </a:bodyPr>
          <a:lstStyle/>
          <a:p>
            <a:pPr algn="ctr"/>
            <a:r>
              <a:rPr lang="en-US" sz="3200" dirty="0"/>
              <a:t>V.USERS CHOICES ON ALLIANCE,KNIGHTs and GEO POLITICS</a:t>
            </a:r>
            <a:endParaRPr lang="en-US" sz="3400" dirty="0"/>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 y="0"/>
            <a:ext cx="1975556" cy="998919"/>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44178" y="110980"/>
            <a:ext cx="4233333" cy="714774"/>
          </a:xfrm>
          <a:prstGeom prst="rect">
            <a:avLst/>
          </a:prstGeom>
        </p:spPr>
      </p:pic>
      <p:sp>
        <p:nvSpPr>
          <p:cNvPr id="12" name="Content Placeholder 15"/>
          <p:cNvSpPr>
            <a:spLocks noGrp="1"/>
          </p:cNvSpPr>
          <p:nvPr>
            <p:ph idx="1"/>
          </p:nvPr>
        </p:nvSpPr>
        <p:spPr>
          <a:xfrm>
            <a:off x="349956" y="1223864"/>
            <a:ext cx="11627555" cy="5123357"/>
          </a:xfrm>
        </p:spPr>
        <p:txBody>
          <a:bodyPr>
            <a:normAutofit/>
          </a:bodyPr>
          <a:lstStyle/>
          <a:p>
            <a:r>
              <a:rPr lang="en-US" b="1" dirty="0" smtClean="0"/>
              <a:t>AIM: </a:t>
            </a:r>
            <a:r>
              <a:rPr lang="en-US" dirty="0"/>
              <a:t>We want to understand the How users make their choices in the Alliances, Knights and Organized politics </a:t>
            </a:r>
            <a:r>
              <a:rPr lang="en-US" dirty="0" smtClean="0"/>
              <a:t>.</a:t>
            </a:r>
            <a:endParaRPr lang="en-US" dirty="0"/>
          </a:p>
          <a:p>
            <a:pPr marL="0" indent="0">
              <a:buNone/>
            </a:pPr>
            <a:r>
              <a:rPr lang="en-US" b="1" dirty="0" smtClean="0"/>
              <a:t>PURPOSE</a:t>
            </a:r>
            <a:r>
              <a:rPr lang="en-US" dirty="0"/>
              <a:t>:</a:t>
            </a:r>
          </a:p>
          <a:p>
            <a:pPr lvl="0"/>
            <a:r>
              <a:rPr lang="en-US" dirty="0"/>
              <a:t>Understanding User’s choices on Alliances, gives us their user behavior on what they prefer to do.</a:t>
            </a:r>
          </a:p>
          <a:p>
            <a:pPr lvl="0"/>
            <a:r>
              <a:rPr lang="en-US" dirty="0"/>
              <a:t>It helps understand their strategies and customization to prepare for the war.</a:t>
            </a:r>
          </a:p>
          <a:p>
            <a:pPr lvl="0"/>
            <a:r>
              <a:rPr lang="en-US" dirty="0"/>
              <a:t>We can get to know them better and helps us understand their decision criteria.</a:t>
            </a:r>
          </a:p>
          <a:p>
            <a:pPr lvl="0"/>
            <a:r>
              <a:rPr lang="en-US" dirty="0"/>
              <a:t>We can take advantage using their behavior and apply predictive </a:t>
            </a:r>
            <a:r>
              <a:rPr lang="en-US" dirty="0" smtClean="0"/>
              <a:t>analytics.</a:t>
            </a:r>
            <a:endParaRPr lang="en-US" dirty="0"/>
          </a:p>
          <a:p>
            <a:pPr lvl="0"/>
            <a:r>
              <a:rPr lang="en-US" dirty="0"/>
              <a:t>Observing the level of partnerships between the Alliances helps us to create partner alert system which could alert trouble /victory for the partner alliances.</a:t>
            </a:r>
          </a:p>
          <a:p>
            <a:pPr lvl="0"/>
            <a:r>
              <a:rPr lang="en-US" dirty="0"/>
              <a:t>We can recommend Knights for the Troops based on the Knights past performance.</a:t>
            </a:r>
          </a:p>
          <a:p>
            <a:pPr lvl="0"/>
            <a:r>
              <a:rPr lang="en-US" dirty="0"/>
              <a:t>We can advise the Alliance to be more cohesive rather than adhesive or vice versa.</a:t>
            </a:r>
          </a:p>
          <a:p>
            <a:pPr lvl="0"/>
            <a:r>
              <a:rPr lang="en-US" dirty="0"/>
              <a:t>We could recommend new Friends/partners to a common enemy.</a:t>
            </a:r>
          </a:p>
        </p:txBody>
      </p:sp>
    </p:spTree>
    <p:extLst>
      <p:ext uri="{BB962C8B-B14F-4D97-AF65-F5344CB8AC3E}">
        <p14:creationId xmlns:p14="http://schemas.microsoft.com/office/powerpoint/2010/main" val="15536661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fade">
                                      <p:cBhvr>
                                        <p:cTn id="7" dur="1000"/>
                                        <p:tgtEl>
                                          <p:spTgt spid="12">
                                            <p:txEl>
                                              <p:pRg st="0" end="0"/>
                                            </p:txEl>
                                          </p:spTgt>
                                        </p:tgtEl>
                                      </p:cBhvr>
                                    </p:animEffect>
                                    <p:anim calcmode="lin" valueType="num">
                                      <p:cBhvr>
                                        <p:cTn id="8" dur="1000" fill="hold"/>
                                        <p:tgtEl>
                                          <p:spTgt spid="12">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2">
                                            <p:txEl>
                                              <p:pRg st="1" end="1"/>
                                            </p:txEl>
                                          </p:spTgt>
                                        </p:tgtEl>
                                        <p:attrNameLst>
                                          <p:attrName>style.visibility</p:attrName>
                                        </p:attrNameLst>
                                      </p:cBhvr>
                                      <p:to>
                                        <p:strVal val="visible"/>
                                      </p:to>
                                    </p:set>
                                    <p:animEffect transition="in" filter="fade">
                                      <p:cBhvr>
                                        <p:cTn id="14" dur="1000"/>
                                        <p:tgtEl>
                                          <p:spTgt spid="12">
                                            <p:txEl>
                                              <p:pRg st="1" end="1"/>
                                            </p:txEl>
                                          </p:spTgt>
                                        </p:tgtEl>
                                      </p:cBhvr>
                                    </p:animEffect>
                                    <p:anim calcmode="lin" valueType="num">
                                      <p:cBhvr>
                                        <p:cTn id="15" dur="1000" fill="hold"/>
                                        <p:tgtEl>
                                          <p:spTgt spid="12">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12">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2">
                                            <p:txEl>
                                              <p:pRg st="2" end="2"/>
                                            </p:txEl>
                                          </p:spTgt>
                                        </p:tgtEl>
                                        <p:attrNameLst>
                                          <p:attrName>style.visibility</p:attrName>
                                        </p:attrNameLst>
                                      </p:cBhvr>
                                      <p:to>
                                        <p:strVal val="visible"/>
                                      </p:to>
                                    </p:set>
                                    <p:animEffect transition="in" filter="fade">
                                      <p:cBhvr>
                                        <p:cTn id="21" dur="1000"/>
                                        <p:tgtEl>
                                          <p:spTgt spid="12">
                                            <p:txEl>
                                              <p:pRg st="2" end="2"/>
                                            </p:txEl>
                                          </p:spTgt>
                                        </p:tgtEl>
                                      </p:cBhvr>
                                    </p:animEffect>
                                    <p:anim calcmode="lin" valueType="num">
                                      <p:cBhvr>
                                        <p:cTn id="22" dur="1000" fill="hold"/>
                                        <p:tgtEl>
                                          <p:spTgt spid="12">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1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12">
                                            <p:txEl>
                                              <p:pRg st="3" end="3"/>
                                            </p:txEl>
                                          </p:spTgt>
                                        </p:tgtEl>
                                        <p:attrNameLst>
                                          <p:attrName>style.visibility</p:attrName>
                                        </p:attrNameLst>
                                      </p:cBhvr>
                                      <p:to>
                                        <p:strVal val="visible"/>
                                      </p:to>
                                    </p:set>
                                    <p:animEffect transition="in" filter="fade">
                                      <p:cBhvr>
                                        <p:cTn id="28" dur="1000"/>
                                        <p:tgtEl>
                                          <p:spTgt spid="12">
                                            <p:txEl>
                                              <p:pRg st="3" end="3"/>
                                            </p:txEl>
                                          </p:spTgt>
                                        </p:tgtEl>
                                      </p:cBhvr>
                                    </p:animEffect>
                                    <p:anim calcmode="lin" valueType="num">
                                      <p:cBhvr>
                                        <p:cTn id="29" dur="1000" fill="hold"/>
                                        <p:tgtEl>
                                          <p:spTgt spid="12">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12">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12">
                                            <p:txEl>
                                              <p:pRg st="4" end="4"/>
                                            </p:txEl>
                                          </p:spTgt>
                                        </p:tgtEl>
                                        <p:attrNameLst>
                                          <p:attrName>style.visibility</p:attrName>
                                        </p:attrNameLst>
                                      </p:cBhvr>
                                      <p:to>
                                        <p:strVal val="visible"/>
                                      </p:to>
                                    </p:set>
                                    <p:animEffect transition="in" filter="fade">
                                      <p:cBhvr>
                                        <p:cTn id="35" dur="1000"/>
                                        <p:tgtEl>
                                          <p:spTgt spid="12">
                                            <p:txEl>
                                              <p:pRg st="4" end="4"/>
                                            </p:txEl>
                                          </p:spTgt>
                                        </p:tgtEl>
                                      </p:cBhvr>
                                    </p:animEffect>
                                    <p:anim calcmode="lin" valueType="num">
                                      <p:cBhvr>
                                        <p:cTn id="36" dur="1000" fill="hold"/>
                                        <p:tgtEl>
                                          <p:spTgt spid="12">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12">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12">
                                            <p:txEl>
                                              <p:pRg st="5" end="5"/>
                                            </p:txEl>
                                          </p:spTgt>
                                        </p:tgtEl>
                                        <p:attrNameLst>
                                          <p:attrName>style.visibility</p:attrName>
                                        </p:attrNameLst>
                                      </p:cBhvr>
                                      <p:to>
                                        <p:strVal val="visible"/>
                                      </p:to>
                                    </p:set>
                                    <p:animEffect transition="in" filter="fade">
                                      <p:cBhvr>
                                        <p:cTn id="42" dur="1000"/>
                                        <p:tgtEl>
                                          <p:spTgt spid="12">
                                            <p:txEl>
                                              <p:pRg st="5" end="5"/>
                                            </p:txEl>
                                          </p:spTgt>
                                        </p:tgtEl>
                                      </p:cBhvr>
                                    </p:animEffect>
                                    <p:anim calcmode="lin" valueType="num">
                                      <p:cBhvr>
                                        <p:cTn id="43" dur="1000" fill="hold"/>
                                        <p:tgtEl>
                                          <p:spTgt spid="12">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12">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12">
                                            <p:txEl>
                                              <p:pRg st="6" end="6"/>
                                            </p:txEl>
                                          </p:spTgt>
                                        </p:tgtEl>
                                        <p:attrNameLst>
                                          <p:attrName>style.visibility</p:attrName>
                                        </p:attrNameLst>
                                      </p:cBhvr>
                                      <p:to>
                                        <p:strVal val="visible"/>
                                      </p:to>
                                    </p:set>
                                    <p:animEffect transition="in" filter="fade">
                                      <p:cBhvr>
                                        <p:cTn id="49" dur="1000"/>
                                        <p:tgtEl>
                                          <p:spTgt spid="12">
                                            <p:txEl>
                                              <p:pRg st="6" end="6"/>
                                            </p:txEl>
                                          </p:spTgt>
                                        </p:tgtEl>
                                      </p:cBhvr>
                                    </p:animEffect>
                                    <p:anim calcmode="lin" valueType="num">
                                      <p:cBhvr>
                                        <p:cTn id="50" dur="1000" fill="hold"/>
                                        <p:tgtEl>
                                          <p:spTgt spid="12">
                                            <p:txEl>
                                              <p:pRg st="6" end="6"/>
                                            </p:txEl>
                                          </p:spTgt>
                                        </p:tgtEl>
                                        <p:attrNameLst>
                                          <p:attrName>ppt_x</p:attrName>
                                        </p:attrNameLst>
                                      </p:cBhvr>
                                      <p:tavLst>
                                        <p:tav tm="0">
                                          <p:val>
                                            <p:strVal val="#ppt_x"/>
                                          </p:val>
                                        </p:tav>
                                        <p:tav tm="100000">
                                          <p:val>
                                            <p:strVal val="#ppt_x"/>
                                          </p:val>
                                        </p:tav>
                                      </p:tavLst>
                                    </p:anim>
                                    <p:anim calcmode="lin" valueType="num">
                                      <p:cBhvr>
                                        <p:cTn id="51" dur="1000" fill="hold"/>
                                        <p:tgtEl>
                                          <p:spTgt spid="12">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12">
                                            <p:txEl>
                                              <p:pRg st="7" end="7"/>
                                            </p:txEl>
                                          </p:spTgt>
                                        </p:tgtEl>
                                        <p:attrNameLst>
                                          <p:attrName>style.visibility</p:attrName>
                                        </p:attrNameLst>
                                      </p:cBhvr>
                                      <p:to>
                                        <p:strVal val="visible"/>
                                      </p:to>
                                    </p:set>
                                    <p:animEffect transition="in" filter="fade">
                                      <p:cBhvr>
                                        <p:cTn id="56" dur="1000"/>
                                        <p:tgtEl>
                                          <p:spTgt spid="12">
                                            <p:txEl>
                                              <p:pRg st="7" end="7"/>
                                            </p:txEl>
                                          </p:spTgt>
                                        </p:tgtEl>
                                      </p:cBhvr>
                                    </p:animEffect>
                                    <p:anim calcmode="lin" valueType="num">
                                      <p:cBhvr>
                                        <p:cTn id="57" dur="1000" fill="hold"/>
                                        <p:tgtEl>
                                          <p:spTgt spid="12">
                                            <p:txEl>
                                              <p:pRg st="7" end="7"/>
                                            </p:txEl>
                                          </p:spTgt>
                                        </p:tgtEl>
                                        <p:attrNameLst>
                                          <p:attrName>ppt_x</p:attrName>
                                        </p:attrNameLst>
                                      </p:cBhvr>
                                      <p:tavLst>
                                        <p:tav tm="0">
                                          <p:val>
                                            <p:strVal val="#ppt_x"/>
                                          </p:val>
                                        </p:tav>
                                        <p:tav tm="100000">
                                          <p:val>
                                            <p:strVal val="#ppt_x"/>
                                          </p:val>
                                        </p:tav>
                                      </p:tavLst>
                                    </p:anim>
                                    <p:anim calcmode="lin" valueType="num">
                                      <p:cBhvr>
                                        <p:cTn id="58" dur="1000" fill="hold"/>
                                        <p:tgtEl>
                                          <p:spTgt spid="12">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grpId="0" nodeType="clickEffect">
                                  <p:stCondLst>
                                    <p:cond delay="0"/>
                                  </p:stCondLst>
                                  <p:childTnLst>
                                    <p:set>
                                      <p:cBhvr>
                                        <p:cTn id="62" dur="1" fill="hold">
                                          <p:stCondLst>
                                            <p:cond delay="0"/>
                                          </p:stCondLst>
                                        </p:cTn>
                                        <p:tgtEl>
                                          <p:spTgt spid="12">
                                            <p:txEl>
                                              <p:pRg st="8" end="8"/>
                                            </p:txEl>
                                          </p:spTgt>
                                        </p:tgtEl>
                                        <p:attrNameLst>
                                          <p:attrName>style.visibility</p:attrName>
                                        </p:attrNameLst>
                                      </p:cBhvr>
                                      <p:to>
                                        <p:strVal val="visible"/>
                                      </p:to>
                                    </p:set>
                                    <p:animEffect transition="in" filter="fade">
                                      <p:cBhvr>
                                        <p:cTn id="63" dur="1000"/>
                                        <p:tgtEl>
                                          <p:spTgt spid="12">
                                            <p:txEl>
                                              <p:pRg st="8" end="8"/>
                                            </p:txEl>
                                          </p:spTgt>
                                        </p:tgtEl>
                                      </p:cBhvr>
                                    </p:animEffect>
                                    <p:anim calcmode="lin" valueType="num">
                                      <p:cBhvr>
                                        <p:cTn id="64" dur="1000" fill="hold"/>
                                        <p:tgtEl>
                                          <p:spTgt spid="12">
                                            <p:txEl>
                                              <p:pRg st="8" end="8"/>
                                            </p:txEl>
                                          </p:spTgt>
                                        </p:tgtEl>
                                        <p:attrNameLst>
                                          <p:attrName>ppt_x</p:attrName>
                                        </p:attrNameLst>
                                      </p:cBhvr>
                                      <p:tavLst>
                                        <p:tav tm="0">
                                          <p:val>
                                            <p:strVal val="#ppt_x"/>
                                          </p:val>
                                        </p:tav>
                                        <p:tav tm="100000">
                                          <p:val>
                                            <p:strVal val="#ppt_x"/>
                                          </p:val>
                                        </p:tav>
                                      </p:tavLst>
                                    </p:anim>
                                    <p:anim calcmode="lin" valueType="num">
                                      <p:cBhvr>
                                        <p:cTn id="65" dur="1000" fill="hold"/>
                                        <p:tgtEl>
                                          <p:spTgt spid="12">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42" presetClass="entr" presetSubtype="0" fill="hold" grpId="0" nodeType="clickEffect">
                                  <p:stCondLst>
                                    <p:cond delay="0"/>
                                  </p:stCondLst>
                                  <p:childTnLst>
                                    <p:set>
                                      <p:cBhvr>
                                        <p:cTn id="69" dur="1" fill="hold">
                                          <p:stCondLst>
                                            <p:cond delay="0"/>
                                          </p:stCondLst>
                                        </p:cTn>
                                        <p:tgtEl>
                                          <p:spTgt spid="12">
                                            <p:txEl>
                                              <p:pRg st="9" end="9"/>
                                            </p:txEl>
                                          </p:spTgt>
                                        </p:tgtEl>
                                        <p:attrNameLst>
                                          <p:attrName>style.visibility</p:attrName>
                                        </p:attrNameLst>
                                      </p:cBhvr>
                                      <p:to>
                                        <p:strVal val="visible"/>
                                      </p:to>
                                    </p:set>
                                    <p:animEffect transition="in" filter="fade">
                                      <p:cBhvr>
                                        <p:cTn id="70" dur="1000"/>
                                        <p:tgtEl>
                                          <p:spTgt spid="12">
                                            <p:txEl>
                                              <p:pRg st="9" end="9"/>
                                            </p:txEl>
                                          </p:spTgt>
                                        </p:tgtEl>
                                      </p:cBhvr>
                                    </p:animEffect>
                                    <p:anim calcmode="lin" valueType="num">
                                      <p:cBhvr>
                                        <p:cTn id="71" dur="1000" fill="hold"/>
                                        <p:tgtEl>
                                          <p:spTgt spid="12">
                                            <p:txEl>
                                              <p:pRg st="9" end="9"/>
                                            </p:txEl>
                                          </p:spTgt>
                                        </p:tgtEl>
                                        <p:attrNameLst>
                                          <p:attrName>ppt_x</p:attrName>
                                        </p:attrNameLst>
                                      </p:cBhvr>
                                      <p:tavLst>
                                        <p:tav tm="0">
                                          <p:val>
                                            <p:strVal val="#ppt_x"/>
                                          </p:val>
                                        </p:tav>
                                        <p:tav tm="100000">
                                          <p:val>
                                            <p:strVal val="#ppt_x"/>
                                          </p:val>
                                        </p:tav>
                                      </p:tavLst>
                                    </p:anim>
                                    <p:anim calcmode="lin" valueType="num">
                                      <p:cBhvr>
                                        <p:cTn id="72" dur="1000" fill="hold"/>
                                        <p:tgtEl>
                                          <p:spTgt spid="12">
                                            <p:txEl>
                                              <p:pRg st="9" end="9"/>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55309" y="773974"/>
            <a:ext cx="10131425" cy="449890"/>
          </a:xfrm>
        </p:spPr>
        <p:txBody>
          <a:bodyPr>
            <a:noAutofit/>
          </a:bodyPr>
          <a:lstStyle/>
          <a:p>
            <a:pPr algn="ctr"/>
            <a:r>
              <a:rPr lang="en-US" sz="3200" dirty="0"/>
              <a:t>V.USERS CHOICES ON ALLIANCE,KNIGHTs and GEO POLITICS</a:t>
            </a:r>
            <a:endParaRPr lang="en-US" sz="3400" dirty="0"/>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 y="0"/>
            <a:ext cx="1975556" cy="998919"/>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44178" y="110980"/>
            <a:ext cx="4233333" cy="714774"/>
          </a:xfrm>
          <a:prstGeom prst="rect">
            <a:avLst/>
          </a:prstGeom>
        </p:spPr>
      </p:pic>
      <p:graphicFrame>
        <p:nvGraphicFramePr>
          <p:cNvPr id="7" name="Table 6"/>
          <p:cNvGraphicFramePr>
            <a:graphicFrameLocks noGrp="1"/>
          </p:cNvGraphicFramePr>
          <p:nvPr>
            <p:extLst>
              <p:ext uri="{D42A27DB-BD31-4B8C-83A1-F6EECF244321}">
                <p14:modId xmlns:p14="http://schemas.microsoft.com/office/powerpoint/2010/main" val="3195219035"/>
              </p:ext>
            </p:extLst>
          </p:nvPr>
        </p:nvGraphicFramePr>
        <p:xfrm>
          <a:off x="1975557" y="5665980"/>
          <a:ext cx="8013174" cy="847240"/>
        </p:xfrm>
        <a:graphic>
          <a:graphicData uri="http://schemas.openxmlformats.org/drawingml/2006/table">
            <a:tbl>
              <a:tblPr firstRow="1" firstCol="1" bandRow="1">
                <a:tableStyleId>{21E4AEA4-8DFA-4A89-87EB-49C32662AFE0}</a:tableStyleId>
              </a:tblPr>
              <a:tblGrid>
                <a:gridCol w="3242759"/>
                <a:gridCol w="1251123"/>
                <a:gridCol w="1020004"/>
                <a:gridCol w="1305361"/>
                <a:gridCol w="1193927"/>
              </a:tblGrid>
              <a:tr h="450183">
                <a:tc>
                  <a:txBody>
                    <a:bodyPr/>
                    <a:lstStyle/>
                    <a:p>
                      <a:pPr marL="228600" marR="0" algn="ctr">
                        <a:lnSpc>
                          <a:spcPct val="107000"/>
                        </a:lnSpc>
                        <a:spcBef>
                          <a:spcPts val="0"/>
                        </a:spcBef>
                        <a:spcAft>
                          <a:spcPts val="0"/>
                        </a:spcAft>
                      </a:pPr>
                      <a:r>
                        <a:rPr lang="en-US" sz="1700" dirty="0" smtClean="0">
                          <a:effectLst/>
                          <a:latin typeface="Calibri" panose="020F0502020204030204" pitchFamily="34" charset="0"/>
                          <a:ea typeface="Calibri" panose="020F0502020204030204" pitchFamily="34" charset="0"/>
                          <a:cs typeface="Times New Roman" panose="02020603050405020304" pitchFamily="18" charset="0"/>
                        </a:rPr>
                        <a:t>Number of Alliance associated</a:t>
                      </a:r>
                      <a:endParaRPr lang="en-US" sz="1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228600" marR="0" algn="ctr">
                        <a:lnSpc>
                          <a:spcPct val="107000"/>
                        </a:lnSpc>
                        <a:spcBef>
                          <a:spcPts val="0"/>
                        </a:spcBef>
                        <a:spcAft>
                          <a:spcPts val="0"/>
                        </a:spcAft>
                      </a:pPr>
                      <a:r>
                        <a:rPr lang="en-US" sz="1700" dirty="0" smtClean="0">
                          <a:effectLst/>
                        </a:rPr>
                        <a:t>None </a:t>
                      </a:r>
                      <a:endParaRPr lang="en-US" sz="1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228600" marR="0" algn="ctr">
                        <a:lnSpc>
                          <a:spcPct val="107000"/>
                        </a:lnSpc>
                        <a:spcBef>
                          <a:spcPts val="0"/>
                        </a:spcBef>
                        <a:spcAft>
                          <a:spcPts val="0"/>
                        </a:spcAft>
                      </a:pPr>
                      <a:r>
                        <a:rPr lang="en-US" sz="1700" dirty="0" smtClean="0">
                          <a:effectLst/>
                        </a:rPr>
                        <a:t>One</a:t>
                      </a:r>
                      <a:endParaRPr lang="en-US" sz="1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228600" marR="0" algn="ctr">
                        <a:lnSpc>
                          <a:spcPct val="107000"/>
                        </a:lnSpc>
                        <a:spcBef>
                          <a:spcPts val="0"/>
                        </a:spcBef>
                        <a:spcAft>
                          <a:spcPts val="0"/>
                        </a:spcAft>
                      </a:pPr>
                      <a:r>
                        <a:rPr lang="en-US" sz="1700" dirty="0" smtClean="0">
                          <a:effectLst/>
                        </a:rPr>
                        <a:t>Two</a:t>
                      </a:r>
                      <a:endParaRPr lang="en-US" sz="1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228600" marR="0" algn="ctr">
                        <a:lnSpc>
                          <a:spcPct val="107000"/>
                        </a:lnSpc>
                        <a:spcBef>
                          <a:spcPts val="0"/>
                        </a:spcBef>
                        <a:spcAft>
                          <a:spcPts val="0"/>
                        </a:spcAft>
                      </a:pPr>
                      <a:r>
                        <a:rPr lang="en-US" sz="1700" dirty="0" smtClean="0">
                          <a:effectLst/>
                          <a:latin typeface="Calibri" panose="020F0502020204030204" pitchFamily="34" charset="0"/>
                          <a:ea typeface="Calibri" panose="020F0502020204030204" pitchFamily="34" charset="0"/>
                          <a:cs typeface="Times New Roman" panose="02020603050405020304" pitchFamily="18" charset="0"/>
                        </a:rPr>
                        <a:t>&gt;2  </a:t>
                      </a:r>
                      <a:endParaRPr lang="en-US" sz="1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397057">
                <a:tc>
                  <a:txBody>
                    <a:bodyPr/>
                    <a:lstStyle/>
                    <a:p>
                      <a:pPr marL="228600" marR="0" algn="ctr">
                        <a:lnSpc>
                          <a:spcPct val="107000"/>
                        </a:lnSpc>
                        <a:spcBef>
                          <a:spcPts val="0"/>
                        </a:spcBef>
                        <a:spcAft>
                          <a:spcPts val="0"/>
                        </a:spcAft>
                      </a:pPr>
                      <a:r>
                        <a:rPr lang="en-US" sz="1600" dirty="0" smtClean="0">
                          <a:effectLst/>
                        </a:rPr>
                        <a:t>Percentage of Users</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228600" marR="0" algn="ctr">
                        <a:lnSpc>
                          <a:spcPct val="107000"/>
                        </a:lnSpc>
                        <a:spcBef>
                          <a:spcPts val="0"/>
                        </a:spcBef>
                        <a:spcAft>
                          <a:spcPts val="0"/>
                        </a:spcAft>
                      </a:pPr>
                      <a:r>
                        <a:rPr lang="en-US" sz="1600" dirty="0" smtClean="0">
                          <a:effectLst/>
                        </a:rPr>
                        <a:t>66%</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228600" marR="0" algn="ctr">
                        <a:lnSpc>
                          <a:spcPct val="107000"/>
                        </a:lnSpc>
                        <a:spcBef>
                          <a:spcPts val="0"/>
                        </a:spcBef>
                        <a:spcAft>
                          <a:spcPts val="0"/>
                        </a:spcAft>
                      </a:pPr>
                      <a:r>
                        <a:rPr lang="en-US" sz="1600" dirty="0" smtClean="0">
                          <a:effectLst/>
                        </a:rPr>
                        <a:t>28%</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228600" marR="0" algn="ctr">
                        <a:lnSpc>
                          <a:spcPct val="107000"/>
                        </a:lnSpc>
                        <a:spcBef>
                          <a:spcPts val="0"/>
                        </a:spcBef>
                        <a:spcAft>
                          <a:spcPts val="0"/>
                        </a:spcAft>
                      </a:pPr>
                      <a:r>
                        <a:rPr lang="en-US" sz="1600" dirty="0" smtClean="0">
                          <a:effectLst/>
                          <a:latin typeface="+mn-lt"/>
                          <a:ea typeface="+mn-ea"/>
                          <a:cs typeface="+mn-cs"/>
                        </a:rPr>
                        <a:t>4%</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228600" marR="0" algn="ctr">
                        <a:lnSpc>
                          <a:spcPct val="107000"/>
                        </a:lnSpc>
                        <a:spcBef>
                          <a:spcPts val="0"/>
                        </a:spcBef>
                        <a:spcAft>
                          <a:spcPts val="0"/>
                        </a:spcAft>
                      </a:pPr>
                      <a:r>
                        <a:rPr lang="en-US" sz="1600" dirty="0" smtClean="0">
                          <a:effectLst/>
                          <a:latin typeface="Calibri" panose="020F0502020204030204" pitchFamily="34" charset="0"/>
                          <a:ea typeface="Calibri" panose="020F0502020204030204" pitchFamily="34" charset="0"/>
                          <a:cs typeface="Times New Roman" panose="02020603050405020304" pitchFamily="18" charset="0"/>
                        </a:rPr>
                        <a:t>0.5%</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bl>
          </a:graphicData>
        </a:graphic>
      </p:graphicFrame>
      <p:graphicFrame>
        <p:nvGraphicFramePr>
          <p:cNvPr id="9" name="Chart 8"/>
          <p:cNvGraphicFramePr/>
          <p:nvPr>
            <p:extLst>
              <p:ext uri="{D42A27DB-BD31-4B8C-83A1-F6EECF244321}">
                <p14:modId xmlns:p14="http://schemas.microsoft.com/office/powerpoint/2010/main" val="3375608098"/>
              </p:ext>
            </p:extLst>
          </p:nvPr>
        </p:nvGraphicFramePr>
        <p:xfrm>
          <a:off x="1532643" y="1500011"/>
          <a:ext cx="8494431" cy="3850922"/>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888541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55309" y="773974"/>
            <a:ext cx="10131425" cy="449890"/>
          </a:xfrm>
        </p:spPr>
        <p:txBody>
          <a:bodyPr>
            <a:noAutofit/>
          </a:bodyPr>
          <a:lstStyle/>
          <a:p>
            <a:pPr algn="ctr"/>
            <a:r>
              <a:rPr lang="en-US" sz="3200" dirty="0"/>
              <a:t>V.USERS CHOICES ON ALLIANCE,KNIGHTs and GEO POLITICS</a:t>
            </a:r>
            <a:endParaRPr lang="en-US" sz="3400" dirty="0"/>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 y="0"/>
            <a:ext cx="1975556" cy="998919"/>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44178" y="110980"/>
            <a:ext cx="4233333" cy="714774"/>
          </a:xfrm>
          <a:prstGeom prst="rect">
            <a:avLst/>
          </a:prstGeom>
        </p:spPr>
      </p:pic>
      <p:graphicFrame>
        <p:nvGraphicFramePr>
          <p:cNvPr id="7" name="Table 6"/>
          <p:cNvGraphicFramePr>
            <a:graphicFrameLocks noGrp="1"/>
          </p:cNvGraphicFramePr>
          <p:nvPr>
            <p:extLst>
              <p:ext uri="{D42A27DB-BD31-4B8C-83A1-F6EECF244321}">
                <p14:modId xmlns:p14="http://schemas.microsoft.com/office/powerpoint/2010/main" val="4286539202"/>
              </p:ext>
            </p:extLst>
          </p:nvPr>
        </p:nvGraphicFramePr>
        <p:xfrm>
          <a:off x="2094409" y="5547360"/>
          <a:ext cx="7543487" cy="844732"/>
        </p:xfrm>
        <a:graphic>
          <a:graphicData uri="http://schemas.openxmlformats.org/drawingml/2006/table">
            <a:tbl>
              <a:tblPr firstRow="1" firstCol="1" bandRow="1">
                <a:tableStyleId>{21E4AEA4-8DFA-4A89-87EB-49C32662AFE0}</a:tableStyleId>
              </a:tblPr>
              <a:tblGrid>
                <a:gridCol w="3175704"/>
                <a:gridCol w="1082036"/>
                <a:gridCol w="1044980"/>
                <a:gridCol w="1093727"/>
                <a:gridCol w="1147040"/>
              </a:tblGrid>
              <a:tr h="484711">
                <a:tc>
                  <a:txBody>
                    <a:bodyPr/>
                    <a:lstStyle/>
                    <a:p>
                      <a:pPr marL="228600" marR="0" algn="ctr">
                        <a:lnSpc>
                          <a:spcPct val="107000"/>
                        </a:lnSpc>
                        <a:spcBef>
                          <a:spcPts val="0"/>
                        </a:spcBef>
                        <a:spcAft>
                          <a:spcPts val="0"/>
                        </a:spcAft>
                      </a:pPr>
                      <a:r>
                        <a:rPr lang="en-US" sz="1700" dirty="0" smtClean="0">
                          <a:effectLst/>
                          <a:latin typeface="Calibri" panose="020F0502020204030204" pitchFamily="34" charset="0"/>
                          <a:ea typeface="Calibri" panose="020F0502020204030204" pitchFamily="34" charset="0"/>
                          <a:cs typeface="Times New Roman" panose="02020603050405020304" pitchFamily="18" charset="0"/>
                        </a:rPr>
                        <a:t>Number of Alliances supported</a:t>
                      </a:r>
                      <a:endParaRPr lang="en-US" sz="1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228600" marR="0" algn="ctr">
                        <a:lnSpc>
                          <a:spcPct val="107000"/>
                        </a:lnSpc>
                        <a:spcBef>
                          <a:spcPts val="0"/>
                        </a:spcBef>
                        <a:spcAft>
                          <a:spcPts val="0"/>
                        </a:spcAft>
                      </a:pPr>
                      <a:r>
                        <a:rPr lang="en-US" sz="1700" dirty="0" smtClean="0">
                          <a:effectLst/>
                        </a:rPr>
                        <a:t>One</a:t>
                      </a:r>
                      <a:endParaRPr lang="en-US" sz="1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228600" marR="0" algn="ctr">
                        <a:lnSpc>
                          <a:spcPct val="107000"/>
                        </a:lnSpc>
                        <a:spcBef>
                          <a:spcPts val="0"/>
                        </a:spcBef>
                        <a:spcAft>
                          <a:spcPts val="0"/>
                        </a:spcAft>
                      </a:pPr>
                      <a:r>
                        <a:rPr lang="en-US" sz="1700" dirty="0" smtClean="0">
                          <a:effectLst/>
                        </a:rPr>
                        <a:t>Two</a:t>
                      </a:r>
                      <a:endParaRPr lang="en-US" sz="1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228600" marR="0" algn="ctr">
                        <a:lnSpc>
                          <a:spcPct val="107000"/>
                        </a:lnSpc>
                        <a:spcBef>
                          <a:spcPts val="0"/>
                        </a:spcBef>
                        <a:spcAft>
                          <a:spcPts val="0"/>
                        </a:spcAft>
                      </a:pPr>
                      <a:r>
                        <a:rPr lang="en-US" sz="1700" dirty="0" smtClean="0">
                          <a:effectLst/>
                          <a:latin typeface="Calibri" panose="020F0502020204030204" pitchFamily="34" charset="0"/>
                          <a:ea typeface="Calibri" panose="020F0502020204030204" pitchFamily="34" charset="0"/>
                          <a:cs typeface="Times New Roman" panose="02020603050405020304" pitchFamily="18" charset="0"/>
                        </a:rPr>
                        <a:t>Three</a:t>
                      </a:r>
                      <a:endParaRPr lang="en-US" sz="1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228600" marR="0" algn="ctr">
                        <a:lnSpc>
                          <a:spcPct val="107000"/>
                        </a:lnSpc>
                        <a:spcBef>
                          <a:spcPts val="0"/>
                        </a:spcBef>
                        <a:spcAft>
                          <a:spcPts val="0"/>
                        </a:spcAft>
                      </a:pPr>
                      <a:r>
                        <a:rPr lang="en-US" sz="1700" dirty="0" smtClean="0">
                          <a:effectLst/>
                          <a:latin typeface="Calibri" panose="020F0502020204030204" pitchFamily="34" charset="0"/>
                          <a:ea typeface="Calibri" panose="020F0502020204030204" pitchFamily="34" charset="0"/>
                          <a:cs typeface="Times New Roman" panose="02020603050405020304" pitchFamily="18" charset="0"/>
                        </a:rPr>
                        <a:t>&gt; Three</a:t>
                      </a:r>
                      <a:r>
                        <a:rPr lang="en-US" sz="1700" baseline="0" dirty="0" smtClean="0">
                          <a:effectLst/>
                          <a:latin typeface="Calibri" panose="020F0502020204030204" pitchFamily="34" charset="0"/>
                          <a:ea typeface="Calibri" panose="020F0502020204030204" pitchFamily="34" charset="0"/>
                          <a:cs typeface="Times New Roman" panose="02020603050405020304" pitchFamily="18" charset="0"/>
                        </a:rPr>
                        <a:t> </a:t>
                      </a:r>
                      <a:endParaRPr lang="en-US" sz="1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360021">
                <a:tc>
                  <a:txBody>
                    <a:bodyPr/>
                    <a:lstStyle/>
                    <a:p>
                      <a:pPr marL="228600" marR="0" algn="ctr">
                        <a:lnSpc>
                          <a:spcPct val="107000"/>
                        </a:lnSpc>
                        <a:spcBef>
                          <a:spcPts val="0"/>
                        </a:spcBef>
                        <a:spcAft>
                          <a:spcPts val="0"/>
                        </a:spcAft>
                      </a:pPr>
                      <a:r>
                        <a:rPr lang="en-US" sz="1600" dirty="0" smtClean="0">
                          <a:effectLst/>
                        </a:rPr>
                        <a:t>Percentage</a:t>
                      </a:r>
                      <a:r>
                        <a:rPr lang="en-US" sz="1600" baseline="0" dirty="0" smtClean="0">
                          <a:effectLst/>
                        </a:rPr>
                        <a:t> </a:t>
                      </a:r>
                      <a:r>
                        <a:rPr lang="en-US" sz="1600" dirty="0" smtClean="0">
                          <a:effectLst/>
                        </a:rPr>
                        <a:t>of Knights</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228600" marR="0" algn="ctr">
                        <a:lnSpc>
                          <a:spcPct val="107000"/>
                        </a:lnSpc>
                        <a:spcBef>
                          <a:spcPts val="0"/>
                        </a:spcBef>
                        <a:spcAft>
                          <a:spcPts val="0"/>
                        </a:spcAft>
                      </a:pPr>
                      <a:r>
                        <a:rPr lang="en-US" sz="1600" dirty="0" smtClean="0">
                          <a:effectLst/>
                        </a:rPr>
                        <a:t>69.44%</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228600" marR="0" algn="ctr">
                        <a:lnSpc>
                          <a:spcPct val="107000"/>
                        </a:lnSpc>
                        <a:spcBef>
                          <a:spcPts val="0"/>
                        </a:spcBef>
                        <a:spcAft>
                          <a:spcPts val="0"/>
                        </a:spcAft>
                      </a:pPr>
                      <a:r>
                        <a:rPr lang="en-US" sz="1600" dirty="0" smtClean="0">
                          <a:effectLst/>
                          <a:latin typeface="+mn-lt"/>
                          <a:ea typeface="+mn-ea"/>
                          <a:cs typeface="+mn-cs"/>
                        </a:rPr>
                        <a:t>21%</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228600" marR="0" algn="ctr">
                        <a:lnSpc>
                          <a:spcPct val="107000"/>
                        </a:lnSpc>
                        <a:spcBef>
                          <a:spcPts val="0"/>
                        </a:spcBef>
                        <a:spcAft>
                          <a:spcPts val="0"/>
                        </a:spcAft>
                      </a:pPr>
                      <a:r>
                        <a:rPr lang="en-US" sz="1600" dirty="0" smtClean="0">
                          <a:effectLst/>
                          <a:latin typeface="Calibri" panose="020F0502020204030204" pitchFamily="34" charset="0"/>
                          <a:ea typeface="Calibri" panose="020F0502020204030204" pitchFamily="34" charset="0"/>
                          <a:cs typeface="Times New Roman" panose="02020603050405020304" pitchFamily="18" charset="0"/>
                        </a:rPr>
                        <a:t>6%</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228600" marR="0" algn="ctr">
                        <a:lnSpc>
                          <a:spcPct val="107000"/>
                        </a:lnSpc>
                        <a:spcBef>
                          <a:spcPts val="0"/>
                        </a:spcBef>
                        <a:spcAft>
                          <a:spcPts val="0"/>
                        </a:spcAft>
                      </a:pPr>
                      <a:r>
                        <a:rPr lang="en-US" sz="1600" dirty="0" smtClean="0">
                          <a:effectLst/>
                          <a:latin typeface="Calibri" panose="020F0502020204030204" pitchFamily="34" charset="0"/>
                          <a:ea typeface="Calibri" panose="020F0502020204030204" pitchFamily="34" charset="0"/>
                          <a:cs typeface="Times New Roman" panose="02020603050405020304" pitchFamily="18" charset="0"/>
                        </a:rPr>
                        <a:t>3.56%</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bl>
          </a:graphicData>
        </a:graphic>
      </p:graphicFrame>
      <p:graphicFrame>
        <p:nvGraphicFramePr>
          <p:cNvPr id="10" name="Chart 9"/>
          <p:cNvGraphicFramePr/>
          <p:nvPr>
            <p:extLst>
              <p:ext uri="{D42A27DB-BD31-4B8C-83A1-F6EECF244321}">
                <p14:modId xmlns:p14="http://schemas.microsoft.com/office/powerpoint/2010/main" val="2535912815"/>
              </p:ext>
            </p:extLst>
          </p:nvPr>
        </p:nvGraphicFramePr>
        <p:xfrm>
          <a:off x="1447236" y="1381396"/>
          <a:ext cx="8489244" cy="3749887"/>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368247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55309" y="773974"/>
            <a:ext cx="10131425" cy="449890"/>
          </a:xfrm>
        </p:spPr>
        <p:txBody>
          <a:bodyPr>
            <a:noAutofit/>
          </a:bodyPr>
          <a:lstStyle/>
          <a:p>
            <a:pPr algn="ctr"/>
            <a:r>
              <a:rPr lang="en-US" sz="3200" dirty="0"/>
              <a:t>V.USERS CHOICES ON ALLIANCE,KNIGHTs and GEO POLITICS</a:t>
            </a:r>
            <a:endParaRPr lang="en-US" sz="3400" dirty="0"/>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 y="0"/>
            <a:ext cx="1975556" cy="998919"/>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44178" y="110980"/>
            <a:ext cx="4233333" cy="714774"/>
          </a:xfrm>
          <a:prstGeom prst="rect">
            <a:avLst/>
          </a:prstGeom>
        </p:spPr>
      </p:pic>
      <p:graphicFrame>
        <p:nvGraphicFramePr>
          <p:cNvPr id="7" name="Table 6"/>
          <p:cNvGraphicFramePr>
            <a:graphicFrameLocks noGrp="1"/>
          </p:cNvGraphicFramePr>
          <p:nvPr>
            <p:extLst>
              <p:ext uri="{D42A27DB-BD31-4B8C-83A1-F6EECF244321}">
                <p14:modId xmlns:p14="http://schemas.microsoft.com/office/powerpoint/2010/main" val="2776784729"/>
              </p:ext>
            </p:extLst>
          </p:nvPr>
        </p:nvGraphicFramePr>
        <p:xfrm>
          <a:off x="2094409" y="5547360"/>
          <a:ext cx="7543487" cy="844732"/>
        </p:xfrm>
        <a:graphic>
          <a:graphicData uri="http://schemas.openxmlformats.org/drawingml/2006/table">
            <a:tbl>
              <a:tblPr firstRow="1" firstCol="1" bandRow="1">
                <a:tableStyleId>{21E4AEA4-8DFA-4A89-87EB-49C32662AFE0}</a:tableStyleId>
              </a:tblPr>
              <a:tblGrid>
                <a:gridCol w="3175704"/>
                <a:gridCol w="1082036"/>
                <a:gridCol w="1044980"/>
                <a:gridCol w="1093727"/>
                <a:gridCol w="1147040"/>
              </a:tblGrid>
              <a:tr h="484711">
                <a:tc>
                  <a:txBody>
                    <a:bodyPr/>
                    <a:lstStyle/>
                    <a:p>
                      <a:pPr marL="228600" marR="0" algn="ctr">
                        <a:lnSpc>
                          <a:spcPct val="107000"/>
                        </a:lnSpc>
                        <a:spcBef>
                          <a:spcPts val="0"/>
                        </a:spcBef>
                        <a:spcAft>
                          <a:spcPts val="0"/>
                        </a:spcAft>
                      </a:pPr>
                      <a:r>
                        <a:rPr lang="en-US" sz="1700" dirty="0" smtClean="0">
                          <a:effectLst/>
                          <a:latin typeface="Calibri" panose="020F0502020204030204" pitchFamily="34" charset="0"/>
                          <a:ea typeface="Calibri" panose="020F0502020204030204" pitchFamily="34" charset="0"/>
                          <a:cs typeface="Times New Roman" panose="02020603050405020304" pitchFamily="18" charset="0"/>
                        </a:rPr>
                        <a:t>Number of Knights Equipped</a:t>
                      </a:r>
                      <a:endParaRPr lang="en-US" sz="1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228600" marR="0" algn="ctr">
                        <a:lnSpc>
                          <a:spcPct val="107000"/>
                        </a:lnSpc>
                        <a:spcBef>
                          <a:spcPts val="0"/>
                        </a:spcBef>
                        <a:spcAft>
                          <a:spcPts val="0"/>
                        </a:spcAft>
                      </a:pPr>
                      <a:r>
                        <a:rPr lang="en-US" sz="1700" dirty="0" smtClean="0">
                          <a:effectLst/>
                        </a:rPr>
                        <a:t>One</a:t>
                      </a:r>
                      <a:endParaRPr lang="en-US" sz="1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228600" marR="0" algn="ctr">
                        <a:lnSpc>
                          <a:spcPct val="107000"/>
                        </a:lnSpc>
                        <a:spcBef>
                          <a:spcPts val="0"/>
                        </a:spcBef>
                        <a:spcAft>
                          <a:spcPts val="0"/>
                        </a:spcAft>
                      </a:pPr>
                      <a:r>
                        <a:rPr lang="en-US" sz="1700" dirty="0" smtClean="0">
                          <a:effectLst/>
                        </a:rPr>
                        <a:t>Two</a:t>
                      </a:r>
                      <a:endParaRPr lang="en-US" sz="1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228600" marR="0" algn="ctr">
                        <a:lnSpc>
                          <a:spcPct val="107000"/>
                        </a:lnSpc>
                        <a:spcBef>
                          <a:spcPts val="0"/>
                        </a:spcBef>
                        <a:spcAft>
                          <a:spcPts val="0"/>
                        </a:spcAft>
                      </a:pPr>
                      <a:r>
                        <a:rPr lang="en-US" sz="1700" dirty="0" smtClean="0">
                          <a:effectLst/>
                          <a:latin typeface="Calibri" panose="020F0502020204030204" pitchFamily="34" charset="0"/>
                          <a:ea typeface="Calibri" panose="020F0502020204030204" pitchFamily="34" charset="0"/>
                          <a:cs typeface="Times New Roman" panose="02020603050405020304" pitchFamily="18" charset="0"/>
                        </a:rPr>
                        <a:t>Three</a:t>
                      </a:r>
                      <a:endParaRPr lang="en-US" sz="1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228600" marR="0" algn="ctr">
                        <a:lnSpc>
                          <a:spcPct val="107000"/>
                        </a:lnSpc>
                        <a:spcBef>
                          <a:spcPts val="0"/>
                        </a:spcBef>
                        <a:spcAft>
                          <a:spcPts val="0"/>
                        </a:spcAft>
                      </a:pPr>
                      <a:r>
                        <a:rPr lang="en-US" sz="1700" dirty="0" smtClean="0">
                          <a:effectLst/>
                          <a:latin typeface="Calibri" panose="020F0502020204030204" pitchFamily="34" charset="0"/>
                          <a:ea typeface="Calibri" panose="020F0502020204030204" pitchFamily="34" charset="0"/>
                          <a:cs typeface="Times New Roman" panose="02020603050405020304" pitchFamily="18" charset="0"/>
                        </a:rPr>
                        <a:t>&gt; Three</a:t>
                      </a:r>
                      <a:r>
                        <a:rPr lang="en-US" sz="1700" baseline="0" dirty="0" smtClean="0">
                          <a:effectLst/>
                          <a:latin typeface="Calibri" panose="020F0502020204030204" pitchFamily="34" charset="0"/>
                          <a:ea typeface="Calibri" panose="020F0502020204030204" pitchFamily="34" charset="0"/>
                          <a:cs typeface="Times New Roman" panose="02020603050405020304" pitchFamily="18" charset="0"/>
                        </a:rPr>
                        <a:t> </a:t>
                      </a:r>
                      <a:endParaRPr lang="en-US" sz="1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360021">
                <a:tc>
                  <a:txBody>
                    <a:bodyPr/>
                    <a:lstStyle/>
                    <a:p>
                      <a:pPr marL="228600" marR="0" algn="ctr">
                        <a:lnSpc>
                          <a:spcPct val="107000"/>
                        </a:lnSpc>
                        <a:spcBef>
                          <a:spcPts val="0"/>
                        </a:spcBef>
                        <a:spcAft>
                          <a:spcPts val="0"/>
                        </a:spcAft>
                      </a:pPr>
                      <a:r>
                        <a:rPr lang="en-US" sz="1600" dirty="0" smtClean="0">
                          <a:effectLst/>
                        </a:rPr>
                        <a:t>Percentage</a:t>
                      </a:r>
                      <a:r>
                        <a:rPr lang="en-US" sz="1600" baseline="0" dirty="0" smtClean="0">
                          <a:effectLst/>
                        </a:rPr>
                        <a:t> </a:t>
                      </a:r>
                      <a:r>
                        <a:rPr lang="en-US" sz="1600" dirty="0" smtClean="0">
                          <a:effectLst/>
                        </a:rPr>
                        <a:t>of Alliances</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228600" marR="0" algn="ctr">
                        <a:lnSpc>
                          <a:spcPct val="107000"/>
                        </a:lnSpc>
                        <a:spcBef>
                          <a:spcPts val="0"/>
                        </a:spcBef>
                        <a:spcAft>
                          <a:spcPts val="0"/>
                        </a:spcAft>
                      </a:pPr>
                      <a:r>
                        <a:rPr lang="en-US" sz="1600" dirty="0" smtClean="0">
                          <a:effectLst/>
                        </a:rPr>
                        <a:t>69.44%</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228600" marR="0" algn="ctr">
                        <a:lnSpc>
                          <a:spcPct val="107000"/>
                        </a:lnSpc>
                        <a:spcBef>
                          <a:spcPts val="0"/>
                        </a:spcBef>
                        <a:spcAft>
                          <a:spcPts val="0"/>
                        </a:spcAft>
                      </a:pPr>
                      <a:r>
                        <a:rPr lang="en-US" sz="1600" dirty="0" smtClean="0">
                          <a:effectLst/>
                          <a:latin typeface="+mn-lt"/>
                          <a:ea typeface="+mn-ea"/>
                          <a:cs typeface="+mn-cs"/>
                        </a:rPr>
                        <a:t>21%</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228600" marR="0" algn="ctr">
                        <a:lnSpc>
                          <a:spcPct val="107000"/>
                        </a:lnSpc>
                        <a:spcBef>
                          <a:spcPts val="0"/>
                        </a:spcBef>
                        <a:spcAft>
                          <a:spcPts val="0"/>
                        </a:spcAft>
                      </a:pPr>
                      <a:r>
                        <a:rPr lang="en-US" sz="1600" dirty="0" smtClean="0">
                          <a:effectLst/>
                          <a:latin typeface="Calibri" panose="020F0502020204030204" pitchFamily="34" charset="0"/>
                          <a:ea typeface="Calibri" panose="020F0502020204030204" pitchFamily="34" charset="0"/>
                          <a:cs typeface="Times New Roman" panose="02020603050405020304" pitchFamily="18" charset="0"/>
                        </a:rPr>
                        <a:t>6%</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228600" marR="0" algn="ctr">
                        <a:lnSpc>
                          <a:spcPct val="107000"/>
                        </a:lnSpc>
                        <a:spcBef>
                          <a:spcPts val="0"/>
                        </a:spcBef>
                        <a:spcAft>
                          <a:spcPts val="0"/>
                        </a:spcAft>
                      </a:pPr>
                      <a:r>
                        <a:rPr lang="en-US" sz="1600" dirty="0" smtClean="0">
                          <a:effectLst/>
                          <a:latin typeface="Calibri" panose="020F0502020204030204" pitchFamily="34" charset="0"/>
                          <a:ea typeface="Calibri" panose="020F0502020204030204" pitchFamily="34" charset="0"/>
                          <a:cs typeface="Times New Roman" panose="02020603050405020304" pitchFamily="18" charset="0"/>
                        </a:rPr>
                        <a:t>3.56%</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bl>
          </a:graphicData>
        </a:graphic>
      </p:graphicFrame>
      <p:graphicFrame>
        <p:nvGraphicFramePr>
          <p:cNvPr id="8" name="Chart 7"/>
          <p:cNvGraphicFramePr/>
          <p:nvPr>
            <p:extLst>
              <p:ext uri="{D42A27DB-BD31-4B8C-83A1-F6EECF244321}">
                <p14:modId xmlns:p14="http://schemas.microsoft.com/office/powerpoint/2010/main" val="2192965988"/>
              </p:ext>
            </p:extLst>
          </p:nvPr>
        </p:nvGraphicFramePr>
        <p:xfrm>
          <a:off x="2168434" y="1724297"/>
          <a:ext cx="6785066" cy="3570514"/>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492972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55309" y="773974"/>
            <a:ext cx="10131425" cy="449890"/>
          </a:xfrm>
        </p:spPr>
        <p:txBody>
          <a:bodyPr>
            <a:noAutofit/>
          </a:bodyPr>
          <a:lstStyle/>
          <a:p>
            <a:pPr algn="ctr"/>
            <a:r>
              <a:rPr lang="en-US" sz="3200" dirty="0"/>
              <a:t>V.USERS CHOICES ON ALLIANCE,KNIGHTs and GEO POLITICS</a:t>
            </a:r>
            <a:endParaRPr lang="en-US" sz="3400" dirty="0"/>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 y="0"/>
            <a:ext cx="1975556" cy="998919"/>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44178" y="110980"/>
            <a:ext cx="4233333" cy="714774"/>
          </a:xfrm>
          <a:prstGeom prst="rect">
            <a:avLst/>
          </a:prstGeom>
        </p:spPr>
      </p:pic>
      <p:sp>
        <p:nvSpPr>
          <p:cNvPr id="12" name="Content Placeholder 15"/>
          <p:cNvSpPr>
            <a:spLocks noGrp="1"/>
          </p:cNvSpPr>
          <p:nvPr>
            <p:ph idx="1"/>
          </p:nvPr>
        </p:nvSpPr>
        <p:spPr>
          <a:xfrm>
            <a:off x="349956" y="1223864"/>
            <a:ext cx="11627555" cy="5123357"/>
          </a:xfrm>
        </p:spPr>
        <p:txBody>
          <a:bodyPr>
            <a:normAutofit/>
          </a:bodyPr>
          <a:lstStyle/>
          <a:p>
            <a:pPr marL="0" indent="0">
              <a:buNone/>
            </a:pPr>
            <a:r>
              <a:rPr lang="en-US" b="1" dirty="0" smtClean="0"/>
              <a:t>INSIGHTS ON RIVALRY:</a:t>
            </a:r>
          </a:p>
          <a:p>
            <a:r>
              <a:rPr lang="en-US" i="1" dirty="0" smtClean="0"/>
              <a:t>No fights </a:t>
            </a:r>
            <a:r>
              <a:rPr lang="en-US" i="1" dirty="0"/>
              <a:t>amongst the members of the same alliance</a:t>
            </a:r>
            <a:r>
              <a:rPr lang="en-US" dirty="0" smtClean="0"/>
              <a:t>.</a:t>
            </a:r>
          </a:p>
          <a:p>
            <a:pPr lvl="0"/>
            <a:r>
              <a:rPr lang="en-US" dirty="0" smtClean="0"/>
              <a:t>Users and Alliances have their </a:t>
            </a:r>
            <a:r>
              <a:rPr lang="en-US" u="sng" dirty="0" smtClean="0"/>
              <a:t>rival </a:t>
            </a:r>
            <a:r>
              <a:rPr lang="en-US" u="sng" dirty="0"/>
              <a:t>and archenemies</a:t>
            </a:r>
            <a:r>
              <a:rPr lang="en-US" dirty="0"/>
              <a:t> with whom they keep </a:t>
            </a:r>
            <a:r>
              <a:rPr lang="en-US" dirty="0" smtClean="0"/>
              <a:t>fighting </a:t>
            </a:r>
            <a:r>
              <a:rPr lang="en-US" dirty="0"/>
              <a:t>again and </a:t>
            </a:r>
            <a:r>
              <a:rPr lang="en-US" dirty="0" smtClean="0"/>
              <a:t>again.</a:t>
            </a:r>
          </a:p>
          <a:p>
            <a:pPr lvl="0"/>
            <a:endParaRPr lang="en-US" dirty="0"/>
          </a:p>
          <a:p>
            <a:pPr lvl="0"/>
            <a:endParaRPr lang="en-US" dirty="0" smtClean="0"/>
          </a:p>
          <a:p>
            <a:pPr lvl="0"/>
            <a:endParaRPr lang="en-US" dirty="0"/>
          </a:p>
          <a:p>
            <a:pPr lvl="0"/>
            <a:endParaRPr lang="en-US" dirty="0" smtClean="0"/>
          </a:p>
          <a:p>
            <a:pPr lvl="0"/>
            <a:r>
              <a:rPr lang="en-US" b="1" i="1" dirty="0" smtClean="0"/>
              <a:t>Match Marathons:</a:t>
            </a:r>
            <a:r>
              <a:rPr lang="en-US" dirty="0" smtClean="0"/>
              <a:t> Relentless fighting on a single day till their moms shout at them.</a:t>
            </a:r>
          </a:p>
          <a:p>
            <a:pPr lvl="0"/>
            <a:endParaRPr lang="en-US" dirty="0"/>
          </a:p>
          <a:p>
            <a:pPr lvl="0"/>
            <a:endParaRPr lang="en-US" dirty="0" smtClean="0"/>
          </a:p>
          <a:p>
            <a:pPr lvl="0"/>
            <a:endParaRPr lang="en-US" dirty="0"/>
          </a:p>
          <a:p>
            <a:pPr lvl="0"/>
            <a:r>
              <a:rPr lang="en-US" dirty="0" smtClean="0"/>
              <a:t>We should celebrate the valor of these fighters with Rival leaderboards and trophies.</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3050959715"/>
              </p:ext>
            </p:extLst>
          </p:nvPr>
        </p:nvGraphicFramePr>
        <p:xfrm>
          <a:off x="785641" y="2699658"/>
          <a:ext cx="4683343" cy="1120908"/>
        </p:xfrm>
        <a:graphic>
          <a:graphicData uri="http://schemas.openxmlformats.org/drawingml/2006/table">
            <a:tbl>
              <a:tblPr firstRow="1" firstCol="1" bandRow="1">
                <a:tableStyleId>{21E4AEA4-8DFA-4A89-87EB-49C32662AFE0}</a:tableStyleId>
              </a:tblPr>
              <a:tblGrid>
                <a:gridCol w="765070"/>
                <a:gridCol w="1176205"/>
                <a:gridCol w="1410596"/>
                <a:gridCol w="1331472"/>
              </a:tblGrid>
              <a:tr h="296682">
                <a:tc>
                  <a:txBody>
                    <a:bodyPr/>
                    <a:lstStyle/>
                    <a:p>
                      <a:pPr marL="0" marR="0" algn="ctr">
                        <a:lnSpc>
                          <a:spcPct val="107000"/>
                        </a:lnSpc>
                        <a:spcBef>
                          <a:spcPts val="0"/>
                        </a:spcBef>
                        <a:spcAft>
                          <a:spcPts val="0"/>
                        </a:spcAft>
                      </a:pPr>
                      <a:r>
                        <a:rPr lang="en-US" sz="1100" dirty="0">
                          <a:effectLst/>
                        </a:rPr>
                        <a:t>No</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100" dirty="0">
                          <a:effectLst/>
                        </a:rPr>
                        <a:t>S0UserID</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100">
                          <a:effectLst/>
                        </a:rPr>
                        <a:t>S1UserID</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100" dirty="0">
                          <a:effectLst/>
                        </a:rPr>
                        <a:t>Match Count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274742">
                <a:tc>
                  <a:txBody>
                    <a:bodyPr/>
                    <a:lstStyle/>
                    <a:p>
                      <a:pPr marL="0" marR="0" algn="ctr">
                        <a:lnSpc>
                          <a:spcPct val="107000"/>
                        </a:lnSpc>
                        <a:spcBef>
                          <a:spcPts val="0"/>
                        </a:spcBef>
                        <a:spcAft>
                          <a:spcPts val="0"/>
                        </a:spcAft>
                      </a:pPr>
                      <a:r>
                        <a:rPr lang="en-US" sz="1100">
                          <a:effectLst/>
                        </a:rPr>
                        <a:t> 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100">
                          <a:effectLst/>
                        </a:rPr>
                        <a:t>25112</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100">
                          <a:effectLst/>
                        </a:rPr>
                        <a:t>2486380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100">
                          <a:effectLst/>
                        </a:rPr>
                        <a:t>19256</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274742">
                <a:tc>
                  <a:txBody>
                    <a:bodyPr/>
                    <a:lstStyle/>
                    <a:p>
                      <a:pPr marL="0" marR="0" algn="ctr">
                        <a:lnSpc>
                          <a:spcPct val="107000"/>
                        </a:lnSpc>
                        <a:spcBef>
                          <a:spcPts val="0"/>
                        </a:spcBef>
                        <a:spcAft>
                          <a:spcPts val="0"/>
                        </a:spcAft>
                      </a:pPr>
                      <a:r>
                        <a:rPr lang="en-US" sz="11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100">
                          <a:effectLst/>
                        </a:rPr>
                        <a:t>21536</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100">
                          <a:effectLst/>
                        </a:rPr>
                        <a:t>6745138</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100">
                          <a:effectLst/>
                        </a:rPr>
                        <a:t>2691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274742">
                <a:tc>
                  <a:txBody>
                    <a:bodyPr/>
                    <a:lstStyle/>
                    <a:p>
                      <a:pPr marL="0" marR="0" algn="ctr">
                        <a:lnSpc>
                          <a:spcPct val="107000"/>
                        </a:lnSpc>
                        <a:spcBef>
                          <a:spcPts val="0"/>
                        </a:spcBef>
                        <a:spcAft>
                          <a:spcPts val="0"/>
                        </a:spcAft>
                      </a:pPr>
                      <a:r>
                        <a:rPr lang="en-US" sz="11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100" dirty="0">
                          <a:effectLst/>
                        </a:rPr>
                        <a:t>9114900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100" dirty="0">
                          <a:effectLst/>
                        </a:rPr>
                        <a:t>1508200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100" dirty="0">
                          <a:effectLst/>
                        </a:rPr>
                        <a:t>2114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2978163579"/>
              </p:ext>
            </p:extLst>
          </p:nvPr>
        </p:nvGraphicFramePr>
        <p:xfrm>
          <a:off x="5921021" y="2735919"/>
          <a:ext cx="4196899" cy="1069726"/>
        </p:xfrm>
        <a:graphic>
          <a:graphicData uri="http://schemas.openxmlformats.org/drawingml/2006/table">
            <a:tbl>
              <a:tblPr firstRow="1" firstCol="1" bandRow="1">
                <a:tableStyleId>{21E4AEA4-8DFA-4A89-87EB-49C32662AFE0}</a:tableStyleId>
              </a:tblPr>
              <a:tblGrid>
                <a:gridCol w="721902"/>
                <a:gridCol w="1274819"/>
                <a:gridCol w="1274819"/>
                <a:gridCol w="925359"/>
              </a:tblGrid>
              <a:tr h="318391">
                <a:tc>
                  <a:txBody>
                    <a:bodyPr/>
                    <a:lstStyle/>
                    <a:p>
                      <a:pPr marL="0" marR="0" algn="ctr">
                        <a:lnSpc>
                          <a:spcPct val="107000"/>
                        </a:lnSpc>
                        <a:spcBef>
                          <a:spcPts val="0"/>
                        </a:spcBef>
                        <a:spcAft>
                          <a:spcPts val="0"/>
                        </a:spcAft>
                      </a:pPr>
                      <a:r>
                        <a:rPr lang="en-US" sz="1100" dirty="0">
                          <a:effectLst/>
                        </a:rPr>
                        <a:t>No</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100">
                          <a:effectLst/>
                        </a:rPr>
                        <a:t>S0AllianceID</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100">
                          <a:effectLst/>
                        </a:rPr>
                        <a:t>S1AllianceID</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100">
                          <a:effectLst/>
                        </a:rPr>
                        <a:t>Match count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250445">
                <a:tc>
                  <a:txBody>
                    <a:bodyPr/>
                    <a:lstStyle/>
                    <a:p>
                      <a:pPr marL="0" marR="0" algn="ctr">
                        <a:lnSpc>
                          <a:spcPct val="107000"/>
                        </a:lnSpc>
                        <a:spcBef>
                          <a:spcPts val="0"/>
                        </a:spcBef>
                        <a:spcAft>
                          <a:spcPts val="0"/>
                        </a:spcAft>
                      </a:pPr>
                      <a:r>
                        <a:rPr lang="en-US" sz="11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100">
                          <a:effectLst/>
                        </a:rPr>
                        <a:t>336|1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100">
                          <a:effectLst/>
                        </a:rPr>
                        <a:t>20118|1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100">
                          <a:effectLst/>
                        </a:rPr>
                        <a:t>20230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250445">
                <a:tc>
                  <a:txBody>
                    <a:bodyPr/>
                    <a:lstStyle/>
                    <a:p>
                      <a:pPr marL="0" marR="0" algn="ctr">
                        <a:lnSpc>
                          <a:spcPct val="107000"/>
                        </a:lnSpc>
                        <a:spcBef>
                          <a:spcPts val="0"/>
                        </a:spcBef>
                        <a:spcAft>
                          <a:spcPts val="0"/>
                        </a:spcAft>
                      </a:pPr>
                      <a:r>
                        <a:rPr lang="en-US" sz="1100">
                          <a:effectLst/>
                        </a:rPr>
                        <a:t>2</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100">
                          <a:effectLst/>
                        </a:rPr>
                        <a:t>8647|2</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100">
                          <a:effectLst/>
                        </a:rPr>
                        <a:t>21114|2</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100">
                          <a:effectLst/>
                        </a:rPr>
                        <a:t>5103</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250445">
                <a:tc>
                  <a:txBody>
                    <a:bodyPr/>
                    <a:lstStyle/>
                    <a:p>
                      <a:pPr marL="0" marR="0" algn="ctr">
                        <a:lnSpc>
                          <a:spcPct val="107000"/>
                        </a:lnSpc>
                        <a:spcBef>
                          <a:spcPts val="0"/>
                        </a:spcBef>
                        <a:spcAft>
                          <a:spcPts val="0"/>
                        </a:spcAft>
                      </a:pPr>
                      <a:r>
                        <a:rPr lang="en-US" sz="1100">
                          <a:effectLst/>
                        </a:rPr>
                        <a:t>3</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100">
                          <a:effectLst/>
                        </a:rPr>
                        <a:t>336|1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100" dirty="0">
                          <a:effectLst/>
                        </a:rPr>
                        <a:t>516|1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100" dirty="0">
                          <a:effectLst/>
                        </a:rPr>
                        <a:t>4558</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2300573969"/>
              </p:ext>
            </p:extLst>
          </p:nvPr>
        </p:nvGraphicFramePr>
        <p:xfrm>
          <a:off x="747371" y="4712912"/>
          <a:ext cx="5052538" cy="1086996"/>
        </p:xfrm>
        <a:graphic>
          <a:graphicData uri="http://schemas.openxmlformats.org/drawingml/2006/table">
            <a:tbl>
              <a:tblPr firstRow="1" firstCol="1" bandRow="1">
                <a:tableStyleId>{21E4AEA4-8DFA-4A89-87EB-49C32662AFE0}</a:tableStyleId>
              </a:tblPr>
              <a:tblGrid>
                <a:gridCol w="558258"/>
                <a:gridCol w="1147273"/>
                <a:gridCol w="1147273"/>
                <a:gridCol w="1147273"/>
                <a:gridCol w="1052461"/>
              </a:tblGrid>
              <a:tr h="271749">
                <a:tc>
                  <a:txBody>
                    <a:bodyPr/>
                    <a:lstStyle/>
                    <a:p>
                      <a:pPr marL="228600" marR="0">
                        <a:lnSpc>
                          <a:spcPct val="115000"/>
                        </a:lnSpc>
                        <a:spcBef>
                          <a:spcPts val="0"/>
                        </a:spcBef>
                        <a:spcAft>
                          <a:spcPts val="0"/>
                        </a:spcAft>
                      </a:pPr>
                      <a:r>
                        <a:rPr lang="en-US" sz="1100" dirty="0">
                          <a:effectLst/>
                        </a:rPr>
                        <a:t>No</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0" marB="0"/>
                </a:tc>
                <a:tc>
                  <a:txBody>
                    <a:bodyPr/>
                    <a:lstStyle/>
                    <a:p>
                      <a:pPr marL="228600" marR="0">
                        <a:lnSpc>
                          <a:spcPct val="115000"/>
                        </a:lnSpc>
                        <a:spcBef>
                          <a:spcPts val="0"/>
                        </a:spcBef>
                        <a:spcAft>
                          <a:spcPts val="0"/>
                        </a:spcAft>
                      </a:pPr>
                      <a:r>
                        <a:rPr lang="en-US" sz="1100">
                          <a:effectLst/>
                        </a:rPr>
                        <a:t>S0Userid</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0" marB="0"/>
                </a:tc>
                <a:tc>
                  <a:txBody>
                    <a:bodyPr/>
                    <a:lstStyle/>
                    <a:p>
                      <a:pPr marL="228600" marR="0">
                        <a:lnSpc>
                          <a:spcPct val="115000"/>
                        </a:lnSpc>
                        <a:spcBef>
                          <a:spcPts val="0"/>
                        </a:spcBef>
                        <a:spcAft>
                          <a:spcPts val="0"/>
                        </a:spcAft>
                      </a:pPr>
                      <a:r>
                        <a:rPr lang="en-US" sz="1100">
                          <a:effectLst/>
                        </a:rPr>
                        <a:t>S1UserID</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0" marB="0"/>
                </a:tc>
                <a:tc>
                  <a:txBody>
                    <a:bodyPr/>
                    <a:lstStyle/>
                    <a:p>
                      <a:pPr marL="228600" marR="0">
                        <a:lnSpc>
                          <a:spcPct val="115000"/>
                        </a:lnSpc>
                        <a:spcBef>
                          <a:spcPts val="0"/>
                        </a:spcBef>
                        <a:spcAft>
                          <a:spcPts val="0"/>
                        </a:spcAft>
                      </a:pPr>
                      <a:r>
                        <a:rPr lang="en-US" sz="1100" dirty="0" smtClean="0">
                          <a:effectLst/>
                        </a:rPr>
                        <a:t>Date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0" marB="0"/>
                </a:tc>
                <a:tc>
                  <a:txBody>
                    <a:bodyPr/>
                    <a:lstStyle/>
                    <a:p>
                      <a:pPr marL="0" marR="0">
                        <a:lnSpc>
                          <a:spcPct val="115000"/>
                        </a:lnSpc>
                        <a:spcBef>
                          <a:spcPts val="0"/>
                        </a:spcBef>
                        <a:spcAft>
                          <a:spcPts val="0"/>
                        </a:spcAft>
                      </a:pPr>
                      <a:r>
                        <a:rPr lang="en-US" sz="1100" dirty="0">
                          <a:effectLst/>
                        </a:rPr>
                        <a:t>Match  Count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0" marB="0"/>
                </a:tc>
              </a:tr>
              <a:tr h="271749">
                <a:tc>
                  <a:txBody>
                    <a:bodyPr/>
                    <a:lstStyle/>
                    <a:p>
                      <a:pPr marL="228600" marR="0">
                        <a:lnSpc>
                          <a:spcPct val="115000"/>
                        </a:lnSpc>
                        <a:spcBef>
                          <a:spcPts val="0"/>
                        </a:spcBef>
                        <a:spcAft>
                          <a:spcPts val="0"/>
                        </a:spcAft>
                      </a:pPr>
                      <a:r>
                        <a:rPr lang="en-US" sz="1100">
                          <a:effectLst/>
                        </a:rPr>
                        <a:t>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0" marB="0"/>
                </a:tc>
                <a:tc>
                  <a:txBody>
                    <a:bodyPr/>
                    <a:lstStyle/>
                    <a:p>
                      <a:pPr marL="228600" marR="0">
                        <a:lnSpc>
                          <a:spcPct val="115000"/>
                        </a:lnSpc>
                        <a:spcBef>
                          <a:spcPts val="0"/>
                        </a:spcBef>
                        <a:spcAft>
                          <a:spcPts val="0"/>
                        </a:spcAft>
                      </a:pPr>
                      <a:r>
                        <a:rPr lang="en-US" sz="1100">
                          <a:effectLst/>
                        </a:rPr>
                        <a:t>25112</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0" marB="0"/>
                </a:tc>
                <a:tc>
                  <a:txBody>
                    <a:bodyPr/>
                    <a:lstStyle/>
                    <a:p>
                      <a:pPr marL="228600" marR="0">
                        <a:lnSpc>
                          <a:spcPct val="115000"/>
                        </a:lnSpc>
                        <a:spcBef>
                          <a:spcPts val="0"/>
                        </a:spcBef>
                        <a:spcAft>
                          <a:spcPts val="0"/>
                        </a:spcAft>
                      </a:pPr>
                      <a:r>
                        <a:rPr lang="en-US" sz="1100">
                          <a:effectLst/>
                        </a:rPr>
                        <a:t>2486380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0" marB="0"/>
                </a:tc>
                <a:tc>
                  <a:txBody>
                    <a:bodyPr/>
                    <a:lstStyle/>
                    <a:p>
                      <a:pPr marL="228600" marR="0">
                        <a:lnSpc>
                          <a:spcPct val="115000"/>
                        </a:lnSpc>
                        <a:spcBef>
                          <a:spcPts val="0"/>
                        </a:spcBef>
                        <a:spcAft>
                          <a:spcPts val="0"/>
                        </a:spcAft>
                      </a:pPr>
                      <a:r>
                        <a:rPr lang="en-US" sz="1100" dirty="0" smtClean="0">
                          <a:effectLst/>
                        </a:rPr>
                        <a:t>10/26/2013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0" marB="0"/>
                </a:tc>
                <a:tc>
                  <a:txBody>
                    <a:bodyPr/>
                    <a:lstStyle/>
                    <a:p>
                      <a:pPr marL="228600" marR="0">
                        <a:lnSpc>
                          <a:spcPct val="115000"/>
                        </a:lnSpc>
                        <a:spcBef>
                          <a:spcPts val="0"/>
                        </a:spcBef>
                        <a:spcAft>
                          <a:spcPts val="0"/>
                        </a:spcAft>
                      </a:pPr>
                      <a:r>
                        <a:rPr lang="en-US" sz="1100" dirty="0">
                          <a:effectLst/>
                        </a:rPr>
                        <a:t>19152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0" marB="0"/>
                </a:tc>
              </a:tr>
              <a:tr h="271749">
                <a:tc>
                  <a:txBody>
                    <a:bodyPr/>
                    <a:lstStyle/>
                    <a:p>
                      <a:pPr marL="228600" marR="0">
                        <a:lnSpc>
                          <a:spcPct val="115000"/>
                        </a:lnSpc>
                        <a:spcBef>
                          <a:spcPts val="0"/>
                        </a:spcBef>
                        <a:spcAft>
                          <a:spcPts val="0"/>
                        </a:spcAft>
                      </a:pPr>
                      <a:r>
                        <a:rPr lang="en-US" sz="11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0" marB="0"/>
                </a:tc>
                <a:tc>
                  <a:txBody>
                    <a:bodyPr/>
                    <a:lstStyle/>
                    <a:p>
                      <a:pPr marL="228600" marR="0">
                        <a:lnSpc>
                          <a:spcPct val="115000"/>
                        </a:lnSpc>
                        <a:spcBef>
                          <a:spcPts val="0"/>
                        </a:spcBef>
                        <a:spcAft>
                          <a:spcPts val="0"/>
                        </a:spcAft>
                      </a:pPr>
                      <a:r>
                        <a:rPr lang="en-US" sz="1100">
                          <a:effectLst/>
                        </a:rPr>
                        <a:t>7452322</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0" marB="0"/>
                </a:tc>
                <a:tc>
                  <a:txBody>
                    <a:bodyPr/>
                    <a:lstStyle/>
                    <a:p>
                      <a:pPr marL="228600" marR="0">
                        <a:lnSpc>
                          <a:spcPct val="115000"/>
                        </a:lnSpc>
                        <a:spcBef>
                          <a:spcPts val="0"/>
                        </a:spcBef>
                        <a:spcAft>
                          <a:spcPts val="0"/>
                        </a:spcAft>
                      </a:pPr>
                      <a:r>
                        <a:rPr lang="en-US" sz="1100">
                          <a:effectLst/>
                        </a:rPr>
                        <a:t>1458478</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0" marB="0"/>
                </a:tc>
                <a:tc>
                  <a:txBody>
                    <a:bodyPr/>
                    <a:lstStyle/>
                    <a:p>
                      <a:pPr marL="228600" marR="0">
                        <a:lnSpc>
                          <a:spcPct val="115000"/>
                        </a:lnSpc>
                        <a:spcBef>
                          <a:spcPts val="0"/>
                        </a:spcBef>
                        <a:spcAft>
                          <a:spcPts val="0"/>
                        </a:spcAft>
                      </a:pPr>
                      <a:r>
                        <a:rPr lang="en-US" sz="1100" dirty="0" smtClean="0">
                          <a:effectLst/>
                        </a:rPr>
                        <a:t>11/1/2013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0" marB="0"/>
                </a:tc>
                <a:tc>
                  <a:txBody>
                    <a:bodyPr/>
                    <a:lstStyle/>
                    <a:p>
                      <a:pPr marL="228600" marR="0">
                        <a:lnSpc>
                          <a:spcPct val="115000"/>
                        </a:lnSpc>
                        <a:spcBef>
                          <a:spcPts val="0"/>
                        </a:spcBef>
                        <a:spcAft>
                          <a:spcPts val="0"/>
                        </a:spcAft>
                      </a:pPr>
                      <a:r>
                        <a:rPr lang="en-US" sz="1100">
                          <a:effectLst/>
                        </a:rPr>
                        <a:t>785</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0" marB="0"/>
                </a:tc>
              </a:tr>
              <a:tr h="271749">
                <a:tc>
                  <a:txBody>
                    <a:bodyPr/>
                    <a:lstStyle/>
                    <a:p>
                      <a:pPr marL="228600" marR="0">
                        <a:lnSpc>
                          <a:spcPct val="115000"/>
                        </a:lnSpc>
                        <a:spcBef>
                          <a:spcPts val="0"/>
                        </a:spcBef>
                        <a:spcAft>
                          <a:spcPts val="0"/>
                        </a:spcAft>
                      </a:pPr>
                      <a:r>
                        <a:rPr lang="en-US" sz="1100">
                          <a:effectLst/>
                        </a:rPr>
                        <a:t>3</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0" marB="0"/>
                </a:tc>
                <a:tc>
                  <a:txBody>
                    <a:bodyPr/>
                    <a:lstStyle/>
                    <a:p>
                      <a:pPr marL="228600" marR="0">
                        <a:lnSpc>
                          <a:spcPct val="115000"/>
                        </a:lnSpc>
                        <a:spcBef>
                          <a:spcPts val="0"/>
                        </a:spcBef>
                        <a:spcAft>
                          <a:spcPts val="0"/>
                        </a:spcAft>
                      </a:pPr>
                      <a:r>
                        <a:rPr lang="en-US" sz="1100">
                          <a:effectLst/>
                        </a:rPr>
                        <a:t>5573073</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0" marB="0"/>
                </a:tc>
                <a:tc>
                  <a:txBody>
                    <a:bodyPr/>
                    <a:lstStyle/>
                    <a:p>
                      <a:pPr marL="228600" marR="0">
                        <a:lnSpc>
                          <a:spcPct val="115000"/>
                        </a:lnSpc>
                        <a:spcBef>
                          <a:spcPts val="0"/>
                        </a:spcBef>
                        <a:spcAft>
                          <a:spcPts val="0"/>
                        </a:spcAft>
                      </a:pPr>
                      <a:r>
                        <a:rPr lang="en-US" sz="1100">
                          <a:effectLst/>
                        </a:rPr>
                        <a:t>7384945</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0" marB="0"/>
                </a:tc>
                <a:tc>
                  <a:txBody>
                    <a:bodyPr/>
                    <a:lstStyle/>
                    <a:p>
                      <a:pPr marL="228600" marR="0">
                        <a:lnSpc>
                          <a:spcPct val="115000"/>
                        </a:lnSpc>
                        <a:spcBef>
                          <a:spcPts val="0"/>
                        </a:spcBef>
                        <a:spcAft>
                          <a:spcPts val="0"/>
                        </a:spcAft>
                      </a:pPr>
                      <a:r>
                        <a:rPr lang="en-US" sz="1100" dirty="0" smtClean="0">
                          <a:effectLst/>
                        </a:rPr>
                        <a:t>11/15/2013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0" marB="0"/>
                </a:tc>
                <a:tc>
                  <a:txBody>
                    <a:bodyPr/>
                    <a:lstStyle/>
                    <a:p>
                      <a:pPr marL="228600" marR="0">
                        <a:lnSpc>
                          <a:spcPct val="115000"/>
                        </a:lnSpc>
                        <a:spcBef>
                          <a:spcPts val="0"/>
                        </a:spcBef>
                        <a:spcAft>
                          <a:spcPts val="0"/>
                        </a:spcAft>
                      </a:pPr>
                      <a:r>
                        <a:rPr lang="en-US" sz="1100" dirty="0">
                          <a:effectLst/>
                        </a:rPr>
                        <a:t>658</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0" marB="0"/>
                </a:tc>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3389114067"/>
              </p:ext>
            </p:extLst>
          </p:nvPr>
        </p:nvGraphicFramePr>
        <p:xfrm>
          <a:off x="6163733" y="4719945"/>
          <a:ext cx="4920345" cy="1071256"/>
        </p:xfrm>
        <a:graphic>
          <a:graphicData uri="http://schemas.openxmlformats.org/drawingml/2006/table">
            <a:tbl>
              <a:tblPr firstRow="1" firstCol="1" bandRow="1">
                <a:tableStyleId>{21E4AEA4-8DFA-4A89-87EB-49C32662AFE0}</a:tableStyleId>
              </a:tblPr>
              <a:tblGrid>
                <a:gridCol w="679270"/>
                <a:gridCol w="1288868"/>
                <a:gridCol w="984069"/>
                <a:gridCol w="984069"/>
                <a:gridCol w="984069"/>
              </a:tblGrid>
              <a:tr h="299326">
                <a:tc>
                  <a:txBody>
                    <a:bodyPr/>
                    <a:lstStyle/>
                    <a:p>
                      <a:pPr marL="0" marR="0" algn="ctr">
                        <a:lnSpc>
                          <a:spcPct val="115000"/>
                        </a:lnSpc>
                        <a:spcBef>
                          <a:spcPts val="0"/>
                        </a:spcBef>
                        <a:spcAft>
                          <a:spcPts val="0"/>
                        </a:spcAft>
                      </a:pPr>
                      <a:r>
                        <a:rPr lang="en-US" sz="1100" dirty="0">
                          <a:effectLst/>
                        </a:rPr>
                        <a:t>No</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0" marB="0"/>
                </a:tc>
                <a:tc>
                  <a:txBody>
                    <a:bodyPr/>
                    <a:lstStyle/>
                    <a:p>
                      <a:pPr marL="0" marR="0" algn="ctr">
                        <a:lnSpc>
                          <a:spcPct val="115000"/>
                        </a:lnSpc>
                        <a:spcBef>
                          <a:spcPts val="0"/>
                        </a:spcBef>
                        <a:spcAft>
                          <a:spcPts val="0"/>
                        </a:spcAft>
                      </a:pPr>
                      <a:r>
                        <a:rPr lang="en-US" sz="1100" dirty="0">
                          <a:effectLst/>
                        </a:rPr>
                        <a:t>S0Alliance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0" marB="0" anchor="ctr"/>
                </a:tc>
                <a:tc>
                  <a:txBody>
                    <a:bodyPr/>
                    <a:lstStyle/>
                    <a:p>
                      <a:pPr marL="0" marR="0" algn="ctr">
                        <a:lnSpc>
                          <a:spcPct val="115000"/>
                        </a:lnSpc>
                        <a:spcBef>
                          <a:spcPts val="0"/>
                        </a:spcBef>
                        <a:spcAft>
                          <a:spcPts val="0"/>
                        </a:spcAft>
                      </a:pPr>
                      <a:r>
                        <a:rPr lang="en-US" sz="1100">
                          <a:effectLst/>
                        </a:rPr>
                        <a:t>S1Alliance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0" marB="0" anchor="ctr"/>
                </a:tc>
                <a:tc>
                  <a:txBody>
                    <a:bodyPr/>
                    <a:lstStyle/>
                    <a:p>
                      <a:pPr marL="0" marR="0" algn="ctr">
                        <a:lnSpc>
                          <a:spcPct val="115000"/>
                        </a:lnSpc>
                        <a:spcBef>
                          <a:spcPts val="0"/>
                        </a:spcBef>
                        <a:spcAft>
                          <a:spcPts val="0"/>
                        </a:spcAft>
                      </a:pPr>
                      <a:r>
                        <a:rPr lang="en-US" sz="1100" dirty="0" smtClean="0">
                          <a:effectLst/>
                        </a:rPr>
                        <a:t>Date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0" marB="0" anchor="ctr"/>
                </a:tc>
                <a:tc>
                  <a:txBody>
                    <a:bodyPr/>
                    <a:lstStyle/>
                    <a:p>
                      <a:pPr marL="0" marR="0" algn="ctr">
                        <a:lnSpc>
                          <a:spcPct val="115000"/>
                        </a:lnSpc>
                        <a:spcBef>
                          <a:spcPts val="0"/>
                        </a:spcBef>
                        <a:spcAft>
                          <a:spcPts val="0"/>
                        </a:spcAft>
                      </a:pPr>
                      <a:r>
                        <a:rPr lang="en-US" sz="1100" dirty="0">
                          <a:effectLst/>
                        </a:rPr>
                        <a:t>Match Count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0" marB="0" anchor="ctr"/>
                </a:tc>
              </a:tr>
              <a:tr h="260018">
                <a:tc>
                  <a:txBody>
                    <a:bodyPr/>
                    <a:lstStyle/>
                    <a:p>
                      <a:pPr marL="0" marR="0" algn="ctr">
                        <a:lnSpc>
                          <a:spcPct val="115000"/>
                        </a:lnSpc>
                        <a:spcBef>
                          <a:spcPts val="0"/>
                        </a:spcBef>
                        <a:spcAft>
                          <a:spcPts val="0"/>
                        </a:spcAft>
                      </a:pPr>
                      <a:r>
                        <a:rPr lang="en-US" sz="1100">
                          <a:effectLst/>
                        </a:rPr>
                        <a:t>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0" marB="0"/>
                </a:tc>
                <a:tc>
                  <a:txBody>
                    <a:bodyPr/>
                    <a:lstStyle/>
                    <a:p>
                      <a:pPr marL="0" marR="0" algn="ctr">
                        <a:lnSpc>
                          <a:spcPct val="115000"/>
                        </a:lnSpc>
                        <a:spcBef>
                          <a:spcPts val="0"/>
                        </a:spcBef>
                        <a:spcAft>
                          <a:spcPts val="0"/>
                        </a:spcAft>
                      </a:pPr>
                      <a:r>
                        <a:rPr lang="en-US" sz="1100">
                          <a:effectLst/>
                        </a:rPr>
                        <a:t>336|1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0" marB="0" anchor="ctr"/>
                </a:tc>
                <a:tc>
                  <a:txBody>
                    <a:bodyPr/>
                    <a:lstStyle/>
                    <a:p>
                      <a:pPr marL="0" marR="0" algn="ctr">
                        <a:lnSpc>
                          <a:spcPct val="115000"/>
                        </a:lnSpc>
                        <a:spcBef>
                          <a:spcPts val="0"/>
                        </a:spcBef>
                        <a:spcAft>
                          <a:spcPts val="0"/>
                        </a:spcAft>
                      </a:pPr>
                      <a:r>
                        <a:rPr lang="en-US" sz="1100">
                          <a:effectLst/>
                        </a:rPr>
                        <a:t>20118|1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0" marB="0" anchor="ctr"/>
                </a:tc>
                <a:tc>
                  <a:txBody>
                    <a:bodyPr/>
                    <a:lstStyle/>
                    <a:p>
                      <a:pPr marL="0" marR="0" algn="ctr">
                        <a:lnSpc>
                          <a:spcPct val="115000"/>
                        </a:lnSpc>
                        <a:spcBef>
                          <a:spcPts val="0"/>
                        </a:spcBef>
                        <a:spcAft>
                          <a:spcPts val="0"/>
                        </a:spcAft>
                      </a:pPr>
                      <a:r>
                        <a:rPr lang="en-US" sz="1100" dirty="0" smtClean="0">
                          <a:effectLst/>
                        </a:rPr>
                        <a:t>10/26/2013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0" marB="0" anchor="ctr"/>
                </a:tc>
                <a:tc>
                  <a:txBody>
                    <a:bodyPr/>
                    <a:lstStyle/>
                    <a:p>
                      <a:pPr marL="0" marR="0" algn="ctr">
                        <a:lnSpc>
                          <a:spcPct val="115000"/>
                        </a:lnSpc>
                        <a:spcBef>
                          <a:spcPts val="0"/>
                        </a:spcBef>
                        <a:spcAft>
                          <a:spcPts val="0"/>
                        </a:spcAft>
                      </a:pPr>
                      <a:r>
                        <a:rPr lang="en-US" sz="1100">
                          <a:effectLst/>
                        </a:rPr>
                        <a:t>19160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0" marB="0" anchor="ctr"/>
                </a:tc>
              </a:tr>
              <a:tr h="255956">
                <a:tc>
                  <a:txBody>
                    <a:bodyPr/>
                    <a:lstStyle/>
                    <a:p>
                      <a:pPr marL="0" marR="0" algn="ctr">
                        <a:lnSpc>
                          <a:spcPct val="115000"/>
                        </a:lnSpc>
                        <a:spcBef>
                          <a:spcPts val="0"/>
                        </a:spcBef>
                        <a:spcAft>
                          <a:spcPts val="0"/>
                        </a:spcAft>
                      </a:pPr>
                      <a:r>
                        <a:rPr lang="en-US" sz="1100">
                          <a:effectLst/>
                        </a:rPr>
                        <a:t>2</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0" marB="0"/>
                </a:tc>
                <a:tc>
                  <a:txBody>
                    <a:bodyPr/>
                    <a:lstStyle/>
                    <a:p>
                      <a:pPr marL="0" marR="0" algn="ctr">
                        <a:lnSpc>
                          <a:spcPct val="115000"/>
                        </a:lnSpc>
                        <a:spcBef>
                          <a:spcPts val="0"/>
                        </a:spcBef>
                        <a:spcAft>
                          <a:spcPts val="0"/>
                        </a:spcAft>
                      </a:pPr>
                      <a:r>
                        <a:rPr lang="en-US" sz="1100">
                          <a:effectLst/>
                        </a:rPr>
                        <a:t>19527|21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0" marB="0" anchor="ctr"/>
                </a:tc>
                <a:tc>
                  <a:txBody>
                    <a:bodyPr/>
                    <a:lstStyle/>
                    <a:p>
                      <a:pPr marL="0" marR="0" algn="ctr">
                        <a:lnSpc>
                          <a:spcPct val="115000"/>
                        </a:lnSpc>
                        <a:spcBef>
                          <a:spcPts val="0"/>
                        </a:spcBef>
                        <a:spcAft>
                          <a:spcPts val="0"/>
                        </a:spcAft>
                      </a:pPr>
                      <a:r>
                        <a:rPr lang="en-US" sz="1100">
                          <a:effectLst/>
                        </a:rPr>
                        <a:t>15805|21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0" marB="0" anchor="ctr"/>
                </a:tc>
                <a:tc>
                  <a:txBody>
                    <a:bodyPr/>
                    <a:lstStyle/>
                    <a:p>
                      <a:pPr marL="0" marR="0" algn="ctr">
                        <a:lnSpc>
                          <a:spcPct val="115000"/>
                        </a:lnSpc>
                        <a:spcBef>
                          <a:spcPts val="0"/>
                        </a:spcBef>
                        <a:spcAft>
                          <a:spcPts val="0"/>
                        </a:spcAft>
                      </a:pPr>
                      <a:r>
                        <a:rPr lang="en-US" sz="1100" dirty="0" smtClean="0">
                          <a:effectLst/>
                        </a:rPr>
                        <a:t>12/15/2013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0" marB="0" anchor="ctr"/>
                </a:tc>
                <a:tc>
                  <a:txBody>
                    <a:bodyPr/>
                    <a:lstStyle/>
                    <a:p>
                      <a:pPr marL="0" marR="0" algn="ctr">
                        <a:lnSpc>
                          <a:spcPct val="115000"/>
                        </a:lnSpc>
                        <a:spcBef>
                          <a:spcPts val="0"/>
                        </a:spcBef>
                        <a:spcAft>
                          <a:spcPts val="0"/>
                        </a:spcAft>
                      </a:pPr>
                      <a:r>
                        <a:rPr lang="en-US" sz="1100">
                          <a:effectLst/>
                        </a:rPr>
                        <a:t>752</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0" marB="0" anchor="ctr"/>
                </a:tc>
              </a:tr>
              <a:tr h="255956">
                <a:tc>
                  <a:txBody>
                    <a:bodyPr/>
                    <a:lstStyle/>
                    <a:p>
                      <a:pPr marL="0" marR="0" algn="ctr">
                        <a:lnSpc>
                          <a:spcPct val="115000"/>
                        </a:lnSpc>
                        <a:spcBef>
                          <a:spcPts val="0"/>
                        </a:spcBef>
                        <a:spcAft>
                          <a:spcPts val="0"/>
                        </a:spcAft>
                      </a:pPr>
                      <a:r>
                        <a:rPr lang="en-US" sz="1100">
                          <a:effectLst/>
                        </a:rPr>
                        <a:t>3</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0" marB="0"/>
                </a:tc>
                <a:tc>
                  <a:txBody>
                    <a:bodyPr/>
                    <a:lstStyle/>
                    <a:p>
                      <a:pPr marL="0" marR="0" algn="ctr">
                        <a:lnSpc>
                          <a:spcPct val="115000"/>
                        </a:lnSpc>
                        <a:spcBef>
                          <a:spcPts val="0"/>
                        </a:spcBef>
                        <a:spcAft>
                          <a:spcPts val="0"/>
                        </a:spcAft>
                      </a:pPr>
                      <a:r>
                        <a:rPr lang="en-US" sz="1100">
                          <a:effectLst/>
                        </a:rPr>
                        <a:t>22211|21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0" marB="0" anchor="ctr"/>
                </a:tc>
                <a:tc>
                  <a:txBody>
                    <a:bodyPr/>
                    <a:lstStyle/>
                    <a:p>
                      <a:pPr marL="0" marR="0" algn="ctr">
                        <a:lnSpc>
                          <a:spcPct val="115000"/>
                        </a:lnSpc>
                        <a:spcBef>
                          <a:spcPts val="0"/>
                        </a:spcBef>
                        <a:spcAft>
                          <a:spcPts val="0"/>
                        </a:spcAft>
                      </a:pPr>
                      <a:r>
                        <a:rPr lang="en-US" sz="1100" dirty="0">
                          <a:effectLst/>
                        </a:rPr>
                        <a:t>23227|21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0" marB="0" anchor="ctr"/>
                </a:tc>
                <a:tc>
                  <a:txBody>
                    <a:bodyPr/>
                    <a:lstStyle/>
                    <a:p>
                      <a:pPr marL="0" marR="0" algn="ctr">
                        <a:lnSpc>
                          <a:spcPct val="115000"/>
                        </a:lnSpc>
                        <a:spcBef>
                          <a:spcPts val="0"/>
                        </a:spcBef>
                        <a:spcAft>
                          <a:spcPts val="0"/>
                        </a:spcAft>
                      </a:pPr>
                      <a:r>
                        <a:rPr lang="en-US" sz="1100" dirty="0" smtClean="0">
                          <a:effectLst/>
                        </a:rPr>
                        <a:t>11/15/2013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0" marB="0" anchor="ctr"/>
                </a:tc>
                <a:tc>
                  <a:txBody>
                    <a:bodyPr/>
                    <a:lstStyle/>
                    <a:p>
                      <a:pPr marL="0" marR="0" algn="ctr">
                        <a:lnSpc>
                          <a:spcPct val="115000"/>
                        </a:lnSpc>
                        <a:spcBef>
                          <a:spcPts val="0"/>
                        </a:spcBef>
                        <a:spcAft>
                          <a:spcPts val="0"/>
                        </a:spcAft>
                      </a:pPr>
                      <a:r>
                        <a:rPr lang="en-US" sz="1100" dirty="0">
                          <a:effectLst/>
                        </a:rPr>
                        <a:t>702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0" marB="0" anchor="ctr"/>
                </a:tc>
              </a:tr>
            </a:tbl>
          </a:graphicData>
        </a:graphic>
      </p:graphicFrame>
    </p:spTree>
    <p:extLst>
      <p:ext uri="{BB962C8B-B14F-4D97-AF65-F5344CB8AC3E}">
        <p14:creationId xmlns:p14="http://schemas.microsoft.com/office/powerpoint/2010/main" val="38386885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 calcmode="lin" valueType="num">
                                      <p:cBhvr additive="base">
                                        <p:cTn id="7" dur="500" fill="hold"/>
                                        <p:tgtEl>
                                          <p:spTgt spid="1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2">
                                            <p:txEl>
                                              <p:pRg st="1" end="1"/>
                                            </p:txEl>
                                          </p:spTgt>
                                        </p:tgtEl>
                                        <p:attrNameLst>
                                          <p:attrName>style.visibility</p:attrName>
                                        </p:attrNameLst>
                                      </p:cBhvr>
                                      <p:to>
                                        <p:strVal val="visible"/>
                                      </p:to>
                                    </p:set>
                                    <p:anim calcmode="lin" valueType="num">
                                      <p:cBhvr additive="base">
                                        <p:cTn id="13" dur="500" fill="hold"/>
                                        <p:tgtEl>
                                          <p:spTgt spid="12">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2">
                                            <p:txEl>
                                              <p:pRg st="2" end="2"/>
                                            </p:txEl>
                                          </p:spTgt>
                                        </p:tgtEl>
                                        <p:attrNameLst>
                                          <p:attrName>style.visibility</p:attrName>
                                        </p:attrNameLst>
                                      </p:cBhvr>
                                      <p:to>
                                        <p:strVal val="visible"/>
                                      </p:to>
                                    </p:set>
                                    <p:anim calcmode="lin" valueType="num">
                                      <p:cBhvr additive="base">
                                        <p:cTn id="19" dur="500" fill="hold"/>
                                        <p:tgtEl>
                                          <p:spTgt spid="12">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anim calcmode="lin" valueType="num">
                                      <p:cBhvr additive="base">
                                        <p:cTn id="25" dur="500" fill="hold"/>
                                        <p:tgtEl>
                                          <p:spTgt spid="3"/>
                                        </p:tgtEl>
                                        <p:attrNameLst>
                                          <p:attrName>ppt_x</p:attrName>
                                        </p:attrNameLst>
                                      </p:cBhvr>
                                      <p:tavLst>
                                        <p:tav tm="0">
                                          <p:val>
                                            <p:strVal val="#ppt_x"/>
                                          </p:val>
                                        </p:tav>
                                        <p:tav tm="100000">
                                          <p:val>
                                            <p:strVal val="#ppt_x"/>
                                          </p:val>
                                        </p:tav>
                                      </p:tavLst>
                                    </p:anim>
                                    <p:anim calcmode="lin" valueType="num">
                                      <p:cBhvr additive="base">
                                        <p:cTn id="26" dur="500" fill="hold"/>
                                        <p:tgtEl>
                                          <p:spTgt spid="3"/>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7"/>
                                        </p:tgtEl>
                                        <p:attrNameLst>
                                          <p:attrName>style.visibility</p:attrName>
                                        </p:attrNameLst>
                                      </p:cBhvr>
                                      <p:to>
                                        <p:strVal val="visible"/>
                                      </p:to>
                                    </p:set>
                                    <p:anim calcmode="lin" valueType="num">
                                      <p:cBhvr additive="base">
                                        <p:cTn id="29" dur="500" fill="hold"/>
                                        <p:tgtEl>
                                          <p:spTgt spid="7"/>
                                        </p:tgtEl>
                                        <p:attrNameLst>
                                          <p:attrName>ppt_x</p:attrName>
                                        </p:attrNameLst>
                                      </p:cBhvr>
                                      <p:tavLst>
                                        <p:tav tm="0">
                                          <p:val>
                                            <p:strVal val="#ppt_x"/>
                                          </p:val>
                                        </p:tav>
                                        <p:tav tm="100000">
                                          <p:val>
                                            <p:strVal val="#ppt_x"/>
                                          </p:val>
                                        </p:tav>
                                      </p:tavLst>
                                    </p:anim>
                                    <p:anim calcmode="lin" valueType="num">
                                      <p:cBhvr additive="base">
                                        <p:cTn id="3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12">
                                            <p:txEl>
                                              <p:pRg st="7" end="7"/>
                                            </p:txEl>
                                          </p:spTgt>
                                        </p:tgtEl>
                                        <p:attrNameLst>
                                          <p:attrName>style.visibility</p:attrName>
                                        </p:attrNameLst>
                                      </p:cBhvr>
                                      <p:to>
                                        <p:strVal val="visible"/>
                                      </p:to>
                                    </p:set>
                                    <p:anim calcmode="lin" valueType="num">
                                      <p:cBhvr additive="base">
                                        <p:cTn id="35" dur="500" fill="hold"/>
                                        <p:tgtEl>
                                          <p:spTgt spid="12">
                                            <p:txEl>
                                              <p:pRg st="7" end="7"/>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12">
                                            <p:txEl>
                                              <p:pRg st="7" end="7"/>
                                            </p:txEl>
                                          </p:spTgt>
                                        </p:tgtEl>
                                        <p:attrNameLst>
                                          <p:attrName>ppt_y</p:attrName>
                                        </p:attrNameLst>
                                      </p:cBhvr>
                                      <p:tavLst>
                                        <p:tav tm="0">
                                          <p:val>
                                            <p:strVal val="1+#ppt_h/2"/>
                                          </p:val>
                                        </p:tav>
                                        <p:tav tm="100000">
                                          <p:val>
                                            <p:strVal val="#ppt_y"/>
                                          </p:val>
                                        </p:tav>
                                      </p:tavLst>
                                    </p:anim>
                                  </p:childTnLst>
                                </p:cTn>
                              </p:par>
                            </p:childTnLst>
                          </p:cTn>
                        </p:par>
                        <p:par>
                          <p:cTn id="37" fill="hold">
                            <p:stCondLst>
                              <p:cond delay="500"/>
                            </p:stCondLst>
                            <p:childTnLst>
                              <p:par>
                                <p:cTn id="38" presetID="2" presetClass="entr" presetSubtype="4" fill="hold" grpId="0" nodeType="afterEffect">
                                  <p:stCondLst>
                                    <p:cond delay="0"/>
                                  </p:stCondLst>
                                  <p:childTnLst>
                                    <p:set>
                                      <p:cBhvr>
                                        <p:cTn id="39" dur="1" fill="hold">
                                          <p:stCondLst>
                                            <p:cond delay="0"/>
                                          </p:stCondLst>
                                        </p:cTn>
                                        <p:tgtEl>
                                          <p:spTgt spid="12">
                                            <p:txEl>
                                              <p:pRg st="11" end="11"/>
                                            </p:txEl>
                                          </p:spTgt>
                                        </p:tgtEl>
                                        <p:attrNameLst>
                                          <p:attrName>style.visibility</p:attrName>
                                        </p:attrNameLst>
                                      </p:cBhvr>
                                      <p:to>
                                        <p:strVal val="visible"/>
                                      </p:to>
                                    </p:set>
                                    <p:anim calcmode="lin" valueType="num">
                                      <p:cBhvr additive="base">
                                        <p:cTn id="40" dur="500" fill="hold"/>
                                        <p:tgtEl>
                                          <p:spTgt spid="12">
                                            <p:txEl>
                                              <p:pRg st="11" end="11"/>
                                            </p:txEl>
                                          </p:spTgt>
                                        </p:tgtEl>
                                        <p:attrNameLst>
                                          <p:attrName>ppt_x</p:attrName>
                                        </p:attrNameLst>
                                      </p:cBhvr>
                                      <p:tavLst>
                                        <p:tav tm="0">
                                          <p:val>
                                            <p:strVal val="#ppt_x"/>
                                          </p:val>
                                        </p:tav>
                                        <p:tav tm="100000">
                                          <p:val>
                                            <p:strVal val="#ppt_x"/>
                                          </p:val>
                                        </p:tav>
                                      </p:tavLst>
                                    </p:anim>
                                    <p:anim calcmode="lin" valueType="num">
                                      <p:cBhvr additive="base">
                                        <p:cTn id="41" dur="500" fill="hold"/>
                                        <p:tgtEl>
                                          <p:spTgt spid="12">
                                            <p:txEl>
                                              <p:pRg st="11" end="11"/>
                                            </p:txEl>
                                          </p:spTgt>
                                        </p:tgtEl>
                                        <p:attrNameLst>
                                          <p:attrName>ppt_y</p:attrName>
                                        </p:attrNameLst>
                                      </p:cBhvr>
                                      <p:tavLst>
                                        <p:tav tm="0">
                                          <p:val>
                                            <p:strVal val="1+#ppt_h/2"/>
                                          </p:val>
                                        </p:tav>
                                        <p:tav tm="100000">
                                          <p:val>
                                            <p:strVal val="#ppt_y"/>
                                          </p:val>
                                        </p:tav>
                                      </p:tavLst>
                                    </p:anim>
                                  </p:childTnLst>
                                </p:cTn>
                              </p:par>
                              <p:par>
                                <p:cTn id="42" presetID="2" presetClass="entr" presetSubtype="4" fill="hold" nodeType="withEffect">
                                  <p:stCondLst>
                                    <p:cond delay="0"/>
                                  </p:stCondLst>
                                  <p:childTnLst>
                                    <p:set>
                                      <p:cBhvr>
                                        <p:cTn id="43" dur="1" fill="hold">
                                          <p:stCondLst>
                                            <p:cond delay="0"/>
                                          </p:stCondLst>
                                        </p:cTn>
                                        <p:tgtEl>
                                          <p:spTgt spid="8"/>
                                        </p:tgtEl>
                                        <p:attrNameLst>
                                          <p:attrName>style.visibility</p:attrName>
                                        </p:attrNameLst>
                                      </p:cBhvr>
                                      <p:to>
                                        <p:strVal val="visible"/>
                                      </p:to>
                                    </p:set>
                                    <p:anim calcmode="lin" valueType="num">
                                      <p:cBhvr additive="base">
                                        <p:cTn id="44" dur="500" fill="hold"/>
                                        <p:tgtEl>
                                          <p:spTgt spid="8"/>
                                        </p:tgtEl>
                                        <p:attrNameLst>
                                          <p:attrName>ppt_x</p:attrName>
                                        </p:attrNameLst>
                                      </p:cBhvr>
                                      <p:tavLst>
                                        <p:tav tm="0">
                                          <p:val>
                                            <p:strVal val="#ppt_x"/>
                                          </p:val>
                                        </p:tav>
                                        <p:tav tm="100000">
                                          <p:val>
                                            <p:strVal val="#ppt_x"/>
                                          </p:val>
                                        </p:tav>
                                      </p:tavLst>
                                    </p:anim>
                                    <p:anim calcmode="lin" valueType="num">
                                      <p:cBhvr additive="base">
                                        <p:cTn id="45" dur="500" fill="hold"/>
                                        <p:tgtEl>
                                          <p:spTgt spid="8"/>
                                        </p:tgtEl>
                                        <p:attrNameLst>
                                          <p:attrName>ppt_y</p:attrName>
                                        </p:attrNameLst>
                                      </p:cBhvr>
                                      <p:tavLst>
                                        <p:tav tm="0">
                                          <p:val>
                                            <p:strVal val="1+#ppt_h/2"/>
                                          </p:val>
                                        </p:tav>
                                        <p:tav tm="100000">
                                          <p:val>
                                            <p:strVal val="#ppt_y"/>
                                          </p:val>
                                        </p:tav>
                                      </p:tavLst>
                                    </p:anim>
                                  </p:childTnLst>
                                </p:cTn>
                              </p:par>
                              <p:par>
                                <p:cTn id="46" presetID="2" presetClass="entr" presetSubtype="4" fill="hold" nodeType="withEffect">
                                  <p:stCondLst>
                                    <p:cond delay="0"/>
                                  </p:stCondLst>
                                  <p:childTnLst>
                                    <p:set>
                                      <p:cBhvr>
                                        <p:cTn id="47" dur="1" fill="hold">
                                          <p:stCondLst>
                                            <p:cond delay="0"/>
                                          </p:stCondLst>
                                        </p:cTn>
                                        <p:tgtEl>
                                          <p:spTgt spid="9"/>
                                        </p:tgtEl>
                                        <p:attrNameLst>
                                          <p:attrName>style.visibility</p:attrName>
                                        </p:attrNameLst>
                                      </p:cBhvr>
                                      <p:to>
                                        <p:strVal val="visible"/>
                                      </p:to>
                                    </p:set>
                                    <p:anim calcmode="lin" valueType="num">
                                      <p:cBhvr additive="base">
                                        <p:cTn id="48" dur="500" fill="hold"/>
                                        <p:tgtEl>
                                          <p:spTgt spid="9"/>
                                        </p:tgtEl>
                                        <p:attrNameLst>
                                          <p:attrName>ppt_x</p:attrName>
                                        </p:attrNameLst>
                                      </p:cBhvr>
                                      <p:tavLst>
                                        <p:tav tm="0">
                                          <p:val>
                                            <p:strVal val="#ppt_x"/>
                                          </p:val>
                                        </p:tav>
                                        <p:tav tm="100000">
                                          <p:val>
                                            <p:strVal val="#ppt_x"/>
                                          </p:val>
                                        </p:tav>
                                      </p:tavLst>
                                    </p:anim>
                                    <p:anim calcmode="lin" valueType="num">
                                      <p:cBhvr additive="base">
                                        <p:cTn id="49"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2731" y="768979"/>
            <a:ext cx="10131425" cy="1061156"/>
          </a:xfrm>
        </p:spPr>
        <p:txBody>
          <a:bodyPr>
            <a:normAutofit/>
          </a:bodyPr>
          <a:lstStyle/>
          <a:p>
            <a:pPr algn="ctr"/>
            <a:r>
              <a:rPr lang="en-US" sz="4200" dirty="0" smtClean="0"/>
              <a:t>Agenda</a:t>
            </a:r>
            <a:endParaRPr lang="en-US" sz="4200" dirty="0"/>
          </a:p>
        </p:txBody>
      </p:sp>
      <p:sp>
        <p:nvSpPr>
          <p:cNvPr id="3" name="Subtitle 2"/>
          <p:cNvSpPr>
            <a:spLocks noGrp="1"/>
          </p:cNvSpPr>
          <p:nvPr>
            <p:ph idx="1"/>
          </p:nvPr>
        </p:nvSpPr>
        <p:spPr>
          <a:xfrm>
            <a:off x="502921" y="1830136"/>
            <a:ext cx="11338560" cy="4764974"/>
          </a:xfrm>
        </p:spPr>
        <p:txBody>
          <a:bodyPr>
            <a:normAutofit/>
          </a:bodyPr>
          <a:lstStyle/>
          <a:p>
            <a:pPr marL="514350" indent="-514350">
              <a:buFont typeface="+mj-lt"/>
              <a:buAutoNum type="arabicPeriod"/>
            </a:pPr>
            <a:r>
              <a:rPr lang="en-US" sz="3000" dirty="0" smtClean="0"/>
              <a:t>Measuring User Performance</a:t>
            </a:r>
          </a:p>
          <a:p>
            <a:pPr marL="514350" indent="-514350">
              <a:buFont typeface="+mj-lt"/>
              <a:buAutoNum type="arabicPeriod"/>
            </a:pPr>
            <a:r>
              <a:rPr lang="en-US" sz="3000" dirty="0" smtClean="0"/>
              <a:t>Classification of Users as Spenders and Non Spenders.</a:t>
            </a:r>
          </a:p>
          <a:p>
            <a:pPr marL="514350" indent="-514350">
              <a:buFont typeface="+mj-lt"/>
              <a:buAutoNum type="arabicPeriod"/>
            </a:pPr>
            <a:r>
              <a:rPr lang="en-US" sz="3000" dirty="0" smtClean="0"/>
              <a:t>Relationships between User Expenditure Vs </a:t>
            </a:r>
            <a:r>
              <a:rPr lang="en-US" sz="3000" dirty="0"/>
              <a:t>Performance &amp; Social Interaction.</a:t>
            </a:r>
            <a:endParaRPr lang="en-US" sz="3000" dirty="0" smtClean="0"/>
          </a:p>
          <a:p>
            <a:pPr marL="514350" indent="-514350">
              <a:buFont typeface="+mj-lt"/>
              <a:buAutoNum type="arabicPeriod"/>
            </a:pPr>
            <a:r>
              <a:rPr lang="en-US" sz="3000" dirty="0" smtClean="0"/>
              <a:t>Text Processing of Alliance Chats.</a:t>
            </a:r>
          </a:p>
          <a:p>
            <a:pPr marL="514350" indent="-514350">
              <a:buFont typeface="+mj-lt"/>
              <a:buAutoNum type="arabicPeriod"/>
            </a:pPr>
            <a:r>
              <a:rPr lang="en-US" sz="3000" dirty="0"/>
              <a:t>User Choices of </a:t>
            </a:r>
            <a:r>
              <a:rPr lang="en-US" sz="3000" dirty="0" smtClean="0"/>
              <a:t>Alliances, Knights and Geo Politics.</a:t>
            </a:r>
            <a:endParaRPr lang="en-US" sz="3000" dirty="0"/>
          </a:p>
          <a:p>
            <a:pPr marL="514350" indent="-514350">
              <a:buFont typeface="+mj-lt"/>
              <a:buAutoNum type="arabicPeriod"/>
            </a:pPr>
            <a:r>
              <a:rPr lang="en-US" sz="3000" dirty="0" smtClean="0"/>
              <a:t>Location Vs User Performance.</a:t>
            </a:r>
          </a:p>
          <a:p>
            <a:pPr marL="514350" indent="-514350">
              <a:buFont typeface="+mj-lt"/>
              <a:buAutoNum type="arabicPeriod"/>
            </a:pPr>
            <a:r>
              <a:rPr lang="en-US" sz="3000" dirty="0" smtClean="0"/>
              <a:t>IDEAS</a:t>
            </a:r>
            <a:endParaRPr lang="en-US" sz="3000" dirty="0"/>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 y="0"/>
            <a:ext cx="1975556" cy="998919"/>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44178" y="110980"/>
            <a:ext cx="4233333" cy="714774"/>
          </a:xfrm>
          <a:prstGeom prst="rect">
            <a:avLst/>
          </a:prstGeom>
        </p:spPr>
      </p:pic>
    </p:spTree>
    <p:extLst>
      <p:ext uri="{BB962C8B-B14F-4D97-AF65-F5344CB8AC3E}">
        <p14:creationId xmlns:p14="http://schemas.microsoft.com/office/powerpoint/2010/main" val="2101049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150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150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150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150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150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150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fade">
                                      <p:cBhvr>
                                        <p:cTn id="42" dur="1000"/>
                                        <p:tgtEl>
                                          <p:spTgt spid="3">
                                            <p:txEl>
                                              <p:pRg st="5" end="5"/>
                                            </p:txEl>
                                          </p:spTgt>
                                        </p:tgtEl>
                                      </p:cBhvr>
                                    </p:animEffect>
                                    <p:anim calcmode="lin" valueType="num">
                                      <p:cBhvr>
                                        <p:cTn id="4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1500"/>
                                  </p:stCondLst>
                                  <p:childTnLst>
                                    <p:set>
                                      <p:cBhvr>
                                        <p:cTn id="48" dur="1" fill="hold">
                                          <p:stCondLst>
                                            <p:cond delay="0"/>
                                          </p:stCondLst>
                                        </p:cTn>
                                        <p:tgtEl>
                                          <p:spTgt spid="3">
                                            <p:txEl>
                                              <p:pRg st="6" end="6"/>
                                            </p:txEl>
                                          </p:spTgt>
                                        </p:tgtEl>
                                        <p:attrNameLst>
                                          <p:attrName>style.visibility</p:attrName>
                                        </p:attrNameLst>
                                      </p:cBhvr>
                                      <p:to>
                                        <p:strVal val="visible"/>
                                      </p:to>
                                    </p:set>
                                    <p:animEffect transition="in" filter="fade">
                                      <p:cBhvr>
                                        <p:cTn id="49" dur="1000"/>
                                        <p:tgtEl>
                                          <p:spTgt spid="3">
                                            <p:txEl>
                                              <p:pRg st="6" end="6"/>
                                            </p:txEl>
                                          </p:spTgt>
                                        </p:tgtEl>
                                      </p:cBhvr>
                                    </p:animEffect>
                                    <p:anim calcmode="lin" valueType="num">
                                      <p:cBhvr>
                                        <p:cTn id="50"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51"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55309" y="773974"/>
            <a:ext cx="10131425" cy="449890"/>
          </a:xfrm>
        </p:spPr>
        <p:txBody>
          <a:bodyPr>
            <a:noAutofit/>
          </a:bodyPr>
          <a:lstStyle/>
          <a:p>
            <a:pPr algn="ctr"/>
            <a:r>
              <a:rPr lang="en-US" sz="3200" dirty="0"/>
              <a:t>V.USERS CHOICES ON ALLIANCE,KNIGHTs and GEO POLITICS</a:t>
            </a:r>
            <a:endParaRPr lang="en-US" sz="3400" dirty="0"/>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 y="0"/>
            <a:ext cx="1975556" cy="998919"/>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44178" y="110980"/>
            <a:ext cx="4233333" cy="714774"/>
          </a:xfrm>
          <a:prstGeom prst="rect">
            <a:avLst/>
          </a:prstGeom>
        </p:spPr>
      </p:pic>
      <p:sp>
        <p:nvSpPr>
          <p:cNvPr id="12" name="Content Placeholder 15"/>
          <p:cNvSpPr>
            <a:spLocks noGrp="1"/>
          </p:cNvSpPr>
          <p:nvPr>
            <p:ph idx="1"/>
          </p:nvPr>
        </p:nvSpPr>
        <p:spPr>
          <a:xfrm>
            <a:off x="349956" y="1223864"/>
            <a:ext cx="11627555" cy="5123357"/>
          </a:xfrm>
        </p:spPr>
        <p:txBody>
          <a:bodyPr anchor="t">
            <a:normAutofit/>
          </a:bodyPr>
          <a:lstStyle/>
          <a:p>
            <a:pPr marL="0" indent="0">
              <a:buNone/>
            </a:pPr>
            <a:r>
              <a:rPr lang="en-US" b="1" dirty="0" smtClean="0"/>
              <a:t>OBSERVATIONS ON KNIGHTS:</a:t>
            </a:r>
          </a:p>
          <a:p>
            <a:pPr marL="0" indent="0">
              <a:buNone/>
            </a:pPr>
            <a:r>
              <a:rPr lang="en-US" i="1" dirty="0" smtClean="0"/>
              <a:t>Presence or Absence of Knights:</a:t>
            </a:r>
          </a:p>
          <a:p>
            <a:r>
              <a:rPr lang="en-US" dirty="0" smtClean="0"/>
              <a:t>Is a knight necessary?</a:t>
            </a:r>
            <a:endParaRPr lang="en-US" dirty="0"/>
          </a:p>
          <a:p>
            <a:endParaRPr lang="en-US" i="1" dirty="0" smtClean="0"/>
          </a:p>
          <a:p>
            <a:endParaRPr lang="en-US" i="1" dirty="0" smtClean="0"/>
          </a:p>
          <a:p>
            <a:pPr marL="0" lvl="0" indent="0">
              <a:buNone/>
            </a:pPr>
            <a:endParaRPr lang="en-US" i="1" dirty="0"/>
          </a:p>
          <a:p>
            <a:pPr marL="0" lvl="0" indent="0">
              <a:buNone/>
            </a:pPr>
            <a:endParaRPr lang="en-US" i="1" dirty="0" smtClean="0"/>
          </a:p>
          <a:p>
            <a:pPr marL="0" lvl="0" indent="0">
              <a:buNone/>
            </a:pPr>
            <a:r>
              <a:rPr lang="en-US" i="1" dirty="0" smtClean="0"/>
              <a:t>Internal or External Knights:</a:t>
            </a:r>
          </a:p>
          <a:p>
            <a:pPr lvl="0"/>
            <a:r>
              <a:rPr lang="en-US" dirty="0" smtClean="0"/>
              <a:t>how the users </a:t>
            </a:r>
            <a:r>
              <a:rPr lang="en-US" dirty="0"/>
              <a:t>prefer a Knight from the same alliance to a Knight from a different alliance. </a:t>
            </a:r>
            <a:endParaRPr lang="en-US" dirty="0" smtClean="0"/>
          </a:p>
          <a:p>
            <a:pPr lvl="0"/>
            <a:endParaRPr lang="en-US" i="1" dirty="0" smtClean="0"/>
          </a:p>
        </p:txBody>
      </p:sp>
      <p:graphicFrame>
        <p:nvGraphicFramePr>
          <p:cNvPr id="2" name="Table 1"/>
          <p:cNvGraphicFramePr>
            <a:graphicFrameLocks noGrp="1"/>
          </p:cNvGraphicFramePr>
          <p:nvPr>
            <p:extLst>
              <p:ext uri="{D42A27DB-BD31-4B8C-83A1-F6EECF244321}">
                <p14:modId xmlns:p14="http://schemas.microsoft.com/office/powerpoint/2010/main" val="3218395534"/>
              </p:ext>
            </p:extLst>
          </p:nvPr>
        </p:nvGraphicFramePr>
        <p:xfrm>
          <a:off x="3152512" y="2281082"/>
          <a:ext cx="8396749" cy="1538634"/>
        </p:xfrm>
        <a:graphic>
          <a:graphicData uri="http://schemas.openxmlformats.org/drawingml/2006/table">
            <a:tbl>
              <a:tblPr firstRow="1" firstCol="1" bandRow="1">
                <a:tableStyleId>{21E4AEA4-8DFA-4A89-87EB-49C32662AFE0}</a:tableStyleId>
              </a:tblPr>
              <a:tblGrid>
                <a:gridCol w="1130892"/>
                <a:gridCol w="1130892"/>
                <a:gridCol w="1129273"/>
                <a:gridCol w="1601690"/>
                <a:gridCol w="1702001"/>
                <a:gridCol w="1702001"/>
              </a:tblGrid>
              <a:tr h="845576">
                <a:tc>
                  <a:txBody>
                    <a:bodyPr/>
                    <a:lstStyle/>
                    <a:p>
                      <a:pPr marL="0" marR="0" algn="ctr">
                        <a:lnSpc>
                          <a:spcPct val="115000"/>
                        </a:lnSpc>
                        <a:spcBef>
                          <a:spcPts val="0"/>
                        </a:spcBef>
                        <a:spcAft>
                          <a:spcPts val="0"/>
                        </a:spcAft>
                      </a:pPr>
                      <a:r>
                        <a:rPr lang="en-US" sz="1400" dirty="0">
                          <a:effectLst/>
                        </a:rPr>
                        <a:t>Categories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400" dirty="0">
                          <a:effectLst/>
                        </a:rPr>
                        <a:t>Match </a:t>
                      </a:r>
                    </a:p>
                    <a:p>
                      <a:pPr marL="0" marR="0" algn="ctr">
                        <a:lnSpc>
                          <a:spcPct val="115000"/>
                        </a:lnSpc>
                        <a:spcBef>
                          <a:spcPts val="0"/>
                        </a:spcBef>
                        <a:spcAft>
                          <a:spcPts val="0"/>
                        </a:spcAft>
                      </a:pPr>
                      <a:r>
                        <a:rPr lang="en-US" sz="1400" dirty="0">
                          <a:effectLst/>
                        </a:rPr>
                        <a:t>Side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400">
                          <a:effectLst/>
                        </a:rPr>
                        <a:t>Matches with No Knights</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400">
                          <a:effectLst/>
                        </a:rPr>
                        <a:t>Matches with</a:t>
                      </a:r>
                    </a:p>
                    <a:p>
                      <a:pPr marL="0" marR="0" algn="ctr">
                        <a:lnSpc>
                          <a:spcPct val="115000"/>
                        </a:lnSpc>
                        <a:spcBef>
                          <a:spcPts val="0"/>
                        </a:spcBef>
                        <a:spcAft>
                          <a:spcPts val="0"/>
                        </a:spcAft>
                      </a:pPr>
                      <a:r>
                        <a:rPr lang="en-US" sz="1400">
                          <a:effectLst/>
                        </a:rPr>
                        <a:t>Knights</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400">
                          <a:effectLst/>
                        </a:rPr>
                        <a:t> </a:t>
                      </a:r>
                    </a:p>
                    <a:p>
                      <a:pPr marL="0" marR="0" algn="ctr">
                        <a:lnSpc>
                          <a:spcPct val="115000"/>
                        </a:lnSpc>
                        <a:spcBef>
                          <a:spcPts val="0"/>
                        </a:spcBef>
                        <a:spcAft>
                          <a:spcPts val="0"/>
                        </a:spcAft>
                      </a:pPr>
                      <a:r>
                        <a:rPr lang="en-US" sz="1400">
                          <a:effectLst/>
                        </a:rPr>
                        <a:t>% of Matches with No Knights</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400">
                          <a:effectLst/>
                        </a:rPr>
                        <a:t> </a:t>
                      </a:r>
                    </a:p>
                    <a:p>
                      <a:pPr marL="0" marR="0" algn="ctr">
                        <a:lnSpc>
                          <a:spcPct val="115000"/>
                        </a:lnSpc>
                        <a:spcBef>
                          <a:spcPts val="0"/>
                        </a:spcBef>
                        <a:spcAft>
                          <a:spcPts val="0"/>
                        </a:spcAft>
                      </a:pPr>
                      <a:r>
                        <a:rPr lang="en-US" sz="1400">
                          <a:effectLst/>
                        </a:rPr>
                        <a:t>% of Matches with Knights</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346529">
                <a:tc rowSpan="2">
                  <a:txBody>
                    <a:bodyPr/>
                    <a:lstStyle/>
                    <a:p>
                      <a:pPr marL="0" marR="0" algn="ctr">
                        <a:lnSpc>
                          <a:spcPct val="115000"/>
                        </a:lnSpc>
                        <a:spcBef>
                          <a:spcPts val="0"/>
                        </a:spcBef>
                        <a:spcAft>
                          <a:spcPts val="0"/>
                        </a:spcAft>
                      </a:pPr>
                      <a:r>
                        <a:rPr lang="en-US" sz="1400" dirty="0">
                          <a:effectLst/>
                        </a:rPr>
                        <a:t>Total Matches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400">
                          <a:effectLst/>
                        </a:rPr>
                        <a:t>Defending</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400">
                          <a:effectLst/>
                        </a:rPr>
                        <a:t>2929282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400">
                          <a:effectLst/>
                        </a:rPr>
                        <a:t>123014</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400">
                          <a:effectLst/>
                        </a:rPr>
                        <a:t>96%</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400">
                          <a:effectLst/>
                        </a:rPr>
                        <a:t>4%</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346529">
                <a:tc vMerge="1">
                  <a:txBody>
                    <a:bodyPr/>
                    <a:lstStyle/>
                    <a:p>
                      <a:endParaRPr lang="en-US"/>
                    </a:p>
                  </a:txBody>
                  <a:tcPr/>
                </a:tc>
                <a:tc>
                  <a:txBody>
                    <a:bodyPr/>
                    <a:lstStyle/>
                    <a:p>
                      <a:pPr marL="0" marR="0" algn="ctr">
                        <a:lnSpc>
                          <a:spcPct val="115000"/>
                        </a:lnSpc>
                        <a:spcBef>
                          <a:spcPts val="0"/>
                        </a:spcBef>
                        <a:spcAft>
                          <a:spcPts val="0"/>
                        </a:spcAft>
                      </a:pPr>
                      <a:r>
                        <a:rPr lang="en-US" sz="1400" dirty="0">
                          <a:effectLst/>
                        </a:rPr>
                        <a:t>Attacking</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400">
                          <a:effectLst/>
                        </a:rPr>
                        <a:t>21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400">
                          <a:effectLst/>
                        </a:rPr>
                        <a:t>3052275</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400">
                          <a:effectLst/>
                        </a:rPr>
                        <a:t>99.99%</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400" dirty="0">
                          <a:effectLst/>
                        </a:rPr>
                        <a:t>0.00%</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1170415213"/>
              </p:ext>
            </p:extLst>
          </p:nvPr>
        </p:nvGraphicFramePr>
        <p:xfrm>
          <a:off x="1465010" y="5052307"/>
          <a:ext cx="10003506" cy="1294914"/>
        </p:xfrm>
        <a:graphic>
          <a:graphicData uri="http://schemas.openxmlformats.org/drawingml/2006/table">
            <a:tbl>
              <a:tblPr firstRow="1" firstCol="1" bandRow="1">
                <a:tableStyleId>{21E4AEA4-8DFA-4A89-87EB-49C32662AFE0}</a:tableStyleId>
              </a:tblPr>
              <a:tblGrid>
                <a:gridCol w="1345552"/>
                <a:gridCol w="1466191"/>
                <a:gridCol w="1800260"/>
                <a:gridCol w="1633225"/>
                <a:gridCol w="1753862"/>
                <a:gridCol w="2004416"/>
              </a:tblGrid>
              <a:tr h="589936">
                <a:tc>
                  <a:txBody>
                    <a:bodyPr/>
                    <a:lstStyle/>
                    <a:p>
                      <a:pPr marL="0" marR="0" algn="ctr">
                        <a:lnSpc>
                          <a:spcPct val="115000"/>
                        </a:lnSpc>
                        <a:spcBef>
                          <a:spcPts val="0"/>
                        </a:spcBef>
                        <a:spcAft>
                          <a:spcPts val="0"/>
                        </a:spcAft>
                      </a:pPr>
                      <a:r>
                        <a:rPr lang="en-US" sz="1400" dirty="0">
                          <a:effectLst/>
                        </a:rPr>
                        <a:t>Categories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400" dirty="0">
                          <a:effectLst/>
                        </a:rPr>
                        <a:t>Match </a:t>
                      </a:r>
                      <a:r>
                        <a:rPr lang="en-US" sz="1400" dirty="0" smtClean="0">
                          <a:effectLst/>
                        </a:rPr>
                        <a:t>Side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100">
                          <a:effectLst/>
                        </a:rPr>
                        <a:t>Matches with Same Alliance Knight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100" dirty="0">
                          <a:effectLst/>
                        </a:rPr>
                        <a:t>Matches  with External Alliance Knight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100">
                          <a:effectLst/>
                        </a:rPr>
                        <a:t>% of Matches with Internal Knight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100" dirty="0">
                          <a:effectLst/>
                        </a:rPr>
                        <a:t>% of Matches with </a:t>
                      </a:r>
                    </a:p>
                    <a:p>
                      <a:pPr marL="0" marR="0" algn="ctr">
                        <a:lnSpc>
                          <a:spcPct val="107000"/>
                        </a:lnSpc>
                        <a:spcBef>
                          <a:spcPts val="0"/>
                        </a:spcBef>
                        <a:spcAft>
                          <a:spcPts val="0"/>
                        </a:spcAft>
                      </a:pPr>
                      <a:r>
                        <a:rPr lang="en-US" sz="1100" dirty="0">
                          <a:effectLst/>
                        </a:rPr>
                        <a:t>External  Knight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352489">
                <a:tc rowSpan="2">
                  <a:txBody>
                    <a:bodyPr/>
                    <a:lstStyle/>
                    <a:p>
                      <a:pPr marL="0" marR="0" algn="ctr">
                        <a:lnSpc>
                          <a:spcPct val="115000"/>
                        </a:lnSpc>
                        <a:spcBef>
                          <a:spcPts val="0"/>
                        </a:spcBef>
                        <a:spcAft>
                          <a:spcPts val="0"/>
                        </a:spcAft>
                      </a:pPr>
                      <a:r>
                        <a:rPr lang="en-US" sz="1400" dirty="0">
                          <a:effectLst/>
                        </a:rPr>
                        <a:t>Total Matches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400">
                          <a:effectLst/>
                        </a:rPr>
                        <a:t>Defending</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100" dirty="0">
                          <a:effectLst/>
                        </a:rPr>
                        <a:t>119341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100">
                          <a:effectLst/>
                        </a:rPr>
                        <a:t>3673</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100">
                          <a:effectLst/>
                        </a:rPr>
                        <a:t>97.01%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100" dirty="0">
                          <a:effectLst/>
                        </a:rPr>
                        <a:t>2.98%</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352489">
                <a:tc vMerge="1">
                  <a:txBody>
                    <a:bodyPr/>
                    <a:lstStyle/>
                    <a:p>
                      <a:endParaRPr lang="en-US"/>
                    </a:p>
                  </a:txBody>
                  <a:tcPr/>
                </a:tc>
                <a:tc>
                  <a:txBody>
                    <a:bodyPr/>
                    <a:lstStyle/>
                    <a:p>
                      <a:pPr marL="0" marR="0" algn="ctr">
                        <a:lnSpc>
                          <a:spcPct val="115000"/>
                        </a:lnSpc>
                        <a:spcBef>
                          <a:spcPts val="0"/>
                        </a:spcBef>
                        <a:spcAft>
                          <a:spcPts val="0"/>
                        </a:spcAft>
                      </a:pPr>
                      <a:r>
                        <a:rPr lang="en-US" sz="1400" dirty="0">
                          <a:effectLst/>
                        </a:rPr>
                        <a:t>Attacking</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100" dirty="0">
                          <a:effectLst/>
                        </a:rPr>
                        <a:t>3047421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100" dirty="0">
                          <a:effectLst/>
                        </a:rPr>
                        <a:t>4854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100" dirty="0">
                          <a:effectLst/>
                        </a:rPr>
                        <a:t>99.84%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100" dirty="0">
                          <a:effectLst/>
                        </a:rPr>
                        <a:t>0.15%</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bl>
          </a:graphicData>
        </a:graphic>
      </p:graphicFrame>
    </p:spTree>
    <p:extLst>
      <p:ext uri="{BB962C8B-B14F-4D97-AF65-F5344CB8AC3E}">
        <p14:creationId xmlns:p14="http://schemas.microsoft.com/office/powerpoint/2010/main" val="1739174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 calcmode="lin" valueType="num">
                                      <p:cBhvr additive="base">
                                        <p:cTn id="7" dur="500" fill="hold"/>
                                        <p:tgtEl>
                                          <p:spTgt spid="1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2">
                                            <p:txEl>
                                              <p:pRg st="1" end="1"/>
                                            </p:txEl>
                                          </p:spTgt>
                                        </p:tgtEl>
                                        <p:attrNameLst>
                                          <p:attrName>style.visibility</p:attrName>
                                        </p:attrNameLst>
                                      </p:cBhvr>
                                      <p:to>
                                        <p:strVal val="visible"/>
                                      </p:to>
                                    </p:set>
                                    <p:anim calcmode="lin" valueType="num">
                                      <p:cBhvr additive="base">
                                        <p:cTn id="13" dur="500" fill="hold"/>
                                        <p:tgtEl>
                                          <p:spTgt spid="12">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2">
                                            <p:txEl>
                                              <p:pRg st="2" end="2"/>
                                            </p:txEl>
                                          </p:spTgt>
                                        </p:tgtEl>
                                        <p:attrNameLst>
                                          <p:attrName>style.visibility</p:attrName>
                                        </p:attrNameLst>
                                      </p:cBhvr>
                                      <p:to>
                                        <p:strVal val="visible"/>
                                      </p:to>
                                    </p:set>
                                    <p:anim calcmode="lin" valueType="num">
                                      <p:cBhvr additive="base">
                                        <p:cTn id="19" dur="500" fill="hold"/>
                                        <p:tgtEl>
                                          <p:spTgt spid="12">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2">
                                            <p:txEl>
                                              <p:pRg st="7" end="7"/>
                                            </p:txEl>
                                          </p:spTgt>
                                        </p:tgtEl>
                                        <p:attrNameLst>
                                          <p:attrName>style.visibility</p:attrName>
                                        </p:attrNameLst>
                                      </p:cBhvr>
                                      <p:to>
                                        <p:strVal val="visible"/>
                                      </p:to>
                                    </p:set>
                                    <p:anim calcmode="lin" valueType="num">
                                      <p:cBhvr additive="base">
                                        <p:cTn id="25" dur="500" fill="hold"/>
                                        <p:tgtEl>
                                          <p:spTgt spid="12">
                                            <p:txEl>
                                              <p:pRg st="7" end="7"/>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2">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2">
                                            <p:txEl>
                                              <p:pRg st="8" end="8"/>
                                            </p:txEl>
                                          </p:spTgt>
                                        </p:tgtEl>
                                        <p:attrNameLst>
                                          <p:attrName>style.visibility</p:attrName>
                                        </p:attrNameLst>
                                      </p:cBhvr>
                                      <p:to>
                                        <p:strVal val="visible"/>
                                      </p:to>
                                    </p:set>
                                    <p:anim calcmode="lin" valueType="num">
                                      <p:cBhvr additive="base">
                                        <p:cTn id="31" dur="500" fill="hold"/>
                                        <p:tgtEl>
                                          <p:spTgt spid="12">
                                            <p:txEl>
                                              <p:pRg st="8" end="8"/>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2">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55309" y="773974"/>
            <a:ext cx="10131425" cy="449890"/>
          </a:xfrm>
        </p:spPr>
        <p:txBody>
          <a:bodyPr>
            <a:noAutofit/>
          </a:bodyPr>
          <a:lstStyle/>
          <a:p>
            <a:pPr algn="ctr"/>
            <a:r>
              <a:rPr lang="en-US" sz="3200" dirty="0"/>
              <a:t>V.USERS CHOICES ON ALLIANCE,KNIGHTs and GEO POLITICS</a:t>
            </a:r>
            <a:endParaRPr lang="en-US" sz="3400" dirty="0"/>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 y="0"/>
            <a:ext cx="1975556" cy="998919"/>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44178" y="110980"/>
            <a:ext cx="4233333" cy="714774"/>
          </a:xfrm>
          <a:prstGeom prst="rect">
            <a:avLst/>
          </a:prstGeom>
        </p:spPr>
      </p:pic>
      <mc:AlternateContent xmlns:mc="http://schemas.openxmlformats.org/markup-compatibility/2006" xmlns:a14="http://schemas.microsoft.com/office/drawing/2010/main">
        <mc:Choice Requires="a14">
          <p:sp>
            <p:nvSpPr>
              <p:cNvPr id="12" name="Content Placeholder 15"/>
              <p:cNvSpPr>
                <a:spLocks noGrp="1"/>
              </p:cNvSpPr>
              <p:nvPr>
                <p:ph idx="1"/>
              </p:nvPr>
            </p:nvSpPr>
            <p:spPr>
              <a:xfrm>
                <a:off x="349956" y="1223864"/>
                <a:ext cx="11627555" cy="5123357"/>
              </a:xfrm>
            </p:spPr>
            <p:txBody>
              <a:bodyPr anchor="t">
                <a:normAutofit/>
              </a:bodyPr>
              <a:lstStyle/>
              <a:p>
                <a:pPr marL="0" indent="0">
                  <a:buNone/>
                </a:pPr>
                <a:r>
                  <a:rPr lang="en-US" b="1" dirty="0" smtClean="0"/>
                  <a:t>GEO POLITICS ON ALLIANCES: </a:t>
                </a:r>
              </a:p>
              <a:p>
                <a:pPr marL="0" indent="0">
                  <a:buNone/>
                </a:pPr>
                <a:r>
                  <a:rPr lang="en-US" i="1" dirty="0" smtClean="0"/>
                  <a:t>Sharing of Knights: Friendship. The more the knights shared the lesser the distance between them.</a:t>
                </a:r>
              </a:p>
              <a:p>
                <a:pPr marL="0" indent="0">
                  <a:buNone/>
                </a:pPr>
                <a:r>
                  <a:rPr lang="en-US" i="1" dirty="0" smtClean="0"/>
                  <a:t>For alliance A and alliance B,</a:t>
                </a:r>
              </a:p>
              <a:p>
                <a:pPr marL="0" indent="0">
                  <a:buNone/>
                </a:pPr>
                <a:r>
                  <a:rPr lang="en-US" i="1" dirty="0" smtClean="0"/>
                  <a:t>Distance(A,B)=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m:t>
                        </m:r>
                        <m:r>
                          <a:rPr lang="en-US" b="0" i="1" smtClean="0">
                            <a:latin typeface="Cambria Math" panose="02040503050406030204" pitchFamily="18" charset="0"/>
                          </a:rPr>
                          <m:t>𝑁𝑢𝑚𝑏𝑒𝑟</m:t>
                        </m:r>
                        <m:r>
                          <a:rPr lang="en-US" b="0" i="1" smtClean="0">
                            <a:latin typeface="Cambria Math" panose="02040503050406030204" pitchFamily="18" charset="0"/>
                          </a:rPr>
                          <m:t> </m:t>
                        </m:r>
                        <m:r>
                          <a:rPr lang="en-US" b="0" i="1" smtClean="0">
                            <a:latin typeface="Cambria Math" panose="02040503050406030204" pitchFamily="18" charset="0"/>
                          </a:rPr>
                          <m:t>𝑜𝑓</m:t>
                        </m:r>
                        <m:r>
                          <a:rPr lang="en-US" b="0" i="1" smtClean="0">
                            <a:latin typeface="Cambria Math" panose="02040503050406030204" pitchFamily="18" charset="0"/>
                          </a:rPr>
                          <m:t> </m:t>
                        </m:r>
                        <m:r>
                          <a:rPr lang="en-US" b="0" i="1" smtClean="0">
                            <a:latin typeface="Cambria Math" panose="02040503050406030204" pitchFamily="18" charset="0"/>
                          </a:rPr>
                          <m:t>𝑘𝑛𝑖𝑔h𝑡𝑠</m:t>
                        </m:r>
                        <m:r>
                          <a:rPr lang="en-US" b="0" i="1" smtClean="0">
                            <a:latin typeface="Cambria Math" panose="02040503050406030204" pitchFamily="18" charset="0"/>
                          </a:rPr>
                          <m:t> </m:t>
                        </m:r>
                        <m:r>
                          <a:rPr lang="en-US" b="0" i="1" smtClean="0">
                            <a:latin typeface="Cambria Math" panose="02040503050406030204" pitchFamily="18" charset="0"/>
                          </a:rPr>
                          <m:t>𝑠h𝑎𝑟𝑒𝑑</m:t>
                        </m:r>
                        <m:r>
                          <a:rPr lang="en-US" b="0" i="1" smtClean="0">
                            <a:latin typeface="Cambria Math" panose="02040503050406030204" pitchFamily="18" charset="0"/>
                          </a:rPr>
                          <m:t> </m:t>
                        </m:r>
                        <m:r>
                          <a:rPr lang="en-US" b="0" i="1" smtClean="0">
                            <a:latin typeface="Cambria Math" panose="02040503050406030204" pitchFamily="18" charset="0"/>
                          </a:rPr>
                          <m:t>𝑏𝑒𝑡𝑤𝑒𝑒𝑛</m:t>
                        </m:r>
                        <m:r>
                          <a:rPr lang="en-US" b="0" i="1" smtClean="0">
                            <a:latin typeface="Cambria Math" panose="02040503050406030204" pitchFamily="18" charset="0"/>
                          </a:rPr>
                          <m:t> </m:t>
                        </m:r>
                        <m:r>
                          <a:rPr lang="en-US" b="0" i="1" smtClean="0">
                            <a:latin typeface="Cambria Math" panose="02040503050406030204" pitchFamily="18" charset="0"/>
                          </a:rPr>
                          <m:t>𝐴</m:t>
                        </m:r>
                        <m:r>
                          <a:rPr lang="en-US" b="0" i="1" smtClean="0">
                            <a:latin typeface="Cambria Math" panose="02040503050406030204" pitchFamily="18" charset="0"/>
                          </a:rPr>
                          <m:t> &amp; </m:t>
                        </m:r>
                        <m:r>
                          <a:rPr lang="en-US" b="0" i="1" smtClean="0">
                            <a:latin typeface="Cambria Math" panose="02040503050406030204" pitchFamily="18" charset="0"/>
                          </a:rPr>
                          <m:t>𝐵</m:t>
                        </m:r>
                      </m:den>
                    </m:f>
                  </m:oMath>
                </a14:m>
                <a:endParaRPr lang="en-US" i="1" dirty="0" smtClean="0"/>
              </a:p>
              <a:p>
                <a:endParaRPr lang="en-US" i="1" dirty="0" smtClean="0"/>
              </a:p>
              <a:p>
                <a:pPr marL="0" lvl="0" indent="0">
                  <a:buNone/>
                </a:pPr>
                <a:endParaRPr lang="en-US" i="1" dirty="0"/>
              </a:p>
              <a:p>
                <a:pPr marL="0" lvl="0" indent="0">
                  <a:buNone/>
                </a:pPr>
                <a:endParaRPr lang="en-US" i="1" dirty="0" smtClean="0"/>
              </a:p>
            </p:txBody>
          </p:sp>
        </mc:Choice>
        <mc:Fallback xmlns="">
          <p:sp>
            <p:nvSpPr>
              <p:cNvPr id="12" name="Content Placeholder 15"/>
              <p:cNvSpPr>
                <a:spLocks noGrp="1" noRot="1" noChangeAspect="1" noMove="1" noResize="1" noEditPoints="1" noAdjustHandles="1" noChangeArrowheads="1" noChangeShapeType="1" noTextEdit="1"/>
              </p:cNvSpPr>
              <p:nvPr>
                <p:ph idx="1"/>
              </p:nvPr>
            </p:nvSpPr>
            <p:spPr>
              <a:xfrm>
                <a:off x="349956" y="1223864"/>
                <a:ext cx="11627555" cy="5123357"/>
              </a:xfrm>
              <a:blipFill rotWithShape="0">
                <a:blip r:embed="rId5"/>
                <a:stretch>
                  <a:fillRect l="-419" t="-714"/>
                </a:stretch>
              </a:blipFill>
            </p:spPr>
            <p:txBody>
              <a:bodyPr/>
              <a:lstStyle/>
              <a:p>
                <a:r>
                  <a:rPr lang="en-US">
                    <a:noFill/>
                  </a:rPr>
                  <a:t> </a:t>
                </a:r>
              </a:p>
            </p:txBody>
          </p:sp>
        </mc:Fallback>
      </mc:AlternateContent>
      <p:graphicFrame>
        <p:nvGraphicFramePr>
          <p:cNvPr id="2" name="Table 1"/>
          <p:cNvGraphicFramePr>
            <a:graphicFrameLocks noGrp="1"/>
          </p:cNvGraphicFramePr>
          <p:nvPr>
            <p:extLst>
              <p:ext uri="{D42A27DB-BD31-4B8C-83A1-F6EECF244321}">
                <p14:modId xmlns:p14="http://schemas.microsoft.com/office/powerpoint/2010/main" val="1044431617"/>
              </p:ext>
            </p:extLst>
          </p:nvPr>
        </p:nvGraphicFramePr>
        <p:xfrm>
          <a:off x="548324" y="3435512"/>
          <a:ext cx="6789736" cy="2393789"/>
        </p:xfrm>
        <a:graphic>
          <a:graphicData uri="http://schemas.openxmlformats.org/drawingml/2006/table">
            <a:tbl>
              <a:tblPr firstRow="1" firstCol="1" bandRow="1">
                <a:tableStyleId>{21E4AEA4-8DFA-4A89-87EB-49C32662AFE0}</a:tableStyleId>
              </a:tblPr>
              <a:tblGrid>
                <a:gridCol w="1355233"/>
                <a:gridCol w="1355233"/>
                <a:gridCol w="2039635"/>
                <a:gridCol w="2039635"/>
              </a:tblGrid>
              <a:tr h="1315537">
                <a:tc>
                  <a:txBody>
                    <a:bodyPr/>
                    <a:lstStyle/>
                    <a:p>
                      <a:pPr marL="0" marR="0" algn="ctr">
                        <a:lnSpc>
                          <a:spcPct val="115000"/>
                        </a:lnSpc>
                        <a:spcBef>
                          <a:spcPts val="0"/>
                        </a:spcBef>
                        <a:spcAft>
                          <a:spcPts val="0"/>
                        </a:spcAft>
                      </a:pPr>
                      <a:r>
                        <a:rPr lang="en-US" sz="1500" dirty="0">
                          <a:effectLst/>
                        </a:rPr>
                        <a:t>Categories</a:t>
                      </a:r>
                      <a:endParaRPr lang="en-US" sz="15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500" dirty="0">
                          <a:effectLst/>
                        </a:rPr>
                        <a:t>Match </a:t>
                      </a:r>
                    </a:p>
                    <a:p>
                      <a:pPr marL="0" marR="0" algn="ctr">
                        <a:lnSpc>
                          <a:spcPct val="115000"/>
                        </a:lnSpc>
                        <a:spcBef>
                          <a:spcPts val="0"/>
                        </a:spcBef>
                        <a:spcAft>
                          <a:spcPts val="0"/>
                        </a:spcAft>
                      </a:pPr>
                      <a:r>
                        <a:rPr lang="en-US" sz="1500" dirty="0">
                          <a:effectLst/>
                        </a:rPr>
                        <a:t>Side</a:t>
                      </a:r>
                      <a:endParaRPr lang="en-US" sz="15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500" dirty="0">
                          <a:effectLst/>
                        </a:rPr>
                        <a:t> </a:t>
                      </a:r>
                    </a:p>
                    <a:p>
                      <a:pPr marL="0" marR="0" algn="ctr">
                        <a:lnSpc>
                          <a:spcPct val="115000"/>
                        </a:lnSpc>
                        <a:spcBef>
                          <a:spcPts val="0"/>
                        </a:spcBef>
                        <a:spcAft>
                          <a:spcPts val="0"/>
                        </a:spcAft>
                      </a:pPr>
                      <a:r>
                        <a:rPr lang="en-US" sz="1500" dirty="0" smtClean="0">
                          <a:effectLst/>
                        </a:rPr>
                        <a:t>Clustering Method</a:t>
                      </a:r>
                      <a:endParaRPr lang="en-US" sz="15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500" dirty="0" smtClean="0">
                          <a:effectLst/>
                        </a:rPr>
                        <a:t> Number of clusters</a:t>
                      </a:r>
                      <a:endParaRPr lang="en-US" sz="15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539126">
                <a:tc rowSpan="2">
                  <a:txBody>
                    <a:bodyPr/>
                    <a:lstStyle/>
                    <a:p>
                      <a:pPr marL="0" marR="0" algn="ctr">
                        <a:lnSpc>
                          <a:spcPct val="115000"/>
                        </a:lnSpc>
                        <a:spcBef>
                          <a:spcPts val="0"/>
                        </a:spcBef>
                        <a:spcAft>
                          <a:spcPts val="0"/>
                        </a:spcAft>
                      </a:pPr>
                      <a:r>
                        <a:rPr lang="en-US" sz="1500" dirty="0" smtClean="0">
                          <a:effectLst/>
                        </a:rPr>
                        <a:t>Alliance</a:t>
                      </a:r>
                      <a:endParaRPr lang="en-US" sz="15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500" dirty="0">
                          <a:effectLst/>
                        </a:rPr>
                        <a:t>Defending</a:t>
                      </a:r>
                      <a:endParaRPr lang="en-US" sz="15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500" dirty="0" smtClean="0">
                          <a:effectLst/>
                          <a:latin typeface="+mn-lt"/>
                          <a:ea typeface="+mn-ea"/>
                          <a:cs typeface="+mn-cs"/>
                        </a:rPr>
                        <a:t> K means</a:t>
                      </a:r>
                      <a:endParaRPr lang="en-US" sz="15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500" dirty="0" smtClean="0">
                          <a:effectLst/>
                          <a:latin typeface="+mn-lt"/>
                          <a:ea typeface="+mn-ea"/>
                          <a:cs typeface="+mn-cs"/>
                        </a:rPr>
                        <a:t>12</a:t>
                      </a:r>
                      <a:endParaRPr lang="en-US" sz="15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539126">
                <a:tc vMerge="1">
                  <a:txBody>
                    <a:bodyPr/>
                    <a:lstStyle/>
                    <a:p>
                      <a:endParaRPr lang="en-US"/>
                    </a:p>
                  </a:txBody>
                  <a:tcPr/>
                </a:tc>
                <a:tc>
                  <a:txBody>
                    <a:bodyPr/>
                    <a:lstStyle/>
                    <a:p>
                      <a:pPr marL="0" marR="0" algn="ctr">
                        <a:lnSpc>
                          <a:spcPct val="115000"/>
                        </a:lnSpc>
                        <a:spcBef>
                          <a:spcPts val="0"/>
                        </a:spcBef>
                        <a:spcAft>
                          <a:spcPts val="0"/>
                        </a:spcAft>
                      </a:pPr>
                      <a:r>
                        <a:rPr lang="en-US" sz="1500" dirty="0">
                          <a:effectLst/>
                        </a:rPr>
                        <a:t>Attacking</a:t>
                      </a:r>
                      <a:endParaRPr lang="en-US" sz="15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500" dirty="0" smtClean="0">
                          <a:effectLst/>
                        </a:rPr>
                        <a:t>K means</a:t>
                      </a:r>
                      <a:endParaRPr lang="en-US" sz="15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500" dirty="0" smtClean="0">
                          <a:effectLst/>
                          <a:latin typeface="+mn-lt"/>
                          <a:ea typeface="+mn-ea"/>
                          <a:cs typeface="+mn-cs"/>
                        </a:rPr>
                        <a:t>9</a:t>
                      </a:r>
                      <a:endParaRPr lang="en-US" sz="15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bl>
          </a:graphicData>
        </a:graphic>
      </p:graphicFrame>
    </p:spTree>
    <p:extLst>
      <p:ext uri="{BB962C8B-B14F-4D97-AF65-F5344CB8AC3E}">
        <p14:creationId xmlns:p14="http://schemas.microsoft.com/office/powerpoint/2010/main" val="14123976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 calcmode="lin" valueType="num">
                                      <p:cBhvr additive="base">
                                        <p:cTn id="7" dur="500" fill="hold"/>
                                        <p:tgtEl>
                                          <p:spTgt spid="1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2">
                                            <p:txEl>
                                              <p:pRg st="1" end="1"/>
                                            </p:txEl>
                                          </p:spTgt>
                                        </p:tgtEl>
                                        <p:attrNameLst>
                                          <p:attrName>style.visibility</p:attrName>
                                        </p:attrNameLst>
                                      </p:cBhvr>
                                      <p:to>
                                        <p:strVal val="visible"/>
                                      </p:to>
                                    </p:set>
                                    <p:anim calcmode="lin" valueType="num">
                                      <p:cBhvr additive="base">
                                        <p:cTn id="13" dur="500" fill="hold"/>
                                        <p:tgtEl>
                                          <p:spTgt spid="12">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2">
                                            <p:txEl>
                                              <p:pRg st="2" end="2"/>
                                            </p:txEl>
                                          </p:spTgt>
                                        </p:tgtEl>
                                        <p:attrNameLst>
                                          <p:attrName>style.visibility</p:attrName>
                                        </p:attrNameLst>
                                      </p:cBhvr>
                                      <p:to>
                                        <p:strVal val="visible"/>
                                      </p:to>
                                    </p:set>
                                    <p:anim calcmode="lin" valueType="num">
                                      <p:cBhvr additive="base">
                                        <p:cTn id="19" dur="500" fill="hold"/>
                                        <p:tgtEl>
                                          <p:spTgt spid="12">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2">
                                            <p:txEl>
                                              <p:pRg st="3" end="3"/>
                                            </p:txEl>
                                          </p:spTgt>
                                        </p:tgtEl>
                                        <p:attrNameLst>
                                          <p:attrName>style.visibility</p:attrName>
                                        </p:attrNameLst>
                                      </p:cBhvr>
                                      <p:to>
                                        <p:strVal val="visible"/>
                                      </p:to>
                                    </p:set>
                                    <p:anim calcmode="lin" valueType="num">
                                      <p:cBhvr additive="base">
                                        <p:cTn id="25" dur="500" fill="hold"/>
                                        <p:tgtEl>
                                          <p:spTgt spid="12">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2">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55309" y="773974"/>
            <a:ext cx="10131425" cy="449890"/>
          </a:xfrm>
        </p:spPr>
        <p:txBody>
          <a:bodyPr>
            <a:noAutofit/>
          </a:bodyPr>
          <a:lstStyle/>
          <a:p>
            <a:pPr algn="ctr"/>
            <a:r>
              <a:rPr lang="en-US" sz="3200" dirty="0" smtClean="0"/>
              <a:t>V. LOCATION Vs Performance</a:t>
            </a:r>
            <a:endParaRPr lang="en-US" sz="3400" dirty="0"/>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 y="0"/>
            <a:ext cx="1975556" cy="998919"/>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44178" y="110980"/>
            <a:ext cx="4233333" cy="714774"/>
          </a:xfrm>
          <a:prstGeom prst="rect">
            <a:avLst/>
          </a:prstGeom>
        </p:spPr>
      </p:pic>
      <p:sp>
        <p:nvSpPr>
          <p:cNvPr id="12" name="Content Placeholder 15"/>
          <p:cNvSpPr>
            <a:spLocks noGrp="1"/>
          </p:cNvSpPr>
          <p:nvPr>
            <p:ph idx="1"/>
          </p:nvPr>
        </p:nvSpPr>
        <p:spPr>
          <a:xfrm>
            <a:off x="349956" y="1223864"/>
            <a:ext cx="11627555" cy="5123357"/>
          </a:xfrm>
        </p:spPr>
        <p:txBody>
          <a:bodyPr>
            <a:normAutofit lnSpcReduction="10000"/>
          </a:bodyPr>
          <a:lstStyle/>
          <a:p>
            <a:pPr marL="0" indent="0">
              <a:buNone/>
            </a:pPr>
            <a:r>
              <a:rPr lang="en-US" b="1" dirty="0" smtClean="0"/>
              <a:t>AIM: </a:t>
            </a:r>
          </a:p>
          <a:p>
            <a:pPr marL="0" indent="0">
              <a:buNone/>
            </a:pPr>
            <a:r>
              <a:rPr lang="en-US" dirty="0" smtClean="0"/>
              <a:t>To </a:t>
            </a:r>
            <a:r>
              <a:rPr lang="en-US" dirty="0"/>
              <a:t>study the impact of the Location in the performance of Users</a:t>
            </a:r>
            <a:r>
              <a:rPr lang="en-US" dirty="0" smtClean="0"/>
              <a:t>.</a:t>
            </a:r>
          </a:p>
          <a:p>
            <a:pPr marL="0" indent="0">
              <a:buNone/>
            </a:pPr>
            <a:endParaRPr lang="en-US" b="1" dirty="0" smtClean="0"/>
          </a:p>
          <a:p>
            <a:pPr marL="0" indent="0">
              <a:buNone/>
            </a:pPr>
            <a:r>
              <a:rPr lang="en-US" b="1" dirty="0" smtClean="0"/>
              <a:t>PURPOSE</a:t>
            </a:r>
            <a:r>
              <a:rPr lang="en-US" dirty="0"/>
              <a:t>:</a:t>
            </a:r>
          </a:p>
          <a:p>
            <a:pPr lvl="0"/>
            <a:r>
              <a:rPr lang="en-US" dirty="0"/>
              <a:t>The Location in the Game of Kingdom of Camelot is chosen by the gamers to build their city </a:t>
            </a:r>
          </a:p>
          <a:p>
            <a:pPr lvl="0"/>
            <a:r>
              <a:rPr lang="en-US" dirty="0"/>
              <a:t>Location choice is strategically made. It needs to be in a suitable position favorable for both attack and </a:t>
            </a:r>
            <a:r>
              <a:rPr lang="en-US" dirty="0" smtClean="0"/>
              <a:t>defense.</a:t>
            </a:r>
          </a:p>
          <a:p>
            <a:pPr lvl="0"/>
            <a:r>
              <a:rPr lang="en-US" dirty="0" smtClean="0"/>
              <a:t>It should have the right </a:t>
            </a:r>
            <a:r>
              <a:rPr lang="en-US" dirty="0"/>
              <a:t>set of </a:t>
            </a:r>
            <a:r>
              <a:rPr lang="en-US" dirty="0" smtClean="0"/>
              <a:t>neighbors friends or enemies.</a:t>
            </a:r>
            <a:endParaRPr lang="en-US" dirty="0"/>
          </a:p>
          <a:p>
            <a:pPr lvl="0"/>
            <a:r>
              <a:rPr lang="en-US" dirty="0" smtClean="0"/>
              <a:t>We </a:t>
            </a:r>
            <a:r>
              <a:rPr lang="en-US" dirty="0"/>
              <a:t>can perhaps suggest a suitable location for future gamers via </a:t>
            </a:r>
            <a:r>
              <a:rPr lang="en-US" dirty="0" smtClean="0"/>
              <a:t>recommendation.</a:t>
            </a:r>
          </a:p>
          <a:p>
            <a:pPr marL="0" lvl="0" indent="0">
              <a:buNone/>
            </a:pPr>
            <a:endParaRPr lang="en-US" dirty="0"/>
          </a:p>
          <a:p>
            <a:pPr marL="0" lvl="0" indent="0">
              <a:buNone/>
            </a:pPr>
            <a:r>
              <a:rPr lang="en-US" dirty="0" smtClean="0"/>
              <a:t>Metrics </a:t>
            </a:r>
            <a:r>
              <a:rPr lang="en-US" dirty="0"/>
              <a:t>Used </a:t>
            </a:r>
            <a:r>
              <a:rPr lang="en-US" dirty="0" smtClean="0"/>
              <a:t>Location </a:t>
            </a:r>
            <a:r>
              <a:rPr lang="en-US" dirty="0"/>
              <a:t>&amp; Performance Scores </a:t>
            </a:r>
            <a:endParaRPr lang="en-US" dirty="0" smtClean="0"/>
          </a:p>
          <a:p>
            <a:pPr marL="0" lvl="0" indent="0">
              <a:buNone/>
            </a:pPr>
            <a:r>
              <a:rPr lang="en-US" dirty="0" smtClean="0"/>
              <a:t>1.Correlation Coefficient .</a:t>
            </a:r>
          </a:p>
          <a:p>
            <a:pPr marL="0" lvl="0" indent="0">
              <a:buNone/>
            </a:pPr>
            <a:r>
              <a:rPr lang="en-US" dirty="0" smtClean="0"/>
              <a:t>2.Mutual Information.</a:t>
            </a:r>
          </a:p>
          <a:p>
            <a:pPr marL="0" lvl="0" indent="0">
              <a:buNone/>
            </a:pPr>
            <a:r>
              <a:rPr lang="en-US" dirty="0" smtClean="0"/>
              <a:t>3.Kolmogorov Test of similarity in the distributions.</a:t>
            </a:r>
            <a:endParaRPr lang="en-US" dirty="0"/>
          </a:p>
        </p:txBody>
      </p:sp>
    </p:spTree>
    <p:extLst>
      <p:ext uri="{BB962C8B-B14F-4D97-AF65-F5344CB8AC3E}">
        <p14:creationId xmlns:p14="http://schemas.microsoft.com/office/powerpoint/2010/main" val="3822928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fade">
                                      <p:cBhvr>
                                        <p:cTn id="7" dur="1000"/>
                                        <p:tgtEl>
                                          <p:spTgt spid="12">
                                            <p:txEl>
                                              <p:pRg st="0" end="0"/>
                                            </p:txEl>
                                          </p:spTgt>
                                        </p:tgtEl>
                                      </p:cBhvr>
                                    </p:animEffect>
                                    <p:anim calcmode="lin" valueType="num">
                                      <p:cBhvr>
                                        <p:cTn id="8" dur="1000" fill="hold"/>
                                        <p:tgtEl>
                                          <p:spTgt spid="12">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2">
                                            <p:txEl>
                                              <p:pRg st="1" end="1"/>
                                            </p:txEl>
                                          </p:spTgt>
                                        </p:tgtEl>
                                        <p:attrNameLst>
                                          <p:attrName>style.visibility</p:attrName>
                                        </p:attrNameLst>
                                      </p:cBhvr>
                                      <p:to>
                                        <p:strVal val="visible"/>
                                      </p:to>
                                    </p:set>
                                    <p:animEffect transition="in" filter="fade">
                                      <p:cBhvr>
                                        <p:cTn id="14" dur="1000"/>
                                        <p:tgtEl>
                                          <p:spTgt spid="12">
                                            <p:txEl>
                                              <p:pRg st="1" end="1"/>
                                            </p:txEl>
                                          </p:spTgt>
                                        </p:tgtEl>
                                      </p:cBhvr>
                                    </p:animEffect>
                                    <p:anim calcmode="lin" valueType="num">
                                      <p:cBhvr>
                                        <p:cTn id="15" dur="1000" fill="hold"/>
                                        <p:tgtEl>
                                          <p:spTgt spid="12">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12">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2">
                                            <p:txEl>
                                              <p:pRg st="3" end="3"/>
                                            </p:txEl>
                                          </p:spTgt>
                                        </p:tgtEl>
                                        <p:attrNameLst>
                                          <p:attrName>style.visibility</p:attrName>
                                        </p:attrNameLst>
                                      </p:cBhvr>
                                      <p:to>
                                        <p:strVal val="visible"/>
                                      </p:to>
                                    </p:set>
                                    <p:animEffect transition="in" filter="fade">
                                      <p:cBhvr>
                                        <p:cTn id="21" dur="1000"/>
                                        <p:tgtEl>
                                          <p:spTgt spid="12">
                                            <p:txEl>
                                              <p:pRg st="3" end="3"/>
                                            </p:txEl>
                                          </p:spTgt>
                                        </p:tgtEl>
                                      </p:cBhvr>
                                    </p:animEffect>
                                    <p:anim calcmode="lin" valueType="num">
                                      <p:cBhvr>
                                        <p:cTn id="22" dur="1000" fill="hold"/>
                                        <p:tgtEl>
                                          <p:spTgt spid="12">
                                            <p:txEl>
                                              <p:pRg st="3" end="3"/>
                                            </p:txEl>
                                          </p:spTgt>
                                        </p:tgtEl>
                                        <p:attrNameLst>
                                          <p:attrName>ppt_x</p:attrName>
                                        </p:attrNameLst>
                                      </p:cBhvr>
                                      <p:tavLst>
                                        <p:tav tm="0">
                                          <p:val>
                                            <p:strVal val="#ppt_x"/>
                                          </p:val>
                                        </p:tav>
                                        <p:tav tm="100000">
                                          <p:val>
                                            <p:strVal val="#ppt_x"/>
                                          </p:val>
                                        </p:tav>
                                      </p:tavLst>
                                    </p:anim>
                                    <p:anim calcmode="lin" valueType="num">
                                      <p:cBhvr>
                                        <p:cTn id="23" dur="1000" fill="hold"/>
                                        <p:tgtEl>
                                          <p:spTgt spid="12">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55309" y="773974"/>
            <a:ext cx="10131425" cy="449890"/>
          </a:xfrm>
        </p:spPr>
        <p:txBody>
          <a:bodyPr>
            <a:noAutofit/>
          </a:bodyPr>
          <a:lstStyle/>
          <a:p>
            <a:pPr algn="ctr"/>
            <a:r>
              <a:rPr lang="en-US" sz="3200" dirty="0" smtClean="0"/>
              <a:t>V. LOCATION Vs Performance –Win Counts</a:t>
            </a:r>
            <a:endParaRPr lang="en-US" sz="3400" dirty="0"/>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 y="0"/>
            <a:ext cx="1975556" cy="998919"/>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44178" y="110980"/>
            <a:ext cx="4233333" cy="714774"/>
          </a:xfrm>
          <a:prstGeom prst="rect">
            <a:avLst/>
          </a:prstGeom>
        </p:spPr>
      </p:pic>
      <p:pic>
        <p:nvPicPr>
          <p:cNvPr id="7" name="Picture 6"/>
          <p:cNvPicPr/>
          <p:nvPr/>
        </p:nvPicPr>
        <p:blipFill>
          <a:blip r:embed="rId5">
            <a:extLst>
              <a:ext uri="{28A0092B-C50C-407E-A947-70E740481C1C}">
                <a14:useLocalDpi xmlns:a14="http://schemas.microsoft.com/office/drawing/2010/main" val="0"/>
              </a:ext>
            </a:extLst>
          </a:blip>
          <a:srcRect/>
          <a:stretch>
            <a:fillRect/>
          </a:stretch>
        </p:blipFill>
        <p:spPr bwMode="auto">
          <a:xfrm>
            <a:off x="1173362" y="1458930"/>
            <a:ext cx="6132830" cy="4255135"/>
          </a:xfrm>
          <a:prstGeom prst="rect">
            <a:avLst/>
          </a:prstGeom>
          <a:noFill/>
        </p:spPr>
      </p:pic>
      <p:graphicFrame>
        <p:nvGraphicFramePr>
          <p:cNvPr id="8" name="Table 7"/>
          <p:cNvGraphicFramePr>
            <a:graphicFrameLocks noGrp="1"/>
          </p:cNvGraphicFramePr>
          <p:nvPr>
            <p:extLst>
              <p:ext uri="{D42A27DB-BD31-4B8C-83A1-F6EECF244321}">
                <p14:modId xmlns:p14="http://schemas.microsoft.com/office/powerpoint/2010/main" val="230384914"/>
              </p:ext>
            </p:extLst>
          </p:nvPr>
        </p:nvGraphicFramePr>
        <p:xfrm>
          <a:off x="2140718" y="5927676"/>
          <a:ext cx="3604099" cy="826608"/>
        </p:xfrm>
        <a:graphic>
          <a:graphicData uri="http://schemas.openxmlformats.org/drawingml/2006/table">
            <a:tbl>
              <a:tblPr firstRow="1" firstCol="1" bandRow="1">
                <a:tableStyleId>{9DCAF9ED-07DC-4A11-8D7F-57B35C25682E}</a:tableStyleId>
              </a:tblPr>
              <a:tblGrid>
                <a:gridCol w="900656"/>
                <a:gridCol w="983974"/>
                <a:gridCol w="834887"/>
                <a:gridCol w="884582"/>
              </a:tblGrid>
              <a:tr h="417444">
                <a:tc>
                  <a:txBody>
                    <a:bodyPr/>
                    <a:lstStyle/>
                    <a:p>
                      <a:pPr algn="ctr" fontAlgn="b"/>
                      <a:r>
                        <a:rPr lang="en-US" sz="1500" u="none" strike="noStrike" dirty="0">
                          <a:effectLst/>
                        </a:rPr>
                        <a:t>Average</a:t>
                      </a:r>
                      <a:endParaRPr lang="en-US" sz="1500" b="0" i="0" u="none" strike="noStrike" dirty="0">
                        <a:solidFill>
                          <a:srgbClr val="000000"/>
                        </a:solidFill>
                        <a:effectLst/>
                        <a:latin typeface="Calibri" panose="020F0502020204030204" pitchFamily="34" charset="0"/>
                      </a:endParaRPr>
                    </a:p>
                  </a:txBody>
                  <a:tcPr marL="9525" marR="9525" marT="9525"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500" u="none" strike="noStrike">
                          <a:effectLst/>
                        </a:rPr>
                        <a:t>Stddev</a:t>
                      </a:r>
                      <a:endParaRPr lang="en-US" sz="1500" b="0" i="0" u="none" strike="noStrike">
                        <a:solidFill>
                          <a:srgbClr val="000000"/>
                        </a:solidFill>
                        <a:effectLst/>
                        <a:latin typeface="Calibri" panose="020F0502020204030204" pitchFamily="34" charset="0"/>
                      </a:endParaRPr>
                    </a:p>
                  </a:txBody>
                  <a:tcPr marL="9525" marR="9525" marT="9525"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fontAlgn="b"/>
                      <a:r>
                        <a:rPr lang="en-US" sz="1500" u="none" strike="noStrike" dirty="0">
                          <a:effectLst/>
                        </a:rPr>
                        <a:t>Max</a:t>
                      </a:r>
                      <a:endParaRPr lang="en-US" sz="1500" b="0" i="0" u="none" strike="noStrike" dirty="0">
                        <a:solidFill>
                          <a:srgbClr val="000000"/>
                        </a:solidFill>
                        <a:effectLst/>
                        <a:latin typeface="Calibri" panose="020F0502020204030204" pitchFamily="34" charset="0"/>
                      </a:endParaRPr>
                    </a:p>
                  </a:txBody>
                  <a:tcPr marL="9525" marR="9525" marT="9525"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fontAlgn="b"/>
                      <a:r>
                        <a:rPr lang="en-US" sz="1500" u="none" strike="noStrike">
                          <a:effectLst/>
                        </a:rPr>
                        <a:t>Min</a:t>
                      </a:r>
                      <a:endParaRPr lang="en-US" sz="1500" b="0" i="0" u="none" strike="noStrike">
                        <a:solidFill>
                          <a:srgbClr val="000000"/>
                        </a:solidFill>
                        <a:effectLst/>
                        <a:latin typeface="Calibri" panose="020F0502020204030204" pitchFamily="34" charset="0"/>
                      </a:endParaRPr>
                    </a:p>
                  </a:txBody>
                  <a:tcPr marL="9525" marR="9525" marT="9525"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r>
              <a:tr h="409164">
                <a:tc>
                  <a:txBody>
                    <a:bodyPr/>
                    <a:lstStyle/>
                    <a:p>
                      <a:pPr algn="ctr" fontAlgn="b"/>
                      <a:r>
                        <a:rPr lang="en-US" sz="1500" b="0" u="none" strike="noStrike" dirty="0" smtClean="0">
                          <a:effectLst/>
                        </a:rPr>
                        <a:t>7.773</a:t>
                      </a:r>
                      <a:endParaRPr lang="en-US" sz="1500" b="0" i="0" u="none" strike="noStrike" dirty="0">
                        <a:solidFill>
                          <a:srgbClr val="000000"/>
                        </a:solidFill>
                        <a:effectLst/>
                        <a:latin typeface="Calibri" panose="020F0502020204030204" pitchFamily="34" charset="0"/>
                      </a:endParaRPr>
                    </a:p>
                  </a:txBody>
                  <a:tcPr marL="9525" marR="9525" marT="9525"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fontAlgn="b"/>
                      <a:r>
                        <a:rPr lang="en-US" sz="1500" u="none" strike="noStrike" dirty="0" smtClean="0">
                          <a:effectLst/>
                        </a:rPr>
                        <a:t>72.788</a:t>
                      </a:r>
                      <a:endParaRPr lang="en-US" sz="1500" b="0" i="0" u="none" strike="noStrike" dirty="0">
                        <a:solidFill>
                          <a:srgbClr val="000000"/>
                        </a:solidFill>
                        <a:effectLst/>
                        <a:latin typeface="Calibri" panose="020F0502020204030204" pitchFamily="34" charset="0"/>
                      </a:endParaRPr>
                    </a:p>
                  </a:txBody>
                  <a:tcPr marL="9525" marR="9525" marT="9525"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fontAlgn="b"/>
                      <a:r>
                        <a:rPr lang="en-US" sz="1500" u="none" strike="noStrike" dirty="0">
                          <a:effectLst/>
                        </a:rPr>
                        <a:t>6747</a:t>
                      </a:r>
                      <a:endParaRPr lang="en-US" sz="1500" b="0" i="0" u="none" strike="noStrike" dirty="0">
                        <a:solidFill>
                          <a:srgbClr val="000000"/>
                        </a:solidFill>
                        <a:effectLst/>
                        <a:latin typeface="Calibri" panose="020F0502020204030204" pitchFamily="34" charset="0"/>
                      </a:endParaRPr>
                    </a:p>
                  </a:txBody>
                  <a:tcPr marL="9525" marR="9525" marT="9525"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fontAlgn="b"/>
                      <a:r>
                        <a:rPr lang="en-US" sz="1500" u="none" strike="noStrike" dirty="0">
                          <a:effectLst/>
                        </a:rPr>
                        <a:t>0</a:t>
                      </a:r>
                      <a:endParaRPr lang="en-US" sz="1500" b="0" i="0" u="none" strike="noStrike" dirty="0">
                        <a:solidFill>
                          <a:srgbClr val="000000"/>
                        </a:solidFill>
                        <a:effectLst/>
                        <a:latin typeface="Calibri" panose="020F0502020204030204" pitchFamily="34" charset="0"/>
                      </a:endParaRPr>
                    </a:p>
                  </a:txBody>
                  <a:tcPr marL="9525" marR="9525" marT="9525"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r>
            </a:tbl>
          </a:graphicData>
        </a:graphic>
      </p:graphicFrame>
      <p:sp>
        <p:nvSpPr>
          <p:cNvPr id="9" name="TextBox 8"/>
          <p:cNvSpPr txBox="1"/>
          <p:nvPr/>
        </p:nvSpPr>
        <p:spPr>
          <a:xfrm>
            <a:off x="8732520" y="1798320"/>
            <a:ext cx="2941320" cy="4801314"/>
          </a:xfrm>
          <a:prstGeom prst="rect">
            <a:avLst/>
          </a:prstGeom>
          <a:noFill/>
        </p:spPr>
        <p:txBody>
          <a:bodyPr wrap="square" rtlCol="0">
            <a:spAutoFit/>
          </a:bodyPr>
          <a:lstStyle/>
          <a:p>
            <a:r>
              <a:rPr lang="en-US" b="1" dirty="0" smtClean="0"/>
              <a:t>Correlation Coefficient</a:t>
            </a:r>
          </a:p>
          <a:p>
            <a:r>
              <a:rPr lang="en-US" i="1" dirty="0" smtClean="0"/>
              <a:t>-0.00053</a:t>
            </a:r>
            <a:endParaRPr lang="en-US" dirty="0" smtClean="0"/>
          </a:p>
          <a:p>
            <a:endParaRPr lang="en-US" dirty="0" smtClean="0"/>
          </a:p>
          <a:p>
            <a:r>
              <a:rPr lang="en-US" b="1" dirty="0" err="1"/>
              <a:t>Kolgomorov</a:t>
            </a:r>
            <a:r>
              <a:rPr lang="en-US" b="1" dirty="0"/>
              <a:t>-Smirnoff Test</a:t>
            </a:r>
          </a:p>
          <a:p>
            <a:r>
              <a:rPr lang="en-US" dirty="0" smtClean="0"/>
              <a:t>D=0.9985</a:t>
            </a:r>
            <a:endParaRPr lang="en-US" i="1" dirty="0" smtClean="0"/>
          </a:p>
          <a:p>
            <a:r>
              <a:rPr lang="en-US" i="1" dirty="0" smtClean="0"/>
              <a:t>P </a:t>
            </a:r>
            <a:r>
              <a:rPr lang="en-US" i="1" dirty="0"/>
              <a:t>value&lt;2.2e-16</a:t>
            </a:r>
          </a:p>
          <a:p>
            <a:r>
              <a:rPr lang="en-US" i="1" dirty="0"/>
              <a:t>Null hypo: both are from same distribution. Alternate hypo cant be rejected.</a:t>
            </a:r>
          </a:p>
          <a:p>
            <a:endParaRPr lang="en-US" i="1" dirty="0" smtClean="0"/>
          </a:p>
          <a:p>
            <a:r>
              <a:rPr lang="en-US" b="1" dirty="0" smtClean="0"/>
              <a:t>Mutual Information</a:t>
            </a:r>
          </a:p>
          <a:p>
            <a:r>
              <a:rPr lang="en-US" dirty="0" smtClean="0"/>
              <a:t>0.959954</a:t>
            </a:r>
            <a:endParaRPr lang="en-US" i="1" dirty="0" smtClean="0"/>
          </a:p>
          <a:p>
            <a:endParaRPr lang="en-US" b="1" i="1" dirty="0"/>
          </a:p>
          <a:p>
            <a:r>
              <a:rPr lang="en-US" b="1" dirty="0" smtClean="0"/>
              <a:t>RESULT</a:t>
            </a:r>
          </a:p>
          <a:p>
            <a:r>
              <a:rPr lang="en-US" i="1" dirty="0" smtClean="0"/>
              <a:t>Weak relationship between Win count and Location of the User</a:t>
            </a:r>
            <a:endParaRPr lang="en-US" dirty="0"/>
          </a:p>
        </p:txBody>
      </p:sp>
    </p:spTree>
    <p:extLst>
      <p:ext uri="{BB962C8B-B14F-4D97-AF65-F5344CB8AC3E}">
        <p14:creationId xmlns:p14="http://schemas.microsoft.com/office/powerpoint/2010/main" val="179871675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55309" y="773974"/>
            <a:ext cx="10131425" cy="449890"/>
          </a:xfrm>
        </p:spPr>
        <p:txBody>
          <a:bodyPr>
            <a:noAutofit/>
          </a:bodyPr>
          <a:lstStyle/>
          <a:p>
            <a:pPr algn="ctr"/>
            <a:r>
              <a:rPr lang="en-US" sz="3200" dirty="0" smtClean="0"/>
              <a:t>V. LOCATION Vs Performance-LOSE COUNTS</a:t>
            </a:r>
            <a:endParaRPr lang="en-US" sz="3400" dirty="0"/>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 y="0"/>
            <a:ext cx="1975556" cy="998919"/>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44178" y="110980"/>
            <a:ext cx="4233333" cy="714774"/>
          </a:xfrm>
          <a:prstGeom prst="rect">
            <a:avLst/>
          </a:prstGeom>
        </p:spPr>
      </p:pic>
      <p:graphicFrame>
        <p:nvGraphicFramePr>
          <p:cNvPr id="8" name="Table 7"/>
          <p:cNvGraphicFramePr>
            <a:graphicFrameLocks noGrp="1"/>
          </p:cNvGraphicFramePr>
          <p:nvPr>
            <p:extLst>
              <p:ext uri="{D42A27DB-BD31-4B8C-83A1-F6EECF244321}">
                <p14:modId xmlns:p14="http://schemas.microsoft.com/office/powerpoint/2010/main" val="4120024814"/>
              </p:ext>
            </p:extLst>
          </p:nvPr>
        </p:nvGraphicFramePr>
        <p:xfrm>
          <a:off x="2210292" y="5818345"/>
          <a:ext cx="3604099" cy="826608"/>
        </p:xfrm>
        <a:graphic>
          <a:graphicData uri="http://schemas.openxmlformats.org/drawingml/2006/table">
            <a:tbl>
              <a:tblPr firstRow="1" firstCol="1" bandRow="1">
                <a:tableStyleId>{9DCAF9ED-07DC-4A11-8D7F-57B35C25682E}</a:tableStyleId>
              </a:tblPr>
              <a:tblGrid>
                <a:gridCol w="900656"/>
                <a:gridCol w="983974"/>
                <a:gridCol w="834887"/>
                <a:gridCol w="884582"/>
              </a:tblGrid>
              <a:tr h="417444">
                <a:tc>
                  <a:txBody>
                    <a:bodyPr/>
                    <a:lstStyle/>
                    <a:p>
                      <a:pPr algn="ctr" fontAlgn="b"/>
                      <a:r>
                        <a:rPr lang="en-US" sz="1100" b="1" i="0" u="none" strike="noStrike" dirty="0">
                          <a:solidFill>
                            <a:schemeClr val="tx1"/>
                          </a:solidFill>
                          <a:effectLst/>
                          <a:latin typeface="Calibri" panose="020F0502020204030204" pitchFamily="34" charset="0"/>
                        </a:rPr>
                        <a:t>Average</a:t>
                      </a:r>
                    </a:p>
                  </a:txBody>
                  <a:tcPr marL="9525" marR="9525" marT="9525"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100" b="1" i="0" u="none" strike="noStrike" dirty="0" err="1">
                          <a:solidFill>
                            <a:schemeClr val="tx1"/>
                          </a:solidFill>
                          <a:effectLst/>
                          <a:latin typeface="Calibri" panose="020F0502020204030204" pitchFamily="34" charset="0"/>
                        </a:rPr>
                        <a:t>Stddev</a:t>
                      </a:r>
                      <a:endParaRPr lang="en-US" sz="1100" b="1" i="0" u="none" strike="noStrike" dirty="0">
                        <a:solidFill>
                          <a:schemeClr val="tx1"/>
                        </a:solidFill>
                        <a:effectLst/>
                        <a:latin typeface="Calibri" panose="020F0502020204030204" pitchFamily="34" charset="0"/>
                      </a:endParaRPr>
                    </a:p>
                  </a:txBody>
                  <a:tcPr marL="9525" marR="9525" marT="9525"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fontAlgn="b"/>
                      <a:r>
                        <a:rPr lang="en-US" sz="1100" b="1" i="0" u="none" strike="noStrike" dirty="0">
                          <a:solidFill>
                            <a:schemeClr val="tx1"/>
                          </a:solidFill>
                          <a:effectLst/>
                          <a:latin typeface="Calibri" panose="020F0502020204030204" pitchFamily="34" charset="0"/>
                        </a:rPr>
                        <a:t>Max</a:t>
                      </a:r>
                    </a:p>
                  </a:txBody>
                  <a:tcPr marL="9525" marR="9525" marT="9525"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fontAlgn="b"/>
                      <a:r>
                        <a:rPr lang="en-US" sz="1100" b="1" i="0" u="none" strike="noStrike" dirty="0">
                          <a:solidFill>
                            <a:schemeClr val="tx1"/>
                          </a:solidFill>
                          <a:effectLst/>
                          <a:latin typeface="Calibri" panose="020F0502020204030204" pitchFamily="34" charset="0"/>
                        </a:rPr>
                        <a:t>Min</a:t>
                      </a:r>
                    </a:p>
                  </a:txBody>
                  <a:tcPr marL="9525" marR="9525" marT="9525"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r>
              <a:tr h="409164">
                <a:tc>
                  <a:txBody>
                    <a:bodyPr/>
                    <a:lstStyle/>
                    <a:p>
                      <a:pPr algn="ctr" fontAlgn="b"/>
                      <a:r>
                        <a:rPr lang="en-US" sz="1500" b="0" i="0" u="none" strike="noStrike" dirty="0" smtClean="0">
                          <a:solidFill>
                            <a:srgbClr val="000000"/>
                          </a:solidFill>
                          <a:effectLst/>
                          <a:latin typeface="Calibri" panose="020F0502020204030204" pitchFamily="34" charset="0"/>
                        </a:rPr>
                        <a:t>7.773</a:t>
                      </a:r>
                      <a:endParaRPr lang="en-US" sz="1500" b="0" i="0" u="none" strike="noStrike" dirty="0">
                        <a:solidFill>
                          <a:srgbClr val="000000"/>
                        </a:solidFill>
                        <a:effectLst/>
                        <a:latin typeface="Calibri" panose="020F0502020204030204" pitchFamily="34" charset="0"/>
                      </a:endParaRPr>
                    </a:p>
                  </a:txBody>
                  <a:tcPr marL="9525" marR="9525" marT="9525"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fontAlgn="b"/>
                      <a:r>
                        <a:rPr lang="en-US" sz="1500" b="0" i="0" u="none" strike="noStrike" dirty="0" smtClean="0">
                          <a:solidFill>
                            <a:srgbClr val="000000"/>
                          </a:solidFill>
                          <a:effectLst/>
                          <a:latin typeface="Calibri" panose="020F0502020204030204" pitchFamily="34" charset="0"/>
                        </a:rPr>
                        <a:t>14.449</a:t>
                      </a:r>
                      <a:endParaRPr lang="en-US" sz="1500" b="0" i="0" u="none" strike="noStrike" dirty="0">
                        <a:solidFill>
                          <a:srgbClr val="000000"/>
                        </a:solidFill>
                        <a:effectLst/>
                        <a:latin typeface="Calibri" panose="020F0502020204030204" pitchFamily="34" charset="0"/>
                      </a:endParaRPr>
                    </a:p>
                  </a:txBody>
                  <a:tcPr marL="9525" marR="9525" marT="9525"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fontAlgn="b"/>
                      <a:r>
                        <a:rPr lang="en-US" sz="1500" b="0" i="0" u="none" strike="noStrike" dirty="0">
                          <a:solidFill>
                            <a:srgbClr val="000000"/>
                          </a:solidFill>
                          <a:effectLst/>
                          <a:latin typeface="Calibri" panose="020F0502020204030204" pitchFamily="34" charset="0"/>
                        </a:rPr>
                        <a:t>1588</a:t>
                      </a:r>
                    </a:p>
                  </a:txBody>
                  <a:tcPr marL="9525" marR="9525" marT="9525"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fontAlgn="b"/>
                      <a:r>
                        <a:rPr lang="en-US" sz="1500" b="0" i="0" u="none" strike="noStrike" dirty="0">
                          <a:solidFill>
                            <a:srgbClr val="000000"/>
                          </a:solidFill>
                          <a:effectLst/>
                          <a:latin typeface="Calibri" panose="020F0502020204030204" pitchFamily="34" charset="0"/>
                        </a:rPr>
                        <a:t>0</a:t>
                      </a:r>
                    </a:p>
                  </a:txBody>
                  <a:tcPr marL="9525" marR="9525" marT="9525"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r>
            </a:tbl>
          </a:graphicData>
        </a:graphic>
      </p:graphicFrame>
      <p:pic>
        <p:nvPicPr>
          <p:cNvPr id="9" name="Picture 8"/>
          <p:cNvPicPr>
            <a:picLocks noChangeAspect="1"/>
          </p:cNvPicPr>
          <p:nvPr/>
        </p:nvPicPr>
        <p:blipFill>
          <a:blip r:embed="rId5"/>
          <a:stretch>
            <a:fillRect/>
          </a:stretch>
        </p:blipFill>
        <p:spPr>
          <a:xfrm>
            <a:off x="1240402" y="1347591"/>
            <a:ext cx="6133108" cy="4255377"/>
          </a:xfrm>
          <a:prstGeom prst="rect">
            <a:avLst/>
          </a:prstGeom>
        </p:spPr>
      </p:pic>
      <p:sp>
        <p:nvSpPr>
          <p:cNvPr id="10" name="TextBox 9"/>
          <p:cNvSpPr txBox="1"/>
          <p:nvPr/>
        </p:nvSpPr>
        <p:spPr>
          <a:xfrm>
            <a:off x="8732520" y="1798320"/>
            <a:ext cx="2941320" cy="4801314"/>
          </a:xfrm>
          <a:prstGeom prst="rect">
            <a:avLst/>
          </a:prstGeom>
          <a:noFill/>
        </p:spPr>
        <p:txBody>
          <a:bodyPr wrap="square" rtlCol="0">
            <a:spAutoFit/>
          </a:bodyPr>
          <a:lstStyle/>
          <a:p>
            <a:r>
              <a:rPr lang="en-US" b="1" dirty="0" smtClean="0"/>
              <a:t>Correlation Coefficient</a:t>
            </a:r>
          </a:p>
          <a:p>
            <a:r>
              <a:rPr lang="en-US" dirty="0" smtClean="0"/>
              <a:t>0.00884</a:t>
            </a:r>
          </a:p>
          <a:p>
            <a:endParaRPr lang="en-US" dirty="0" smtClean="0"/>
          </a:p>
          <a:p>
            <a:r>
              <a:rPr lang="en-US" b="1" dirty="0" err="1"/>
              <a:t>Kolgomorov</a:t>
            </a:r>
            <a:r>
              <a:rPr lang="en-US" b="1" dirty="0"/>
              <a:t>-Smirnoff Test</a:t>
            </a:r>
          </a:p>
          <a:p>
            <a:r>
              <a:rPr lang="en-US" dirty="0" smtClean="0"/>
              <a:t>D=1</a:t>
            </a:r>
            <a:endParaRPr lang="en-US" i="1" dirty="0" smtClean="0"/>
          </a:p>
          <a:p>
            <a:r>
              <a:rPr lang="en-US" i="1" dirty="0" smtClean="0"/>
              <a:t>P </a:t>
            </a:r>
            <a:r>
              <a:rPr lang="en-US" i="1" dirty="0"/>
              <a:t>value&lt;2.2e-16</a:t>
            </a:r>
          </a:p>
          <a:p>
            <a:r>
              <a:rPr lang="en-US" i="1" dirty="0"/>
              <a:t>Null hypo: both are from same distribution. Alternate hypo cant be rejected.</a:t>
            </a:r>
          </a:p>
          <a:p>
            <a:endParaRPr lang="en-US" i="1" dirty="0" smtClean="0"/>
          </a:p>
          <a:p>
            <a:r>
              <a:rPr lang="en-US" b="1" dirty="0" smtClean="0"/>
              <a:t>Mutual Information</a:t>
            </a:r>
          </a:p>
          <a:p>
            <a:r>
              <a:rPr lang="en-US" b="1" dirty="0" smtClean="0"/>
              <a:t>2.934839</a:t>
            </a:r>
          </a:p>
          <a:p>
            <a:endParaRPr lang="en-US" b="1" i="1" dirty="0"/>
          </a:p>
          <a:p>
            <a:r>
              <a:rPr lang="en-US" b="1" dirty="0" smtClean="0"/>
              <a:t>RESULT</a:t>
            </a:r>
          </a:p>
          <a:p>
            <a:r>
              <a:rPr lang="en-US" i="1" dirty="0" smtClean="0"/>
              <a:t>Weak relationship between Lose count and Location of the User</a:t>
            </a:r>
            <a:endParaRPr lang="en-US" dirty="0"/>
          </a:p>
        </p:txBody>
      </p:sp>
    </p:spTree>
    <p:extLst>
      <p:ext uri="{BB962C8B-B14F-4D97-AF65-F5344CB8AC3E}">
        <p14:creationId xmlns:p14="http://schemas.microsoft.com/office/powerpoint/2010/main" val="174286620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55309" y="773974"/>
            <a:ext cx="10131425" cy="449890"/>
          </a:xfrm>
        </p:spPr>
        <p:txBody>
          <a:bodyPr>
            <a:noAutofit/>
          </a:bodyPr>
          <a:lstStyle/>
          <a:p>
            <a:pPr algn="ctr"/>
            <a:r>
              <a:rPr lang="en-US" sz="3200" dirty="0" smtClean="0"/>
              <a:t>V. LOCATION Vs Performance</a:t>
            </a:r>
            <a:endParaRPr lang="en-US" sz="3400" dirty="0"/>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 y="0"/>
            <a:ext cx="1975556" cy="998919"/>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44178" y="110980"/>
            <a:ext cx="4233333" cy="714774"/>
          </a:xfrm>
          <a:prstGeom prst="rect">
            <a:avLst/>
          </a:prstGeom>
        </p:spPr>
      </p:pic>
      <p:graphicFrame>
        <p:nvGraphicFramePr>
          <p:cNvPr id="8" name="Table 7"/>
          <p:cNvGraphicFramePr>
            <a:graphicFrameLocks noGrp="1"/>
          </p:cNvGraphicFramePr>
          <p:nvPr>
            <p:extLst>
              <p:ext uri="{D42A27DB-BD31-4B8C-83A1-F6EECF244321}">
                <p14:modId xmlns:p14="http://schemas.microsoft.com/office/powerpoint/2010/main" val="232538696"/>
              </p:ext>
            </p:extLst>
          </p:nvPr>
        </p:nvGraphicFramePr>
        <p:xfrm>
          <a:off x="2210292" y="5828285"/>
          <a:ext cx="3604099" cy="826608"/>
        </p:xfrm>
        <a:graphic>
          <a:graphicData uri="http://schemas.openxmlformats.org/drawingml/2006/table">
            <a:tbl>
              <a:tblPr firstRow="1" firstCol="1" bandRow="1">
                <a:tableStyleId>{9DCAF9ED-07DC-4A11-8D7F-57B35C25682E}</a:tableStyleId>
              </a:tblPr>
              <a:tblGrid>
                <a:gridCol w="900656"/>
                <a:gridCol w="983974"/>
                <a:gridCol w="834887"/>
                <a:gridCol w="884582"/>
              </a:tblGrid>
              <a:tr h="417444">
                <a:tc>
                  <a:txBody>
                    <a:bodyPr/>
                    <a:lstStyle/>
                    <a:p>
                      <a:pPr algn="ctr" fontAlgn="b"/>
                      <a:r>
                        <a:rPr lang="en-US" sz="1100" b="1" i="0" u="none" strike="noStrike" dirty="0">
                          <a:solidFill>
                            <a:schemeClr val="tx1"/>
                          </a:solidFill>
                          <a:effectLst/>
                          <a:latin typeface="Calibri" panose="020F0502020204030204" pitchFamily="34" charset="0"/>
                        </a:rPr>
                        <a:t>Average</a:t>
                      </a:r>
                    </a:p>
                  </a:txBody>
                  <a:tcPr marL="9525" marR="9525" marT="9525"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100" b="1" i="0" u="none" strike="noStrike" dirty="0" err="1">
                          <a:solidFill>
                            <a:schemeClr val="tx1"/>
                          </a:solidFill>
                          <a:effectLst/>
                          <a:latin typeface="Calibri" panose="020F0502020204030204" pitchFamily="34" charset="0"/>
                        </a:rPr>
                        <a:t>Stddev</a:t>
                      </a:r>
                      <a:endParaRPr lang="en-US" sz="1100" b="1" i="0" u="none" strike="noStrike" dirty="0">
                        <a:solidFill>
                          <a:schemeClr val="tx1"/>
                        </a:solidFill>
                        <a:effectLst/>
                        <a:latin typeface="Calibri" panose="020F0502020204030204" pitchFamily="34" charset="0"/>
                      </a:endParaRPr>
                    </a:p>
                  </a:txBody>
                  <a:tcPr marL="9525" marR="9525" marT="9525"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fontAlgn="b"/>
                      <a:r>
                        <a:rPr lang="en-US" sz="1100" b="1" i="0" u="none" strike="noStrike" dirty="0">
                          <a:solidFill>
                            <a:schemeClr val="tx1"/>
                          </a:solidFill>
                          <a:effectLst/>
                          <a:latin typeface="Calibri" panose="020F0502020204030204" pitchFamily="34" charset="0"/>
                        </a:rPr>
                        <a:t>Max</a:t>
                      </a:r>
                    </a:p>
                  </a:txBody>
                  <a:tcPr marL="9525" marR="9525" marT="9525"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fontAlgn="b"/>
                      <a:r>
                        <a:rPr lang="en-US" sz="1100" b="1" i="0" u="none" strike="noStrike" dirty="0">
                          <a:solidFill>
                            <a:schemeClr val="tx1"/>
                          </a:solidFill>
                          <a:effectLst/>
                          <a:latin typeface="Calibri" panose="020F0502020204030204" pitchFamily="34" charset="0"/>
                        </a:rPr>
                        <a:t>Min</a:t>
                      </a:r>
                    </a:p>
                  </a:txBody>
                  <a:tcPr marL="9525" marR="9525" marT="9525"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r>
              <a:tr h="409164">
                <a:tc>
                  <a:txBody>
                    <a:bodyPr/>
                    <a:lstStyle/>
                    <a:p>
                      <a:pPr algn="ctr" fontAlgn="b"/>
                      <a:r>
                        <a:rPr lang="en-US" sz="1500" b="0" i="0" u="none" strike="noStrike" dirty="0" smtClean="0">
                          <a:solidFill>
                            <a:srgbClr val="000000"/>
                          </a:solidFill>
                          <a:effectLst/>
                          <a:latin typeface="Calibri" panose="020F0502020204030204" pitchFamily="34" charset="0"/>
                        </a:rPr>
                        <a:t>19.922</a:t>
                      </a:r>
                      <a:endParaRPr lang="en-US" sz="1500" b="0" i="0" u="none" strike="noStrike" dirty="0">
                        <a:solidFill>
                          <a:srgbClr val="000000"/>
                        </a:solidFill>
                        <a:effectLst/>
                        <a:latin typeface="Calibri" panose="020F0502020204030204" pitchFamily="34" charset="0"/>
                      </a:endParaRPr>
                    </a:p>
                  </a:txBody>
                  <a:tcPr marL="9525" marR="9525" marT="9525"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fontAlgn="b"/>
                      <a:r>
                        <a:rPr lang="en-US" sz="1500" b="0" i="0" u="none" strike="noStrike" dirty="0" smtClean="0">
                          <a:solidFill>
                            <a:srgbClr val="000000"/>
                          </a:solidFill>
                          <a:effectLst/>
                          <a:latin typeface="Calibri" panose="020F0502020204030204" pitchFamily="34" charset="0"/>
                        </a:rPr>
                        <a:t>92.928</a:t>
                      </a:r>
                      <a:endParaRPr lang="en-US" sz="1500" b="0" i="0" u="none" strike="noStrike" dirty="0">
                        <a:solidFill>
                          <a:srgbClr val="000000"/>
                        </a:solidFill>
                        <a:effectLst/>
                        <a:latin typeface="Calibri" panose="020F0502020204030204" pitchFamily="34" charset="0"/>
                      </a:endParaRPr>
                    </a:p>
                  </a:txBody>
                  <a:tcPr marL="9525" marR="9525" marT="9525"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fontAlgn="b"/>
                      <a:r>
                        <a:rPr lang="en-US" sz="1500" b="0" i="0" u="none" strike="noStrike" dirty="0">
                          <a:solidFill>
                            <a:srgbClr val="000000"/>
                          </a:solidFill>
                          <a:effectLst/>
                          <a:latin typeface="Calibri" panose="020F0502020204030204" pitchFamily="34" charset="0"/>
                        </a:rPr>
                        <a:t>5537</a:t>
                      </a:r>
                    </a:p>
                  </a:txBody>
                  <a:tcPr marL="9525" marR="9525" marT="9525"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fontAlgn="b"/>
                      <a:r>
                        <a:rPr lang="en-US" sz="1500" b="0" i="0" u="none" strike="noStrike" dirty="0">
                          <a:solidFill>
                            <a:srgbClr val="000000"/>
                          </a:solidFill>
                          <a:effectLst/>
                          <a:latin typeface="Calibri" panose="020F0502020204030204" pitchFamily="34" charset="0"/>
                        </a:rPr>
                        <a:t>0</a:t>
                      </a:r>
                    </a:p>
                  </a:txBody>
                  <a:tcPr marL="9525" marR="9525" marT="9525"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r>
            </a:tbl>
          </a:graphicData>
        </a:graphic>
      </p:graphicFrame>
      <p:pic>
        <p:nvPicPr>
          <p:cNvPr id="7" name="Picture 6"/>
          <p:cNvPicPr/>
          <p:nvPr/>
        </p:nvPicPr>
        <p:blipFill>
          <a:blip r:embed="rId5">
            <a:extLst>
              <a:ext uri="{28A0092B-C50C-407E-A947-70E740481C1C}">
                <a14:useLocalDpi xmlns:a14="http://schemas.microsoft.com/office/drawing/2010/main" val="0"/>
              </a:ext>
            </a:extLst>
          </a:blip>
          <a:srcRect/>
          <a:stretch>
            <a:fillRect/>
          </a:stretch>
        </p:blipFill>
        <p:spPr bwMode="auto">
          <a:xfrm>
            <a:off x="1211956" y="1410886"/>
            <a:ext cx="6132830" cy="4255135"/>
          </a:xfrm>
          <a:prstGeom prst="rect">
            <a:avLst/>
          </a:prstGeom>
          <a:noFill/>
        </p:spPr>
      </p:pic>
      <p:sp>
        <p:nvSpPr>
          <p:cNvPr id="10" name="TextBox 9"/>
          <p:cNvSpPr txBox="1"/>
          <p:nvPr/>
        </p:nvSpPr>
        <p:spPr>
          <a:xfrm>
            <a:off x="8732520" y="1798320"/>
            <a:ext cx="2941320" cy="4801314"/>
          </a:xfrm>
          <a:prstGeom prst="rect">
            <a:avLst/>
          </a:prstGeom>
          <a:noFill/>
        </p:spPr>
        <p:txBody>
          <a:bodyPr wrap="square" rtlCol="0">
            <a:spAutoFit/>
          </a:bodyPr>
          <a:lstStyle/>
          <a:p>
            <a:r>
              <a:rPr lang="en-US" b="1" dirty="0" smtClean="0"/>
              <a:t>Correlation Coefficient</a:t>
            </a:r>
          </a:p>
          <a:p>
            <a:r>
              <a:rPr lang="en-US" dirty="0" smtClean="0"/>
              <a:t>0.</a:t>
            </a:r>
            <a:r>
              <a:rPr lang="en-US" dirty="0"/>
              <a:t> </a:t>
            </a:r>
            <a:r>
              <a:rPr lang="en-US" dirty="0" smtClean="0"/>
              <a:t>01043</a:t>
            </a:r>
          </a:p>
          <a:p>
            <a:endParaRPr lang="en-US" dirty="0" smtClean="0"/>
          </a:p>
          <a:p>
            <a:r>
              <a:rPr lang="en-US" b="1" dirty="0" err="1"/>
              <a:t>Kolgomorov</a:t>
            </a:r>
            <a:r>
              <a:rPr lang="en-US" b="1" dirty="0"/>
              <a:t>-Smirnoff Test</a:t>
            </a:r>
          </a:p>
          <a:p>
            <a:r>
              <a:rPr lang="en-US" dirty="0" smtClean="0"/>
              <a:t>D=0.9977</a:t>
            </a:r>
            <a:endParaRPr lang="en-US" i="1" dirty="0" smtClean="0"/>
          </a:p>
          <a:p>
            <a:r>
              <a:rPr lang="en-US" i="1" dirty="0" smtClean="0"/>
              <a:t>P </a:t>
            </a:r>
            <a:r>
              <a:rPr lang="en-US" i="1" dirty="0"/>
              <a:t>value&lt;2.2e-16</a:t>
            </a:r>
          </a:p>
          <a:p>
            <a:r>
              <a:rPr lang="en-US" i="1" dirty="0"/>
              <a:t>Null hypo: both are from same distribution. Alternate hypo cant be rejected.</a:t>
            </a:r>
          </a:p>
          <a:p>
            <a:endParaRPr lang="en-US" i="1" dirty="0" smtClean="0"/>
          </a:p>
          <a:p>
            <a:r>
              <a:rPr lang="en-US" b="1" dirty="0" smtClean="0"/>
              <a:t>Mutual Information</a:t>
            </a:r>
          </a:p>
          <a:p>
            <a:r>
              <a:rPr lang="en-US" b="1" dirty="0" smtClean="0"/>
              <a:t>3.16612</a:t>
            </a:r>
          </a:p>
          <a:p>
            <a:endParaRPr lang="en-US" b="1" i="1" dirty="0"/>
          </a:p>
          <a:p>
            <a:r>
              <a:rPr lang="en-US" b="1" dirty="0" smtClean="0"/>
              <a:t>RESULT</a:t>
            </a:r>
          </a:p>
          <a:p>
            <a:r>
              <a:rPr lang="en-US" i="1" dirty="0" smtClean="0"/>
              <a:t>Weak relationship between Draw Count and Location of the User</a:t>
            </a:r>
            <a:endParaRPr lang="en-US" dirty="0"/>
          </a:p>
        </p:txBody>
      </p:sp>
    </p:spTree>
    <p:extLst>
      <p:ext uri="{BB962C8B-B14F-4D97-AF65-F5344CB8AC3E}">
        <p14:creationId xmlns:p14="http://schemas.microsoft.com/office/powerpoint/2010/main" val="240421944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55308" y="759835"/>
            <a:ext cx="10131425" cy="449890"/>
          </a:xfrm>
        </p:spPr>
        <p:txBody>
          <a:bodyPr>
            <a:noAutofit/>
          </a:bodyPr>
          <a:lstStyle/>
          <a:p>
            <a:pPr algn="ctr"/>
            <a:r>
              <a:rPr lang="en-US" sz="3200" dirty="0" smtClean="0"/>
              <a:t>V. LOCATION Vs Performance</a:t>
            </a:r>
            <a:endParaRPr lang="en-US" sz="3400" dirty="0"/>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 y="0"/>
            <a:ext cx="1975556" cy="998919"/>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44178" y="110980"/>
            <a:ext cx="4233333" cy="714774"/>
          </a:xfrm>
          <a:prstGeom prst="rect">
            <a:avLst/>
          </a:prstGeom>
        </p:spPr>
      </p:pic>
      <p:graphicFrame>
        <p:nvGraphicFramePr>
          <p:cNvPr id="8" name="Table 7"/>
          <p:cNvGraphicFramePr>
            <a:graphicFrameLocks noGrp="1"/>
          </p:cNvGraphicFramePr>
          <p:nvPr>
            <p:extLst>
              <p:ext uri="{D42A27DB-BD31-4B8C-83A1-F6EECF244321}">
                <p14:modId xmlns:p14="http://schemas.microsoft.com/office/powerpoint/2010/main" val="1894060703"/>
              </p:ext>
            </p:extLst>
          </p:nvPr>
        </p:nvGraphicFramePr>
        <p:xfrm>
          <a:off x="2488588" y="5897858"/>
          <a:ext cx="3604099" cy="826608"/>
        </p:xfrm>
        <a:graphic>
          <a:graphicData uri="http://schemas.openxmlformats.org/drawingml/2006/table">
            <a:tbl>
              <a:tblPr firstRow="1" firstCol="1" bandRow="1">
                <a:tableStyleId>{9DCAF9ED-07DC-4A11-8D7F-57B35C25682E}</a:tableStyleId>
              </a:tblPr>
              <a:tblGrid>
                <a:gridCol w="900656"/>
                <a:gridCol w="983974"/>
                <a:gridCol w="834887"/>
                <a:gridCol w="884582"/>
              </a:tblGrid>
              <a:tr h="417444">
                <a:tc>
                  <a:txBody>
                    <a:bodyPr/>
                    <a:lstStyle/>
                    <a:p>
                      <a:pPr algn="ctr" fontAlgn="b"/>
                      <a:r>
                        <a:rPr lang="en-US" sz="1100" b="1" i="0" u="none" strike="noStrike" dirty="0">
                          <a:solidFill>
                            <a:schemeClr val="tx1"/>
                          </a:solidFill>
                          <a:effectLst/>
                          <a:latin typeface="Calibri" panose="020F0502020204030204" pitchFamily="34" charset="0"/>
                        </a:rPr>
                        <a:t>Average</a:t>
                      </a:r>
                    </a:p>
                  </a:txBody>
                  <a:tcPr marL="9525" marR="9525" marT="9525"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100" b="1" i="0" u="none" strike="noStrike" dirty="0" err="1">
                          <a:solidFill>
                            <a:schemeClr val="tx1"/>
                          </a:solidFill>
                          <a:effectLst/>
                          <a:latin typeface="Calibri" panose="020F0502020204030204" pitchFamily="34" charset="0"/>
                        </a:rPr>
                        <a:t>Stddev</a:t>
                      </a:r>
                      <a:endParaRPr lang="en-US" sz="1100" b="1" i="0" u="none" strike="noStrike" dirty="0">
                        <a:solidFill>
                          <a:schemeClr val="tx1"/>
                        </a:solidFill>
                        <a:effectLst/>
                        <a:latin typeface="Calibri" panose="020F0502020204030204" pitchFamily="34" charset="0"/>
                      </a:endParaRPr>
                    </a:p>
                  </a:txBody>
                  <a:tcPr marL="9525" marR="9525" marT="9525"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fontAlgn="b"/>
                      <a:r>
                        <a:rPr lang="en-US" sz="1100" b="1" i="0" u="none" strike="noStrike" dirty="0">
                          <a:solidFill>
                            <a:schemeClr val="tx1"/>
                          </a:solidFill>
                          <a:effectLst/>
                          <a:latin typeface="Calibri" panose="020F0502020204030204" pitchFamily="34" charset="0"/>
                        </a:rPr>
                        <a:t>Max</a:t>
                      </a:r>
                    </a:p>
                  </a:txBody>
                  <a:tcPr marL="9525" marR="9525" marT="9525"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fontAlgn="b"/>
                      <a:r>
                        <a:rPr lang="en-US" sz="1100" b="1" i="0" u="none" strike="noStrike" dirty="0">
                          <a:solidFill>
                            <a:schemeClr val="tx1"/>
                          </a:solidFill>
                          <a:effectLst/>
                          <a:latin typeface="Calibri" panose="020F0502020204030204" pitchFamily="34" charset="0"/>
                        </a:rPr>
                        <a:t>Min</a:t>
                      </a:r>
                    </a:p>
                  </a:txBody>
                  <a:tcPr marL="9525" marR="9525" marT="9525"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r>
              <a:tr h="409164">
                <a:tc>
                  <a:txBody>
                    <a:bodyPr/>
                    <a:lstStyle/>
                    <a:p>
                      <a:pPr algn="ctr" fontAlgn="b"/>
                      <a:r>
                        <a:rPr lang="en-US" sz="1500" b="0" i="0" u="none" strike="noStrike" dirty="0" smtClean="0">
                          <a:solidFill>
                            <a:srgbClr val="000000"/>
                          </a:solidFill>
                          <a:effectLst/>
                          <a:latin typeface="Calibri" panose="020F0502020204030204" pitchFamily="34" charset="0"/>
                        </a:rPr>
                        <a:t>20.658</a:t>
                      </a:r>
                      <a:endParaRPr lang="en-US" sz="1500" b="0" i="0" u="none" strike="noStrike" dirty="0">
                        <a:solidFill>
                          <a:srgbClr val="000000"/>
                        </a:solidFill>
                        <a:effectLst/>
                        <a:latin typeface="Calibri" panose="020F0502020204030204" pitchFamily="34" charset="0"/>
                      </a:endParaRPr>
                    </a:p>
                  </a:txBody>
                  <a:tcPr marL="9525" marR="9525" marT="9525"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fontAlgn="b"/>
                      <a:r>
                        <a:rPr lang="en-US" sz="1500" b="0" i="0" u="none" strike="noStrike" dirty="0" smtClean="0">
                          <a:solidFill>
                            <a:srgbClr val="000000"/>
                          </a:solidFill>
                          <a:effectLst/>
                          <a:latin typeface="Calibri" panose="020F0502020204030204" pitchFamily="34" charset="0"/>
                        </a:rPr>
                        <a:t>42.603</a:t>
                      </a:r>
                      <a:endParaRPr lang="en-US" sz="1500" b="0" i="0" u="none" strike="noStrike" dirty="0">
                        <a:solidFill>
                          <a:srgbClr val="000000"/>
                        </a:solidFill>
                        <a:effectLst/>
                        <a:latin typeface="Calibri" panose="020F0502020204030204" pitchFamily="34" charset="0"/>
                      </a:endParaRPr>
                    </a:p>
                  </a:txBody>
                  <a:tcPr marL="9525" marR="9525" marT="9525"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fontAlgn="b"/>
                      <a:r>
                        <a:rPr lang="en-US" sz="1500" b="0" i="0" u="none" strike="noStrike">
                          <a:solidFill>
                            <a:srgbClr val="000000"/>
                          </a:solidFill>
                          <a:effectLst/>
                          <a:latin typeface="Calibri" panose="020F0502020204030204" pitchFamily="34" charset="0"/>
                        </a:rPr>
                        <a:t>5912.72</a:t>
                      </a:r>
                    </a:p>
                  </a:txBody>
                  <a:tcPr marL="9525" marR="9525" marT="9525"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fontAlgn="b"/>
                      <a:r>
                        <a:rPr lang="en-US" sz="1500" b="0" i="0" u="none" strike="noStrike" dirty="0">
                          <a:solidFill>
                            <a:srgbClr val="000000"/>
                          </a:solidFill>
                          <a:effectLst/>
                          <a:latin typeface="Calibri" panose="020F0502020204030204" pitchFamily="34" charset="0"/>
                        </a:rPr>
                        <a:t>-</a:t>
                      </a:r>
                      <a:r>
                        <a:rPr lang="en-US" sz="1500" b="0" i="0" u="none" strike="noStrike" dirty="0" smtClean="0">
                          <a:solidFill>
                            <a:srgbClr val="000000"/>
                          </a:solidFill>
                          <a:effectLst/>
                          <a:latin typeface="Calibri" panose="020F0502020204030204" pitchFamily="34" charset="0"/>
                        </a:rPr>
                        <a:t>2.137</a:t>
                      </a:r>
                      <a:endParaRPr lang="en-US" sz="1500" b="0" i="0" u="none" strike="noStrike" dirty="0">
                        <a:solidFill>
                          <a:srgbClr val="000000"/>
                        </a:solidFill>
                        <a:effectLst/>
                        <a:latin typeface="Calibri" panose="020F0502020204030204" pitchFamily="34" charset="0"/>
                      </a:endParaRPr>
                    </a:p>
                  </a:txBody>
                  <a:tcPr marL="9525" marR="9525" marT="9525"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r>
            </a:tbl>
          </a:graphicData>
        </a:graphic>
      </p:graphicFrame>
      <p:sp>
        <p:nvSpPr>
          <p:cNvPr id="13" name="TextBox 12"/>
          <p:cNvSpPr txBox="1"/>
          <p:nvPr/>
        </p:nvSpPr>
        <p:spPr>
          <a:xfrm>
            <a:off x="8732520" y="1798320"/>
            <a:ext cx="2941320" cy="4801314"/>
          </a:xfrm>
          <a:prstGeom prst="rect">
            <a:avLst/>
          </a:prstGeom>
          <a:noFill/>
        </p:spPr>
        <p:txBody>
          <a:bodyPr wrap="square" rtlCol="0">
            <a:spAutoFit/>
          </a:bodyPr>
          <a:lstStyle/>
          <a:p>
            <a:r>
              <a:rPr lang="en-US" b="1" dirty="0" smtClean="0"/>
              <a:t>Correlation Coefficient</a:t>
            </a:r>
          </a:p>
          <a:p>
            <a:r>
              <a:rPr lang="en-US" dirty="0" smtClean="0"/>
              <a:t>0.012533</a:t>
            </a:r>
          </a:p>
          <a:p>
            <a:endParaRPr lang="en-US" dirty="0" smtClean="0"/>
          </a:p>
          <a:p>
            <a:r>
              <a:rPr lang="en-US" b="1" dirty="0" err="1"/>
              <a:t>Kolgomorov</a:t>
            </a:r>
            <a:r>
              <a:rPr lang="en-US" b="1" dirty="0"/>
              <a:t>-Smirnoff Test</a:t>
            </a:r>
          </a:p>
          <a:p>
            <a:r>
              <a:rPr lang="en-US" dirty="0" smtClean="0"/>
              <a:t>D=0.9999</a:t>
            </a:r>
            <a:endParaRPr lang="en-US" i="1" dirty="0" smtClean="0"/>
          </a:p>
          <a:p>
            <a:r>
              <a:rPr lang="en-US" i="1" dirty="0" smtClean="0"/>
              <a:t>P </a:t>
            </a:r>
            <a:r>
              <a:rPr lang="en-US" i="1" dirty="0"/>
              <a:t>value&lt;2.2e-16</a:t>
            </a:r>
          </a:p>
          <a:p>
            <a:r>
              <a:rPr lang="en-US" i="1" dirty="0"/>
              <a:t>Null hypo: both are from same distribution. Alternate hypo cant be rejected.</a:t>
            </a:r>
          </a:p>
          <a:p>
            <a:endParaRPr lang="en-US" i="1" dirty="0" smtClean="0"/>
          </a:p>
          <a:p>
            <a:r>
              <a:rPr lang="en-US" b="1" dirty="0" smtClean="0"/>
              <a:t>Mutual Information</a:t>
            </a:r>
          </a:p>
          <a:p>
            <a:r>
              <a:rPr lang="en-US" b="1" dirty="0" smtClean="0"/>
              <a:t>3. 686872</a:t>
            </a:r>
          </a:p>
          <a:p>
            <a:endParaRPr lang="en-US" b="1" i="1" dirty="0"/>
          </a:p>
          <a:p>
            <a:r>
              <a:rPr lang="en-US" b="1" dirty="0" smtClean="0"/>
              <a:t>RESULT</a:t>
            </a:r>
          </a:p>
          <a:p>
            <a:r>
              <a:rPr lang="en-US" i="1" dirty="0" smtClean="0"/>
              <a:t>Weak relationship between Defense Score and Location of the User</a:t>
            </a:r>
            <a:endParaRPr lang="en-US" dirty="0"/>
          </a:p>
        </p:txBody>
      </p:sp>
      <p:pic>
        <p:nvPicPr>
          <p:cNvPr id="15" name="Picture 14"/>
          <p:cNvPicPr>
            <a:picLocks noChangeAspect="1"/>
          </p:cNvPicPr>
          <p:nvPr/>
        </p:nvPicPr>
        <p:blipFill>
          <a:blip r:embed="rId5"/>
          <a:stretch>
            <a:fillRect/>
          </a:stretch>
        </p:blipFill>
        <p:spPr>
          <a:xfrm>
            <a:off x="1157972" y="1322242"/>
            <a:ext cx="6218459" cy="4432176"/>
          </a:xfrm>
          <a:prstGeom prst="rect">
            <a:avLst/>
          </a:prstGeom>
        </p:spPr>
      </p:pic>
    </p:spTree>
    <p:extLst>
      <p:ext uri="{BB962C8B-B14F-4D97-AF65-F5344CB8AC3E}">
        <p14:creationId xmlns:p14="http://schemas.microsoft.com/office/powerpoint/2010/main" val="2908864847"/>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55309" y="773974"/>
            <a:ext cx="10131425" cy="449890"/>
          </a:xfrm>
        </p:spPr>
        <p:txBody>
          <a:bodyPr>
            <a:noAutofit/>
          </a:bodyPr>
          <a:lstStyle/>
          <a:p>
            <a:pPr algn="ctr"/>
            <a:r>
              <a:rPr lang="en-US" sz="3200" dirty="0" smtClean="0"/>
              <a:t>V. LOCATION Vs Performance</a:t>
            </a:r>
            <a:endParaRPr lang="en-US" sz="3400" dirty="0"/>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 y="0"/>
            <a:ext cx="1975556" cy="998919"/>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44178" y="110980"/>
            <a:ext cx="4233333" cy="714774"/>
          </a:xfrm>
          <a:prstGeom prst="rect">
            <a:avLst/>
          </a:prstGeom>
        </p:spPr>
      </p:pic>
      <p:graphicFrame>
        <p:nvGraphicFramePr>
          <p:cNvPr id="8" name="Table 7"/>
          <p:cNvGraphicFramePr>
            <a:graphicFrameLocks noGrp="1"/>
          </p:cNvGraphicFramePr>
          <p:nvPr>
            <p:extLst>
              <p:ext uri="{D42A27DB-BD31-4B8C-83A1-F6EECF244321}">
                <p14:modId xmlns:p14="http://schemas.microsoft.com/office/powerpoint/2010/main" val="2362719157"/>
              </p:ext>
            </p:extLst>
          </p:nvPr>
        </p:nvGraphicFramePr>
        <p:xfrm>
          <a:off x="2240110" y="5868041"/>
          <a:ext cx="3604099" cy="826608"/>
        </p:xfrm>
        <a:graphic>
          <a:graphicData uri="http://schemas.openxmlformats.org/drawingml/2006/table">
            <a:tbl>
              <a:tblPr firstRow="1" firstCol="1" bandRow="1">
                <a:tableStyleId>{9DCAF9ED-07DC-4A11-8D7F-57B35C25682E}</a:tableStyleId>
              </a:tblPr>
              <a:tblGrid>
                <a:gridCol w="900656"/>
                <a:gridCol w="983974"/>
                <a:gridCol w="834887"/>
                <a:gridCol w="884582"/>
              </a:tblGrid>
              <a:tr h="417444">
                <a:tc>
                  <a:txBody>
                    <a:bodyPr/>
                    <a:lstStyle/>
                    <a:p>
                      <a:pPr algn="ctr" fontAlgn="b"/>
                      <a:r>
                        <a:rPr lang="en-US" sz="1100" b="1" i="0" u="none" strike="noStrike" dirty="0">
                          <a:solidFill>
                            <a:schemeClr val="tx1"/>
                          </a:solidFill>
                          <a:effectLst/>
                          <a:latin typeface="Calibri" panose="020F0502020204030204" pitchFamily="34" charset="0"/>
                        </a:rPr>
                        <a:t>Average</a:t>
                      </a:r>
                    </a:p>
                  </a:txBody>
                  <a:tcPr marL="9525" marR="9525" marT="9525"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100" b="1" i="0" u="none" strike="noStrike" dirty="0" err="1">
                          <a:solidFill>
                            <a:schemeClr val="tx1"/>
                          </a:solidFill>
                          <a:effectLst/>
                          <a:latin typeface="Calibri" panose="020F0502020204030204" pitchFamily="34" charset="0"/>
                        </a:rPr>
                        <a:t>Stddev</a:t>
                      </a:r>
                      <a:endParaRPr lang="en-US" sz="1100" b="1" i="0" u="none" strike="noStrike" dirty="0">
                        <a:solidFill>
                          <a:schemeClr val="tx1"/>
                        </a:solidFill>
                        <a:effectLst/>
                        <a:latin typeface="Calibri" panose="020F0502020204030204" pitchFamily="34" charset="0"/>
                      </a:endParaRPr>
                    </a:p>
                  </a:txBody>
                  <a:tcPr marL="9525" marR="9525" marT="9525"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fontAlgn="b"/>
                      <a:r>
                        <a:rPr lang="en-US" sz="1100" b="1" i="0" u="none" strike="noStrike" dirty="0">
                          <a:solidFill>
                            <a:schemeClr val="tx1"/>
                          </a:solidFill>
                          <a:effectLst/>
                          <a:latin typeface="Calibri" panose="020F0502020204030204" pitchFamily="34" charset="0"/>
                        </a:rPr>
                        <a:t>Max</a:t>
                      </a:r>
                    </a:p>
                  </a:txBody>
                  <a:tcPr marL="9525" marR="9525" marT="9525"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fontAlgn="b"/>
                      <a:r>
                        <a:rPr lang="en-US" sz="1100" b="1" i="0" u="none" strike="noStrike" dirty="0">
                          <a:solidFill>
                            <a:schemeClr val="tx1"/>
                          </a:solidFill>
                          <a:effectLst/>
                          <a:latin typeface="Calibri" panose="020F0502020204030204" pitchFamily="34" charset="0"/>
                        </a:rPr>
                        <a:t>Min</a:t>
                      </a:r>
                    </a:p>
                  </a:txBody>
                  <a:tcPr marL="9525" marR="9525" marT="9525"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r>
              <a:tr h="409164">
                <a:tc>
                  <a:txBody>
                    <a:bodyPr/>
                    <a:lstStyle/>
                    <a:p>
                      <a:pPr algn="ctr" fontAlgn="b"/>
                      <a:r>
                        <a:rPr lang="en-US" sz="1400" b="0" i="0" u="none" strike="noStrike" dirty="0" smtClean="0">
                          <a:solidFill>
                            <a:srgbClr val="000000"/>
                          </a:solidFill>
                          <a:effectLst/>
                          <a:latin typeface="Calibri" panose="020F0502020204030204" pitchFamily="34" charset="0"/>
                        </a:rPr>
                        <a:t>7.859</a:t>
                      </a:r>
                      <a:endParaRPr lang="en-US" sz="1400" b="0" i="0" u="none" strike="noStrike" dirty="0">
                        <a:solidFill>
                          <a:srgbClr val="000000"/>
                        </a:solidFill>
                        <a:effectLst/>
                        <a:latin typeface="Calibri" panose="020F0502020204030204" pitchFamily="34" charset="0"/>
                      </a:endParaRPr>
                    </a:p>
                  </a:txBody>
                  <a:tcPr marL="9525" marR="9525" marT="9525"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smtClean="0">
                          <a:solidFill>
                            <a:srgbClr val="000000"/>
                          </a:solidFill>
                          <a:effectLst/>
                          <a:latin typeface="Calibri" panose="020F0502020204030204" pitchFamily="34" charset="0"/>
                        </a:rPr>
                        <a:t>84.032</a:t>
                      </a:r>
                      <a:endParaRPr lang="en-US" sz="1400" b="0" i="0" u="none" strike="noStrike" dirty="0">
                        <a:solidFill>
                          <a:srgbClr val="000000"/>
                        </a:solidFill>
                        <a:effectLst/>
                        <a:latin typeface="Calibri" panose="020F0502020204030204" pitchFamily="34" charset="0"/>
                      </a:endParaRPr>
                    </a:p>
                  </a:txBody>
                  <a:tcPr marL="9525" marR="9525" marT="9525"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panose="020F0502020204030204" pitchFamily="34" charset="0"/>
                        </a:rPr>
                        <a:t>8133.341</a:t>
                      </a:r>
                    </a:p>
                  </a:txBody>
                  <a:tcPr marL="9525" marR="9525" marT="9525"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panose="020F0502020204030204" pitchFamily="34" charset="0"/>
                        </a:rPr>
                        <a:t>-804.015</a:t>
                      </a:r>
                    </a:p>
                  </a:txBody>
                  <a:tcPr marL="9525" marR="9525" marT="9525"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r>
            </a:tbl>
          </a:graphicData>
        </a:graphic>
      </p:graphicFrame>
      <p:sp>
        <p:nvSpPr>
          <p:cNvPr id="9" name="TextBox 8"/>
          <p:cNvSpPr txBox="1"/>
          <p:nvPr/>
        </p:nvSpPr>
        <p:spPr>
          <a:xfrm>
            <a:off x="8742459" y="1315350"/>
            <a:ext cx="2941320" cy="4801314"/>
          </a:xfrm>
          <a:prstGeom prst="rect">
            <a:avLst/>
          </a:prstGeom>
          <a:noFill/>
        </p:spPr>
        <p:txBody>
          <a:bodyPr wrap="square" rtlCol="0">
            <a:spAutoFit/>
          </a:bodyPr>
          <a:lstStyle/>
          <a:p>
            <a:r>
              <a:rPr lang="en-US" b="1" dirty="0" smtClean="0"/>
              <a:t>Correlation Coefficient</a:t>
            </a:r>
          </a:p>
          <a:p>
            <a:r>
              <a:rPr lang="en-US" dirty="0" smtClean="0"/>
              <a:t>0.00131</a:t>
            </a:r>
          </a:p>
          <a:p>
            <a:endParaRPr lang="en-US" dirty="0" smtClean="0"/>
          </a:p>
          <a:p>
            <a:r>
              <a:rPr lang="en-US" b="1" dirty="0" err="1"/>
              <a:t>Kolgomorov</a:t>
            </a:r>
            <a:r>
              <a:rPr lang="en-US" b="1" dirty="0"/>
              <a:t>-Smirnoff Test</a:t>
            </a:r>
          </a:p>
          <a:p>
            <a:r>
              <a:rPr lang="en-US" dirty="0" smtClean="0"/>
              <a:t>D=0.9982</a:t>
            </a:r>
            <a:endParaRPr lang="en-US" i="1" dirty="0" smtClean="0"/>
          </a:p>
          <a:p>
            <a:r>
              <a:rPr lang="en-US" i="1" dirty="0" smtClean="0"/>
              <a:t>P </a:t>
            </a:r>
            <a:r>
              <a:rPr lang="en-US" i="1" dirty="0"/>
              <a:t>value&lt;2.2e-16</a:t>
            </a:r>
          </a:p>
          <a:p>
            <a:r>
              <a:rPr lang="en-US" i="1" dirty="0"/>
              <a:t>Null hypo: both are from same distribution. Alternate hypo cant be rejected.</a:t>
            </a:r>
          </a:p>
          <a:p>
            <a:endParaRPr lang="en-US" i="1" dirty="0" smtClean="0"/>
          </a:p>
          <a:p>
            <a:r>
              <a:rPr lang="en-US" b="1" dirty="0" smtClean="0"/>
              <a:t>Mutual Information</a:t>
            </a:r>
          </a:p>
          <a:p>
            <a:r>
              <a:rPr lang="en-US" dirty="0" smtClean="0"/>
              <a:t>0.937399</a:t>
            </a:r>
          </a:p>
          <a:p>
            <a:endParaRPr lang="en-US" b="1" i="1" dirty="0"/>
          </a:p>
          <a:p>
            <a:r>
              <a:rPr lang="en-US" b="1" dirty="0" smtClean="0"/>
              <a:t>RESULT</a:t>
            </a:r>
          </a:p>
          <a:p>
            <a:r>
              <a:rPr lang="en-US" i="1" dirty="0" smtClean="0"/>
              <a:t>Weak relationship between </a:t>
            </a:r>
            <a:r>
              <a:rPr lang="en-US" i="1" dirty="0" err="1" smtClean="0"/>
              <a:t>Losecount</a:t>
            </a:r>
            <a:r>
              <a:rPr lang="en-US" i="1" dirty="0" smtClean="0"/>
              <a:t> and Location of the User</a:t>
            </a:r>
            <a:endParaRPr lang="en-US" dirty="0"/>
          </a:p>
        </p:txBody>
      </p:sp>
      <p:pic>
        <p:nvPicPr>
          <p:cNvPr id="10" name="Picture 9"/>
          <p:cNvPicPr>
            <a:picLocks noChangeAspect="1"/>
          </p:cNvPicPr>
          <p:nvPr/>
        </p:nvPicPr>
        <p:blipFill>
          <a:blip r:embed="rId5"/>
          <a:stretch>
            <a:fillRect/>
          </a:stretch>
        </p:blipFill>
        <p:spPr>
          <a:xfrm>
            <a:off x="1210587" y="1315350"/>
            <a:ext cx="6133108" cy="4426080"/>
          </a:xfrm>
          <a:prstGeom prst="rect">
            <a:avLst/>
          </a:prstGeom>
        </p:spPr>
      </p:pic>
    </p:spTree>
    <p:extLst>
      <p:ext uri="{BB962C8B-B14F-4D97-AF65-F5344CB8AC3E}">
        <p14:creationId xmlns:p14="http://schemas.microsoft.com/office/powerpoint/2010/main" val="449636226"/>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55309" y="773974"/>
            <a:ext cx="10131425" cy="449890"/>
          </a:xfrm>
        </p:spPr>
        <p:txBody>
          <a:bodyPr>
            <a:noAutofit/>
          </a:bodyPr>
          <a:lstStyle/>
          <a:p>
            <a:pPr algn="ctr"/>
            <a:r>
              <a:rPr lang="en-US" sz="3200" dirty="0" smtClean="0"/>
              <a:t>V. LOCATION Vs Performance</a:t>
            </a:r>
            <a:endParaRPr lang="en-US" sz="3400" dirty="0"/>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 y="0"/>
            <a:ext cx="1975556" cy="998919"/>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44178" y="110980"/>
            <a:ext cx="4233333" cy="714774"/>
          </a:xfrm>
          <a:prstGeom prst="rect">
            <a:avLst/>
          </a:prstGeom>
        </p:spPr>
      </p:pic>
      <p:graphicFrame>
        <p:nvGraphicFramePr>
          <p:cNvPr id="8" name="Table 7"/>
          <p:cNvGraphicFramePr>
            <a:graphicFrameLocks noGrp="1"/>
          </p:cNvGraphicFramePr>
          <p:nvPr>
            <p:extLst>
              <p:ext uri="{D42A27DB-BD31-4B8C-83A1-F6EECF244321}">
                <p14:modId xmlns:p14="http://schemas.microsoft.com/office/powerpoint/2010/main" val="797539521"/>
              </p:ext>
            </p:extLst>
          </p:nvPr>
        </p:nvGraphicFramePr>
        <p:xfrm>
          <a:off x="2035539" y="5907798"/>
          <a:ext cx="3604099" cy="826608"/>
        </p:xfrm>
        <a:graphic>
          <a:graphicData uri="http://schemas.openxmlformats.org/drawingml/2006/table">
            <a:tbl>
              <a:tblPr firstRow="1" firstCol="1" bandRow="1">
                <a:tableStyleId>{9DCAF9ED-07DC-4A11-8D7F-57B35C25682E}</a:tableStyleId>
              </a:tblPr>
              <a:tblGrid>
                <a:gridCol w="900656"/>
                <a:gridCol w="983974"/>
                <a:gridCol w="834887"/>
                <a:gridCol w="884582"/>
              </a:tblGrid>
              <a:tr h="417444">
                <a:tc>
                  <a:txBody>
                    <a:bodyPr/>
                    <a:lstStyle/>
                    <a:p>
                      <a:pPr algn="ctr" fontAlgn="b"/>
                      <a:r>
                        <a:rPr lang="en-US" sz="1100" b="1" i="0" u="none" strike="noStrike" dirty="0">
                          <a:solidFill>
                            <a:schemeClr val="tx1"/>
                          </a:solidFill>
                          <a:effectLst/>
                          <a:latin typeface="Calibri" panose="020F0502020204030204" pitchFamily="34" charset="0"/>
                        </a:rPr>
                        <a:t>Average</a:t>
                      </a:r>
                    </a:p>
                  </a:txBody>
                  <a:tcPr marL="9525" marR="9525" marT="9525"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100" b="1" i="0" u="none" strike="noStrike" dirty="0" err="1">
                          <a:solidFill>
                            <a:schemeClr val="tx1"/>
                          </a:solidFill>
                          <a:effectLst/>
                          <a:latin typeface="Calibri" panose="020F0502020204030204" pitchFamily="34" charset="0"/>
                        </a:rPr>
                        <a:t>Stddev</a:t>
                      </a:r>
                      <a:endParaRPr lang="en-US" sz="1100" b="1" i="0" u="none" strike="noStrike" dirty="0">
                        <a:solidFill>
                          <a:schemeClr val="tx1"/>
                        </a:solidFill>
                        <a:effectLst/>
                        <a:latin typeface="Calibri" panose="020F0502020204030204" pitchFamily="34" charset="0"/>
                      </a:endParaRPr>
                    </a:p>
                  </a:txBody>
                  <a:tcPr marL="9525" marR="9525" marT="9525"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fontAlgn="b"/>
                      <a:r>
                        <a:rPr lang="en-US" sz="1100" b="1" i="0" u="none" strike="noStrike" dirty="0">
                          <a:solidFill>
                            <a:schemeClr val="tx1"/>
                          </a:solidFill>
                          <a:effectLst/>
                          <a:latin typeface="Calibri" panose="020F0502020204030204" pitchFamily="34" charset="0"/>
                        </a:rPr>
                        <a:t>Max</a:t>
                      </a:r>
                    </a:p>
                  </a:txBody>
                  <a:tcPr marL="9525" marR="9525" marT="9525"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fontAlgn="b"/>
                      <a:r>
                        <a:rPr lang="en-US" sz="1100" b="1" i="0" u="none" strike="noStrike" dirty="0">
                          <a:solidFill>
                            <a:schemeClr val="tx1"/>
                          </a:solidFill>
                          <a:effectLst/>
                          <a:latin typeface="Calibri" panose="020F0502020204030204" pitchFamily="34" charset="0"/>
                        </a:rPr>
                        <a:t>Min</a:t>
                      </a:r>
                    </a:p>
                  </a:txBody>
                  <a:tcPr marL="9525" marR="9525" marT="9525"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r>
              <a:tr h="409164">
                <a:tc>
                  <a:txBody>
                    <a:bodyPr/>
                    <a:lstStyle/>
                    <a:p>
                      <a:pPr algn="ctr" fontAlgn="b"/>
                      <a:r>
                        <a:rPr lang="en-US" sz="1400" b="0" i="0" u="none" strike="noStrike" dirty="0" smtClean="0">
                          <a:solidFill>
                            <a:srgbClr val="000000"/>
                          </a:solidFill>
                          <a:effectLst/>
                          <a:latin typeface="Calibri" panose="020F0502020204030204" pitchFamily="34" charset="0"/>
                        </a:rPr>
                        <a:t>30.066</a:t>
                      </a:r>
                      <a:endParaRPr lang="en-US" sz="1400" b="0" i="0" u="none" strike="noStrike" dirty="0">
                        <a:solidFill>
                          <a:srgbClr val="000000"/>
                        </a:solidFill>
                        <a:effectLst/>
                        <a:latin typeface="Calibri" panose="020F0502020204030204" pitchFamily="34" charset="0"/>
                      </a:endParaRPr>
                    </a:p>
                  </a:txBody>
                  <a:tcPr marL="9525" marR="9525" marT="9525"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smtClean="0">
                          <a:solidFill>
                            <a:srgbClr val="000000"/>
                          </a:solidFill>
                          <a:effectLst/>
                          <a:latin typeface="Calibri" panose="020F0502020204030204" pitchFamily="34" charset="0"/>
                        </a:rPr>
                        <a:t>139.732</a:t>
                      </a:r>
                      <a:endParaRPr lang="en-US" sz="1400" b="0" i="0" u="none" strike="noStrike" dirty="0">
                        <a:solidFill>
                          <a:srgbClr val="000000"/>
                        </a:solidFill>
                        <a:effectLst/>
                        <a:latin typeface="Calibri" panose="020F0502020204030204" pitchFamily="34" charset="0"/>
                      </a:endParaRPr>
                    </a:p>
                  </a:txBody>
                  <a:tcPr marL="9525" marR="9525" marT="9525"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panose="020F0502020204030204" pitchFamily="34" charset="0"/>
                        </a:rPr>
                        <a:t>15145.08</a:t>
                      </a:r>
                    </a:p>
                  </a:txBody>
                  <a:tcPr marL="9525" marR="9525" marT="9525"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smtClean="0">
                          <a:solidFill>
                            <a:srgbClr val="000000"/>
                          </a:solidFill>
                          <a:effectLst/>
                          <a:latin typeface="Calibri" panose="020F0502020204030204" pitchFamily="34" charset="0"/>
                        </a:rPr>
                        <a:t>0.693</a:t>
                      </a:r>
                      <a:endParaRPr lang="en-US" sz="1400" b="0" i="0" u="none" strike="noStrike" dirty="0">
                        <a:solidFill>
                          <a:srgbClr val="000000"/>
                        </a:solidFill>
                        <a:effectLst/>
                        <a:latin typeface="Calibri" panose="020F0502020204030204" pitchFamily="34" charset="0"/>
                      </a:endParaRPr>
                    </a:p>
                  </a:txBody>
                  <a:tcPr marL="9525" marR="9525" marT="9525"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r>
            </a:tbl>
          </a:graphicData>
        </a:graphic>
      </p:graphicFrame>
      <p:pic>
        <p:nvPicPr>
          <p:cNvPr id="13" name="Picture 12"/>
          <p:cNvPicPr>
            <a:picLocks noChangeAspect="1"/>
          </p:cNvPicPr>
          <p:nvPr/>
        </p:nvPicPr>
        <p:blipFill>
          <a:blip r:embed="rId5"/>
          <a:stretch>
            <a:fillRect/>
          </a:stretch>
        </p:blipFill>
        <p:spPr>
          <a:xfrm>
            <a:off x="1236255" y="1354259"/>
            <a:ext cx="6133108" cy="4432176"/>
          </a:xfrm>
          <a:prstGeom prst="rect">
            <a:avLst/>
          </a:prstGeom>
        </p:spPr>
      </p:pic>
      <p:sp>
        <p:nvSpPr>
          <p:cNvPr id="14" name="TextBox 13"/>
          <p:cNvSpPr txBox="1"/>
          <p:nvPr/>
        </p:nvSpPr>
        <p:spPr>
          <a:xfrm>
            <a:off x="8732520" y="1798320"/>
            <a:ext cx="2941320" cy="4801314"/>
          </a:xfrm>
          <a:prstGeom prst="rect">
            <a:avLst/>
          </a:prstGeom>
          <a:noFill/>
        </p:spPr>
        <p:txBody>
          <a:bodyPr wrap="square" rtlCol="0">
            <a:spAutoFit/>
          </a:bodyPr>
          <a:lstStyle/>
          <a:p>
            <a:r>
              <a:rPr lang="en-US" b="1" dirty="0" smtClean="0"/>
              <a:t>Correlation Coefficient</a:t>
            </a:r>
          </a:p>
          <a:p>
            <a:r>
              <a:rPr lang="en-US" dirty="0" smtClean="0"/>
              <a:t>0.00884</a:t>
            </a:r>
          </a:p>
          <a:p>
            <a:endParaRPr lang="en-US" dirty="0" smtClean="0"/>
          </a:p>
          <a:p>
            <a:r>
              <a:rPr lang="en-US" b="1" dirty="0" err="1"/>
              <a:t>Kolgomorov</a:t>
            </a:r>
            <a:r>
              <a:rPr lang="en-US" b="1" dirty="0"/>
              <a:t>-Smirnoff Test</a:t>
            </a:r>
          </a:p>
          <a:p>
            <a:r>
              <a:rPr lang="en-US" dirty="0" smtClean="0"/>
              <a:t>D=1</a:t>
            </a:r>
            <a:endParaRPr lang="en-US" i="1" dirty="0" smtClean="0"/>
          </a:p>
          <a:p>
            <a:r>
              <a:rPr lang="en-US" i="1" dirty="0" smtClean="0"/>
              <a:t>P </a:t>
            </a:r>
            <a:r>
              <a:rPr lang="en-US" i="1" dirty="0"/>
              <a:t>value&lt;2.2e-16</a:t>
            </a:r>
          </a:p>
          <a:p>
            <a:r>
              <a:rPr lang="en-US" i="1" dirty="0"/>
              <a:t>Null hypo: both are from same distribution. Alternate hypo cant be rejected.</a:t>
            </a:r>
          </a:p>
          <a:p>
            <a:endParaRPr lang="en-US" i="1" dirty="0" smtClean="0"/>
          </a:p>
          <a:p>
            <a:r>
              <a:rPr lang="en-US" b="1" dirty="0" smtClean="0"/>
              <a:t>Mutual Information</a:t>
            </a:r>
          </a:p>
          <a:p>
            <a:r>
              <a:rPr lang="en-US" b="1" dirty="0" smtClean="0"/>
              <a:t>2.934839</a:t>
            </a:r>
          </a:p>
          <a:p>
            <a:endParaRPr lang="en-US" b="1" i="1" dirty="0"/>
          </a:p>
          <a:p>
            <a:r>
              <a:rPr lang="en-US" b="1" dirty="0" smtClean="0"/>
              <a:t>RESULT</a:t>
            </a:r>
          </a:p>
          <a:p>
            <a:r>
              <a:rPr lang="en-US" i="1" dirty="0" smtClean="0"/>
              <a:t>Weak relationship between </a:t>
            </a:r>
            <a:r>
              <a:rPr lang="en-US" i="1" dirty="0" err="1" smtClean="0"/>
              <a:t>Losecount</a:t>
            </a:r>
            <a:r>
              <a:rPr lang="en-US" i="1" dirty="0" smtClean="0"/>
              <a:t> and Location of the User</a:t>
            </a:r>
            <a:endParaRPr lang="en-US" dirty="0"/>
          </a:p>
        </p:txBody>
      </p:sp>
    </p:spTree>
    <p:extLst>
      <p:ext uri="{BB962C8B-B14F-4D97-AF65-F5344CB8AC3E}">
        <p14:creationId xmlns:p14="http://schemas.microsoft.com/office/powerpoint/2010/main" val="380442446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85801" y="609601"/>
            <a:ext cx="10131425" cy="798576"/>
          </a:xfrm>
        </p:spPr>
        <p:txBody>
          <a:bodyPr>
            <a:noAutofit/>
          </a:bodyPr>
          <a:lstStyle/>
          <a:p>
            <a:pPr algn="ctr"/>
            <a:r>
              <a:rPr lang="en-US" sz="3200" dirty="0" smtClean="0"/>
              <a:t>VII. FUTURE IDEAS</a:t>
            </a:r>
            <a:endParaRPr lang="en-US" sz="3400" dirty="0"/>
          </a:p>
        </p:txBody>
      </p:sp>
      <p:sp>
        <p:nvSpPr>
          <p:cNvPr id="11" name="Content Placeholder 10"/>
          <p:cNvSpPr>
            <a:spLocks noGrp="1"/>
          </p:cNvSpPr>
          <p:nvPr>
            <p:ph idx="1"/>
          </p:nvPr>
        </p:nvSpPr>
        <p:spPr>
          <a:xfrm>
            <a:off x="685800" y="1324375"/>
            <a:ext cx="11091672" cy="5113001"/>
          </a:xfrm>
        </p:spPr>
        <p:txBody>
          <a:bodyPr>
            <a:noAutofit/>
          </a:bodyPr>
          <a:lstStyle/>
          <a:p>
            <a:pPr marL="342900" lvl="0" indent="-342900">
              <a:buFont typeface="+mj-lt"/>
              <a:buAutoNum type="arabicPeriod"/>
            </a:pPr>
            <a:r>
              <a:rPr lang="en-US" sz="2100" dirty="0" smtClean="0"/>
              <a:t>The Pathway of the warrior. How does the gamer starts from the beginning to become a leader board winner. What are the strength of the opponents he faces, the might he gathers, the loot he collects, the troops he gather, win-lost curve.</a:t>
            </a:r>
          </a:p>
          <a:p>
            <a:pPr marL="342900" lvl="0" indent="-342900">
              <a:buFont typeface="+mj-lt"/>
              <a:buAutoNum type="arabicPeriod"/>
            </a:pPr>
            <a:r>
              <a:rPr lang="en-US" sz="2100" dirty="0" smtClean="0"/>
              <a:t>Cluster the Users based on their pathway to becoming a Winner vs Otherwise.</a:t>
            </a:r>
          </a:p>
          <a:p>
            <a:pPr marL="342900" lvl="0" indent="-342900">
              <a:buFont typeface="+mj-lt"/>
              <a:buAutoNum type="arabicPeriod"/>
            </a:pPr>
            <a:r>
              <a:rPr lang="en-US" sz="2100" dirty="0" smtClean="0"/>
              <a:t>Establish Winning Secret.</a:t>
            </a:r>
          </a:p>
          <a:p>
            <a:pPr marL="342900" lvl="0" indent="-342900">
              <a:buFont typeface="+mj-lt"/>
              <a:buAutoNum type="arabicPeriod"/>
            </a:pPr>
            <a:r>
              <a:rPr lang="en-US" sz="2100" dirty="0" smtClean="0"/>
              <a:t>Relationship between mood and Performance. When Good/Bad warriors fight with Good /Bad Mood.</a:t>
            </a:r>
          </a:p>
          <a:p>
            <a:pPr marL="342900" lvl="0" indent="-342900">
              <a:buFont typeface="+mj-lt"/>
              <a:buAutoNum type="arabicPeriod"/>
            </a:pPr>
            <a:r>
              <a:rPr lang="en-US" sz="2100" dirty="0" smtClean="0"/>
              <a:t>Which is best way to spend your might? How to form the best combination of troop for the fight.</a:t>
            </a:r>
          </a:p>
          <a:p>
            <a:pPr marL="342900" lvl="0" indent="-342900">
              <a:buFont typeface="+mj-lt"/>
              <a:buAutoNum type="arabicPeriod"/>
            </a:pPr>
            <a:r>
              <a:rPr lang="en-US" sz="2100" dirty="0" smtClean="0"/>
              <a:t>Is might the only winner of war? </a:t>
            </a:r>
          </a:p>
          <a:p>
            <a:pPr marL="342900" lvl="0" indent="-342900">
              <a:buFont typeface="+mj-lt"/>
              <a:buAutoNum type="arabicPeriod"/>
            </a:pPr>
            <a:r>
              <a:rPr lang="en-US" sz="2100" dirty="0" smtClean="0"/>
              <a:t> Relationship between Language spoken by the User Vs Performance.</a:t>
            </a:r>
          </a:p>
          <a:p>
            <a:pPr marL="342900" indent="-342900">
              <a:buFont typeface="+mj-lt"/>
              <a:buAutoNum type="arabicPeriod"/>
            </a:pPr>
            <a:r>
              <a:rPr lang="en-US" sz="2100" dirty="0" smtClean="0"/>
              <a:t>Predict might results.</a:t>
            </a:r>
          </a:p>
          <a:p>
            <a:pPr marL="342900" lvl="0" indent="-342900">
              <a:buFont typeface="+mj-lt"/>
              <a:buAutoNum type="arabicPeriod"/>
            </a:pPr>
            <a:r>
              <a:rPr lang="en-US" sz="2100" dirty="0" smtClean="0"/>
              <a:t>Predict loss of might /resources in a fight even before fighting?? </a:t>
            </a:r>
          </a:p>
          <a:p>
            <a:pPr marL="342900" lvl="0" indent="-342900">
              <a:buFont typeface="+mj-lt"/>
              <a:buAutoNum type="arabicPeriod"/>
            </a:pPr>
            <a:r>
              <a:rPr lang="en-US" sz="2100" dirty="0" smtClean="0"/>
              <a:t>Predict change of alliances for a User.</a:t>
            </a:r>
            <a:endParaRPr lang="en-US" sz="2100" dirty="0"/>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 y="0"/>
            <a:ext cx="1975556" cy="998919"/>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44178" y="110980"/>
            <a:ext cx="4233333" cy="714774"/>
          </a:xfrm>
          <a:prstGeom prst="rect">
            <a:avLst/>
          </a:prstGeom>
        </p:spPr>
      </p:pic>
    </p:spTree>
    <p:extLst>
      <p:ext uri="{BB962C8B-B14F-4D97-AF65-F5344CB8AC3E}">
        <p14:creationId xmlns:p14="http://schemas.microsoft.com/office/powerpoint/2010/main" val="3741009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1000"/>
                                        <p:tgtEl>
                                          <p:spTgt spid="11">
                                            <p:txEl>
                                              <p:pRg st="0" end="0"/>
                                            </p:txEl>
                                          </p:spTgt>
                                        </p:tgtEl>
                                      </p:cBhvr>
                                    </p:animEffect>
                                    <p:anim calcmode="lin" valueType="num">
                                      <p:cBhvr>
                                        <p:cTn id="8" dur="1000" fill="hold"/>
                                        <p:tgtEl>
                                          <p:spTgt spid="11">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1">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1">
                                            <p:txEl>
                                              <p:pRg st="1" end="1"/>
                                            </p:txEl>
                                          </p:spTgt>
                                        </p:tgtEl>
                                        <p:attrNameLst>
                                          <p:attrName>style.visibility</p:attrName>
                                        </p:attrNameLst>
                                      </p:cBhvr>
                                      <p:to>
                                        <p:strVal val="visible"/>
                                      </p:to>
                                    </p:set>
                                    <p:animEffect transition="in" filter="fade">
                                      <p:cBhvr>
                                        <p:cTn id="14" dur="1000"/>
                                        <p:tgtEl>
                                          <p:spTgt spid="11">
                                            <p:txEl>
                                              <p:pRg st="1" end="1"/>
                                            </p:txEl>
                                          </p:spTgt>
                                        </p:tgtEl>
                                      </p:cBhvr>
                                    </p:animEffect>
                                    <p:anim calcmode="lin" valueType="num">
                                      <p:cBhvr>
                                        <p:cTn id="15" dur="1000" fill="hold"/>
                                        <p:tgtEl>
                                          <p:spTgt spid="11">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11">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1">
                                            <p:txEl>
                                              <p:pRg st="2" end="2"/>
                                            </p:txEl>
                                          </p:spTgt>
                                        </p:tgtEl>
                                        <p:attrNameLst>
                                          <p:attrName>style.visibility</p:attrName>
                                        </p:attrNameLst>
                                      </p:cBhvr>
                                      <p:to>
                                        <p:strVal val="visible"/>
                                      </p:to>
                                    </p:set>
                                    <p:animEffect transition="in" filter="fade">
                                      <p:cBhvr>
                                        <p:cTn id="21" dur="1000"/>
                                        <p:tgtEl>
                                          <p:spTgt spid="11">
                                            <p:txEl>
                                              <p:pRg st="2" end="2"/>
                                            </p:txEl>
                                          </p:spTgt>
                                        </p:tgtEl>
                                      </p:cBhvr>
                                    </p:animEffect>
                                    <p:anim calcmode="lin" valueType="num">
                                      <p:cBhvr>
                                        <p:cTn id="22" dur="1000" fill="hold"/>
                                        <p:tgtEl>
                                          <p:spTgt spid="11">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11">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11">
                                            <p:txEl>
                                              <p:pRg st="3" end="3"/>
                                            </p:txEl>
                                          </p:spTgt>
                                        </p:tgtEl>
                                        <p:attrNameLst>
                                          <p:attrName>style.visibility</p:attrName>
                                        </p:attrNameLst>
                                      </p:cBhvr>
                                      <p:to>
                                        <p:strVal val="visible"/>
                                      </p:to>
                                    </p:set>
                                    <p:animEffect transition="in" filter="fade">
                                      <p:cBhvr>
                                        <p:cTn id="28" dur="1000"/>
                                        <p:tgtEl>
                                          <p:spTgt spid="11">
                                            <p:txEl>
                                              <p:pRg st="3" end="3"/>
                                            </p:txEl>
                                          </p:spTgt>
                                        </p:tgtEl>
                                      </p:cBhvr>
                                    </p:animEffect>
                                    <p:anim calcmode="lin" valueType="num">
                                      <p:cBhvr>
                                        <p:cTn id="29" dur="1000" fill="hold"/>
                                        <p:tgtEl>
                                          <p:spTgt spid="11">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11">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11">
                                            <p:txEl>
                                              <p:pRg st="4" end="4"/>
                                            </p:txEl>
                                          </p:spTgt>
                                        </p:tgtEl>
                                        <p:attrNameLst>
                                          <p:attrName>style.visibility</p:attrName>
                                        </p:attrNameLst>
                                      </p:cBhvr>
                                      <p:to>
                                        <p:strVal val="visible"/>
                                      </p:to>
                                    </p:set>
                                    <p:animEffect transition="in" filter="fade">
                                      <p:cBhvr>
                                        <p:cTn id="35" dur="1000"/>
                                        <p:tgtEl>
                                          <p:spTgt spid="11">
                                            <p:txEl>
                                              <p:pRg st="4" end="4"/>
                                            </p:txEl>
                                          </p:spTgt>
                                        </p:tgtEl>
                                      </p:cBhvr>
                                    </p:animEffect>
                                    <p:anim calcmode="lin" valueType="num">
                                      <p:cBhvr>
                                        <p:cTn id="36" dur="1000" fill="hold"/>
                                        <p:tgtEl>
                                          <p:spTgt spid="11">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11">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11">
                                            <p:txEl>
                                              <p:pRg st="5" end="5"/>
                                            </p:txEl>
                                          </p:spTgt>
                                        </p:tgtEl>
                                        <p:attrNameLst>
                                          <p:attrName>style.visibility</p:attrName>
                                        </p:attrNameLst>
                                      </p:cBhvr>
                                      <p:to>
                                        <p:strVal val="visible"/>
                                      </p:to>
                                    </p:set>
                                    <p:animEffect transition="in" filter="fade">
                                      <p:cBhvr>
                                        <p:cTn id="42" dur="1000"/>
                                        <p:tgtEl>
                                          <p:spTgt spid="11">
                                            <p:txEl>
                                              <p:pRg st="5" end="5"/>
                                            </p:txEl>
                                          </p:spTgt>
                                        </p:tgtEl>
                                      </p:cBhvr>
                                    </p:animEffect>
                                    <p:anim calcmode="lin" valueType="num">
                                      <p:cBhvr>
                                        <p:cTn id="43" dur="1000" fill="hold"/>
                                        <p:tgtEl>
                                          <p:spTgt spid="11">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11">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11">
                                            <p:txEl>
                                              <p:pRg st="6" end="6"/>
                                            </p:txEl>
                                          </p:spTgt>
                                        </p:tgtEl>
                                        <p:attrNameLst>
                                          <p:attrName>style.visibility</p:attrName>
                                        </p:attrNameLst>
                                      </p:cBhvr>
                                      <p:to>
                                        <p:strVal val="visible"/>
                                      </p:to>
                                    </p:set>
                                    <p:animEffect transition="in" filter="fade">
                                      <p:cBhvr>
                                        <p:cTn id="49" dur="1000"/>
                                        <p:tgtEl>
                                          <p:spTgt spid="11">
                                            <p:txEl>
                                              <p:pRg st="6" end="6"/>
                                            </p:txEl>
                                          </p:spTgt>
                                        </p:tgtEl>
                                      </p:cBhvr>
                                    </p:animEffect>
                                    <p:anim calcmode="lin" valueType="num">
                                      <p:cBhvr>
                                        <p:cTn id="50" dur="1000" fill="hold"/>
                                        <p:tgtEl>
                                          <p:spTgt spid="11">
                                            <p:txEl>
                                              <p:pRg st="6" end="6"/>
                                            </p:txEl>
                                          </p:spTgt>
                                        </p:tgtEl>
                                        <p:attrNameLst>
                                          <p:attrName>ppt_x</p:attrName>
                                        </p:attrNameLst>
                                      </p:cBhvr>
                                      <p:tavLst>
                                        <p:tav tm="0">
                                          <p:val>
                                            <p:strVal val="#ppt_x"/>
                                          </p:val>
                                        </p:tav>
                                        <p:tav tm="100000">
                                          <p:val>
                                            <p:strVal val="#ppt_x"/>
                                          </p:val>
                                        </p:tav>
                                      </p:tavLst>
                                    </p:anim>
                                    <p:anim calcmode="lin" valueType="num">
                                      <p:cBhvr>
                                        <p:cTn id="51" dur="1000" fill="hold"/>
                                        <p:tgtEl>
                                          <p:spTgt spid="11">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11">
                                            <p:txEl>
                                              <p:pRg st="7" end="7"/>
                                            </p:txEl>
                                          </p:spTgt>
                                        </p:tgtEl>
                                        <p:attrNameLst>
                                          <p:attrName>style.visibility</p:attrName>
                                        </p:attrNameLst>
                                      </p:cBhvr>
                                      <p:to>
                                        <p:strVal val="visible"/>
                                      </p:to>
                                    </p:set>
                                    <p:animEffect transition="in" filter="fade">
                                      <p:cBhvr>
                                        <p:cTn id="56" dur="1000"/>
                                        <p:tgtEl>
                                          <p:spTgt spid="11">
                                            <p:txEl>
                                              <p:pRg st="7" end="7"/>
                                            </p:txEl>
                                          </p:spTgt>
                                        </p:tgtEl>
                                      </p:cBhvr>
                                    </p:animEffect>
                                    <p:anim calcmode="lin" valueType="num">
                                      <p:cBhvr>
                                        <p:cTn id="57" dur="1000" fill="hold"/>
                                        <p:tgtEl>
                                          <p:spTgt spid="11">
                                            <p:txEl>
                                              <p:pRg st="7" end="7"/>
                                            </p:txEl>
                                          </p:spTgt>
                                        </p:tgtEl>
                                        <p:attrNameLst>
                                          <p:attrName>ppt_x</p:attrName>
                                        </p:attrNameLst>
                                      </p:cBhvr>
                                      <p:tavLst>
                                        <p:tav tm="0">
                                          <p:val>
                                            <p:strVal val="#ppt_x"/>
                                          </p:val>
                                        </p:tav>
                                        <p:tav tm="100000">
                                          <p:val>
                                            <p:strVal val="#ppt_x"/>
                                          </p:val>
                                        </p:tav>
                                      </p:tavLst>
                                    </p:anim>
                                    <p:anim calcmode="lin" valueType="num">
                                      <p:cBhvr>
                                        <p:cTn id="58" dur="1000" fill="hold"/>
                                        <p:tgtEl>
                                          <p:spTgt spid="11">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grpId="0" nodeType="clickEffect">
                                  <p:stCondLst>
                                    <p:cond delay="0"/>
                                  </p:stCondLst>
                                  <p:childTnLst>
                                    <p:set>
                                      <p:cBhvr>
                                        <p:cTn id="62" dur="1" fill="hold">
                                          <p:stCondLst>
                                            <p:cond delay="0"/>
                                          </p:stCondLst>
                                        </p:cTn>
                                        <p:tgtEl>
                                          <p:spTgt spid="11">
                                            <p:txEl>
                                              <p:pRg st="8" end="8"/>
                                            </p:txEl>
                                          </p:spTgt>
                                        </p:tgtEl>
                                        <p:attrNameLst>
                                          <p:attrName>style.visibility</p:attrName>
                                        </p:attrNameLst>
                                      </p:cBhvr>
                                      <p:to>
                                        <p:strVal val="visible"/>
                                      </p:to>
                                    </p:set>
                                    <p:animEffect transition="in" filter="fade">
                                      <p:cBhvr>
                                        <p:cTn id="63" dur="1000"/>
                                        <p:tgtEl>
                                          <p:spTgt spid="11">
                                            <p:txEl>
                                              <p:pRg st="8" end="8"/>
                                            </p:txEl>
                                          </p:spTgt>
                                        </p:tgtEl>
                                      </p:cBhvr>
                                    </p:animEffect>
                                    <p:anim calcmode="lin" valueType="num">
                                      <p:cBhvr>
                                        <p:cTn id="64" dur="1000" fill="hold"/>
                                        <p:tgtEl>
                                          <p:spTgt spid="11">
                                            <p:txEl>
                                              <p:pRg st="8" end="8"/>
                                            </p:txEl>
                                          </p:spTgt>
                                        </p:tgtEl>
                                        <p:attrNameLst>
                                          <p:attrName>ppt_x</p:attrName>
                                        </p:attrNameLst>
                                      </p:cBhvr>
                                      <p:tavLst>
                                        <p:tav tm="0">
                                          <p:val>
                                            <p:strVal val="#ppt_x"/>
                                          </p:val>
                                        </p:tav>
                                        <p:tav tm="100000">
                                          <p:val>
                                            <p:strVal val="#ppt_x"/>
                                          </p:val>
                                        </p:tav>
                                      </p:tavLst>
                                    </p:anim>
                                    <p:anim calcmode="lin" valueType="num">
                                      <p:cBhvr>
                                        <p:cTn id="65" dur="1000" fill="hold"/>
                                        <p:tgtEl>
                                          <p:spTgt spid="11">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42" presetClass="entr" presetSubtype="0" fill="hold" grpId="0" nodeType="clickEffect">
                                  <p:stCondLst>
                                    <p:cond delay="0"/>
                                  </p:stCondLst>
                                  <p:childTnLst>
                                    <p:set>
                                      <p:cBhvr>
                                        <p:cTn id="69" dur="1" fill="hold">
                                          <p:stCondLst>
                                            <p:cond delay="0"/>
                                          </p:stCondLst>
                                        </p:cTn>
                                        <p:tgtEl>
                                          <p:spTgt spid="11">
                                            <p:txEl>
                                              <p:pRg st="9" end="9"/>
                                            </p:txEl>
                                          </p:spTgt>
                                        </p:tgtEl>
                                        <p:attrNameLst>
                                          <p:attrName>style.visibility</p:attrName>
                                        </p:attrNameLst>
                                      </p:cBhvr>
                                      <p:to>
                                        <p:strVal val="visible"/>
                                      </p:to>
                                    </p:set>
                                    <p:animEffect transition="in" filter="fade">
                                      <p:cBhvr>
                                        <p:cTn id="70" dur="1000"/>
                                        <p:tgtEl>
                                          <p:spTgt spid="11">
                                            <p:txEl>
                                              <p:pRg st="9" end="9"/>
                                            </p:txEl>
                                          </p:spTgt>
                                        </p:tgtEl>
                                      </p:cBhvr>
                                    </p:animEffect>
                                    <p:anim calcmode="lin" valueType="num">
                                      <p:cBhvr>
                                        <p:cTn id="71" dur="1000" fill="hold"/>
                                        <p:tgtEl>
                                          <p:spTgt spid="11">
                                            <p:txEl>
                                              <p:pRg st="9" end="9"/>
                                            </p:txEl>
                                          </p:spTgt>
                                        </p:tgtEl>
                                        <p:attrNameLst>
                                          <p:attrName>ppt_x</p:attrName>
                                        </p:attrNameLst>
                                      </p:cBhvr>
                                      <p:tavLst>
                                        <p:tav tm="0">
                                          <p:val>
                                            <p:strVal val="#ppt_x"/>
                                          </p:val>
                                        </p:tav>
                                        <p:tav tm="100000">
                                          <p:val>
                                            <p:strVal val="#ppt_x"/>
                                          </p:val>
                                        </p:tav>
                                      </p:tavLst>
                                    </p:anim>
                                    <p:anim calcmode="lin" valueType="num">
                                      <p:cBhvr>
                                        <p:cTn id="72" dur="1000" fill="hold"/>
                                        <p:tgtEl>
                                          <p:spTgt spid="11">
                                            <p:txEl>
                                              <p:pRg st="9" end="9"/>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66598" y="808673"/>
            <a:ext cx="10131425" cy="1061156"/>
          </a:xfrm>
        </p:spPr>
        <p:txBody>
          <a:bodyPr>
            <a:normAutofit/>
          </a:bodyPr>
          <a:lstStyle/>
          <a:p>
            <a:pPr algn="ctr"/>
            <a:r>
              <a:rPr lang="en-US" sz="4200" dirty="0"/>
              <a:t>I</a:t>
            </a:r>
            <a:r>
              <a:rPr lang="en-US" sz="4200" dirty="0" smtClean="0"/>
              <a:t>.MEASURE 	User PERFORMANCE</a:t>
            </a:r>
            <a:endParaRPr lang="en-US" sz="4200" dirty="0"/>
          </a:p>
        </p:txBody>
      </p:sp>
      <p:sp>
        <p:nvSpPr>
          <p:cNvPr id="3" name="Subtitle 2"/>
          <p:cNvSpPr>
            <a:spLocks noGrp="1"/>
          </p:cNvSpPr>
          <p:nvPr>
            <p:ph idx="1"/>
          </p:nvPr>
        </p:nvSpPr>
        <p:spPr>
          <a:xfrm>
            <a:off x="703054" y="1696612"/>
            <a:ext cx="11274457" cy="4819207"/>
          </a:xfrm>
        </p:spPr>
        <p:txBody>
          <a:bodyPr>
            <a:normAutofit/>
          </a:bodyPr>
          <a:lstStyle/>
          <a:p>
            <a:pPr marL="0" indent="0">
              <a:buNone/>
            </a:pPr>
            <a:r>
              <a:rPr lang="en-US" sz="2800" dirty="0" smtClean="0"/>
              <a:t>PURPOSE:</a:t>
            </a:r>
          </a:p>
          <a:p>
            <a:pPr lvl="0"/>
            <a:r>
              <a:rPr lang="en-US" sz="2800" dirty="0" smtClean="0"/>
              <a:t>Gauge User proficiency </a:t>
            </a:r>
            <a:r>
              <a:rPr lang="en-US" sz="2800" dirty="0"/>
              <a:t>and </a:t>
            </a:r>
            <a:r>
              <a:rPr lang="en-US" sz="2800" dirty="0" smtClean="0"/>
              <a:t>Alliance proficiency.</a:t>
            </a:r>
            <a:endParaRPr lang="en-US" sz="2800" dirty="0"/>
          </a:p>
          <a:p>
            <a:pPr lvl="0"/>
            <a:r>
              <a:rPr lang="en-US" sz="2800" dirty="0" smtClean="0"/>
              <a:t>Help the </a:t>
            </a:r>
            <a:r>
              <a:rPr lang="en-US" sz="2800" dirty="0"/>
              <a:t>poor </a:t>
            </a:r>
            <a:r>
              <a:rPr lang="en-US" sz="2800" dirty="0" smtClean="0"/>
              <a:t>performers. ( Boosts, Training, Easy Mode)</a:t>
            </a:r>
            <a:endParaRPr lang="en-US" sz="2800" dirty="0"/>
          </a:p>
          <a:p>
            <a:pPr lvl="0"/>
            <a:r>
              <a:rPr lang="en-US" sz="2800" dirty="0" smtClean="0"/>
              <a:t>Challenge the Strong ones. ( Medals, Challenging Rounds, Tough Modes ).</a:t>
            </a:r>
            <a:endParaRPr lang="en-US" sz="2800" dirty="0"/>
          </a:p>
          <a:p>
            <a:pPr lvl="0"/>
            <a:r>
              <a:rPr lang="en-US" sz="2800" dirty="0" smtClean="0"/>
              <a:t>Establish </a:t>
            </a:r>
            <a:r>
              <a:rPr lang="en-US" sz="2800" dirty="0"/>
              <a:t>the Leaderboard </a:t>
            </a:r>
            <a:r>
              <a:rPr lang="en-US" sz="2800" dirty="0" smtClean="0"/>
              <a:t>for Users/Alliances/Knights. </a:t>
            </a:r>
            <a:endParaRPr lang="en-US" sz="2800" dirty="0"/>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 y="0"/>
            <a:ext cx="1975556" cy="998919"/>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44178" y="110980"/>
            <a:ext cx="4233333" cy="714774"/>
          </a:xfrm>
          <a:prstGeom prst="rect">
            <a:avLst/>
          </a:prstGeom>
        </p:spPr>
      </p:pic>
    </p:spTree>
    <p:extLst>
      <p:ext uri="{BB962C8B-B14F-4D97-AF65-F5344CB8AC3E}">
        <p14:creationId xmlns:p14="http://schemas.microsoft.com/office/powerpoint/2010/main" val="3549987849"/>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85801" y="609601"/>
            <a:ext cx="10131425" cy="798576"/>
          </a:xfrm>
        </p:spPr>
        <p:txBody>
          <a:bodyPr>
            <a:noAutofit/>
          </a:bodyPr>
          <a:lstStyle/>
          <a:p>
            <a:pPr algn="ctr"/>
            <a:r>
              <a:rPr lang="en-US" sz="3200" dirty="0" smtClean="0"/>
              <a:t>VII. FUTURE IDEAS</a:t>
            </a:r>
            <a:endParaRPr lang="en-US" sz="3400" dirty="0"/>
          </a:p>
        </p:txBody>
      </p:sp>
      <p:sp>
        <p:nvSpPr>
          <p:cNvPr id="11" name="Content Placeholder 10"/>
          <p:cNvSpPr>
            <a:spLocks noGrp="1"/>
          </p:cNvSpPr>
          <p:nvPr>
            <p:ph idx="1"/>
          </p:nvPr>
        </p:nvSpPr>
        <p:spPr>
          <a:xfrm>
            <a:off x="685800" y="1324375"/>
            <a:ext cx="11091672" cy="5113001"/>
          </a:xfrm>
        </p:spPr>
        <p:txBody>
          <a:bodyPr>
            <a:noAutofit/>
          </a:bodyPr>
          <a:lstStyle/>
          <a:p>
            <a:pPr marL="342900" indent="-342900">
              <a:buFont typeface="+mj-lt"/>
              <a:buAutoNum type="arabicPeriod"/>
            </a:pPr>
            <a:endParaRPr lang="en-US" sz="2400" dirty="0" smtClean="0"/>
          </a:p>
          <a:p>
            <a:pPr marL="342900" indent="-342900">
              <a:buFont typeface="+mj-lt"/>
              <a:buAutoNum type="arabicPeriod"/>
            </a:pPr>
            <a:r>
              <a:rPr lang="en-US" sz="2400" dirty="0" smtClean="0"/>
              <a:t>Summarize </a:t>
            </a:r>
            <a:r>
              <a:rPr lang="en-US" sz="2400" dirty="0"/>
              <a:t>the communications in the messages to understand the crux. Build word cloud to see the top most discussed words/features of the game/qualities of the game/impression (both positive </a:t>
            </a:r>
            <a:r>
              <a:rPr lang="en-US" sz="2400" dirty="0" smtClean="0"/>
              <a:t>and negative) </a:t>
            </a:r>
            <a:r>
              <a:rPr lang="en-US" sz="2400" dirty="0"/>
              <a:t>of the User on the </a:t>
            </a:r>
            <a:r>
              <a:rPr lang="en-US" sz="2400" dirty="0" smtClean="0"/>
              <a:t>Game.</a:t>
            </a:r>
          </a:p>
          <a:p>
            <a:pPr marL="342900" indent="-342900">
              <a:buFont typeface="+mj-lt"/>
              <a:buAutoNum type="arabicPeriod"/>
            </a:pPr>
            <a:r>
              <a:rPr lang="en-US" sz="2400" dirty="0" smtClean="0"/>
              <a:t>Positive impact of external competitions/new special rounds/challenge rounds on the User’s Performance.</a:t>
            </a:r>
          </a:p>
          <a:p>
            <a:pPr marL="342900" indent="-342900">
              <a:buFont typeface="+mj-lt"/>
              <a:buAutoNum type="arabicPeriod"/>
            </a:pPr>
            <a:r>
              <a:rPr lang="en-US" sz="2400" dirty="0" smtClean="0"/>
              <a:t>Establish Performance improvement methodologies. Evaluate their Effectiveness.</a:t>
            </a:r>
          </a:p>
          <a:p>
            <a:pPr marL="342900" indent="-342900">
              <a:buFont typeface="+mj-lt"/>
              <a:buAutoNum type="arabicPeriod"/>
            </a:pPr>
            <a:r>
              <a:rPr lang="en-US" sz="2400" dirty="0" smtClean="0"/>
              <a:t>How does the happiness/Delight of the Users varies with expenditure of money,  Improvement of Scores; Winning matches.</a:t>
            </a:r>
          </a:p>
          <a:p>
            <a:pPr marL="342900" indent="-342900">
              <a:buFont typeface="+mj-lt"/>
              <a:buAutoNum type="arabicPeriod"/>
            </a:pPr>
            <a:r>
              <a:rPr lang="en-US" sz="2400" dirty="0" smtClean="0"/>
              <a:t>Introduce more rivalries between string fighters .. Like You have a new challenge!</a:t>
            </a:r>
          </a:p>
          <a:p>
            <a:pPr marL="342900" indent="-342900">
              <a:buFont typeface="+mj-lt"/>
              <a:buAutoNum type="arabicPeriod"/>
            </a:pPr>
            <a:endParaRPr lang="en-US" sz="2400" dirty="0" smtClean="0"/>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 y="0"/>
            <a:ext cx="1975556" cy="998919"/>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44178" y="110980"/>
            <a:ext cx="4233333" cy="714774"/>
          </a:xfrm>
          <a:prstGeom prst="rect">
            <a:avLst/>
          </a:prstGeom>
        </p:spPr>
      </p:pic>
    </p:spTree>
    <p:extLst>
      <p:ext uri="{BB962C8B-B14F-4D97-AF65-F5344CB8AC3E}">
        <p14:creationId xmlns:p14="http://schemas.microsoft.com/office/powerpoint/2010/main" val="2596102968"/>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55309" y="773974"/>
            <a:ext cx="10131425" cy="449890"/>
          </a:xfrm>
        </p:spPr>
        <p:txBody>
          <a:bodyPr>
            <a:noAutofit/>
          </a:bodyPr>
          <a:lstStyle/>
          <a:p>
            <a:pPr algn="ctr"/>
            <a:r>
              <a:rPr lang="en-US" sz="3200" dirty="0"/>
              <a:t>V.USERS CHOICES ON ALLIANCE,KNIGHTs and GEO POLITICS</a:t>
            </a:r>
            <a:endParaRPr lang="en-US" sz="3400" dirty="0"/>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 y="0"/>
            <a:ext cx="1975556" cy="998919"/>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44178" y="110980"/>
            <a:ext cx="4233333" cy="714774"/>
          </a:xfrm>
          <a:prstGeom prst="rect">
            <a:avLst/>
          </a:prstGeom>
        </p:spPr>
      </p:pic>
      <p:graphicFrame>
        <p:nvGraphicFramePr>
          <p:cNvPr id="10" name="Chart 9"/>
          <p:cNvGraphicFramePr>
            <a:graphicFrameLocks/>
          </p:cNvGraphicFramePr>
          <p:nvPr>
            <p:extLst>
              <p:ext uri="{D42A27DB-BD31-4B8C-83A1-F6EECF244321}">
                <p14:modId xmlns:p14="http://schemas.microsoft.com/office/powerpoint/2010/main" val="883471732"/>
              </p:ext>
            </p:extLst>
          </p:nvPr>
        </p:nvGraphicFramePr>
        <p:xfrm>
          <a:off x="1242391" y="1473993"/>
          <a:ext cx="9301784" cy="4231067"/>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3858153428"/>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55309" y="825754"/>
            <a:ext cx="10131425" cy="697693"/>
          </a:xfrm>
        </p:spPr>
        <p:txBody>
          <a:bodyPr>
            <a:normAutofit fontScale="90000"/>
          </a:bodyPr>
          <a:lstStyle/>
          <a:p>
            <a:pPr algn="ctr"/>
            <a:r>
              <a:rPr lang="en-US" sz="4200" dirty="0" smtClean="0"/>
              <a:t>III. User EXPENDITURE vs PERFORMANCE &amp; INTERACTION</a:t>
            </a:r>
            <a:endParaRPr lang="en-US" sz="4200" dirty="0"/>
          </a:p>
        </p:txBody>
      </p:sp>
      <p:sp>
        <p:nvSpPr>
          <p:cNvPr id="3" name="Subtitle 2"/>
          <p:cNvSpPr>
            <a:spLocks noGrp="1"/>
          </p:cNvSpPr>
          <p:nvPr>
            <p:ph idx="1"/>
          </p:nvPr>
        </p:nvSpPr>
        <p:spPr>
          <a:xfrm>
            <a:off x="428265" y="1422400"/>
            <a:ext cx="11684713" cy="5238043"/>
          </a:xfrm>
        </p:spPr>
        <p:txBody>
          <a:bodyPr numCol="1" anchor="t">
            <a:normAutofit/>
          </a:bodyPr>
          <a:lstStyle/>
          <a:p>
            <a:pPr marL="0" indent="0">
              <a:buNone/>
            </a:pPr>
            <a:r>
              <a:rPr lang="en-US" sz="2000" u="sng" dirty="0" smtClean="0"/>
              <a:t>AIM</a:t>
            </a:r>
          </a:p>
          <a:p>
            <a:pPr marL="0" indent="0">
              <a:buNone/>
            </a:pPr>
            <a:r>
              <a:rPr lang="en-US" sz="2000" dirty="0" smtClean="0"/>
              <a:t> WHAT NEXT?</a:t>
            </a:r>
          </a:p>
          <a:p>
            <a:pPr marL="457200" indent="-457200">
              <a:buAutoNum type="arabicPeriod"/>
            </a:pPr>
            <a:r>
              <a:rPr lang="en-US" sz="2000" dirty="0" smtClean="0"/>
              <a:t>Does expenditure improve performance?</a:t>
            </a:r>
          </a:p>
          <a:p>
            <a:pPr marL="457200" indent="-457200">
              <a:buAutoNum type="arabicPeriod"/>
            </a:pPr>
            <a:r>
              <a:rPr lang="en-US" sz="2000" dirty="0"/>
              <a:t> </a:t>
            </a:r>
            <a:r>
              <a:rPr lang="en-US" sz="2000" dirty="0" smtClean="0"/>
              <a:t>what are potential matches for today?</a:t>
            </a:r>
          </a:p>
          <a:p>
            <a:pPr marL="457200" indent="-457200">
              <a:buAutoNum type="arabicPeriod"/>
            </a:pPr>
            <a:r>
              <a:rPr lang="en-US" sz="2000" dirty="0" smtClean="0"/>
              <a:t>More Info on Score computation.?</a:t>
            </a:r>
          </a:p>
          <a:p>
            <a:pPr marL="457200" indent="-457200">
              <a:buAutoNum type="arabicPeriod"/>
            </a:pPr>
            <a:r>
              <a:rPr lang="en-US" sz="2000" dirty="0" smtClean="0"/>
              <a:t>Add distribution of Happiness.</a:t>
            </a:r>
            <a:endParaRPr lang="en-US" sz="2000" dirty="0"/>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 y="0"/>
            <a:ext cx="1975556" cy="998919"/>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44178" y="110980"/>
            <a:ext cx="4233333" cy="714774"/>
          </a:xfrm>
          <a:prstGeom prst="rect">
            <a:avLst/>
          </a:prstGeom>
        </p:spPr>
      </p:pic>
    </p:spTree>
    <p:extLst>
      <p:ext uri="{BB962C8B-B14F-4D97-AF65-F5344CB8AC3E}">
        <p14:creationId xmlns:p14="http://schemas.microsoft.com/office/powerpoint/2010/main" val="293637619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66598" y="808673"/>
            <a:ext cx="10131425" cy="1061156"/>
          </a:xfrm>
        </p:spPr>
        <p:txBody>
          <a:bodyPr>
            <a:normAutofit/>
          </a:bodyPr>
          <a:lstStyle/>
          <a:p>
            <a:pPr algn="ctr"/>
            <a:r>
              <a:rPr lang="en-US" sz="4200" dirty="0"/>
              <a:t>I</a:t>
            </a:r>
            <a:r>
              <a:rPr lang="en-US" sz="4200" dirty="0" smtClean="0"/>
              <a:t>.MEASURE 	User PERFORMANCE</a:t>
            </a:r>
            <a:endParaRPr lang="en-US" sz="4200" dirty="0"/>
          </a:p>
        </p:txBody>
      </p:sp>
      <p:sp>
        <p:nvSpPr>
          <p:cNvPr id="3" name="Subtitle 2"/>
          <p:cNvSpPr>
            <a:spLocks noGrp="1"/>
          </p:cNvSpPr>
          <p:nvPr>
            <p:ph idx="1"/>
          </p:nvPr>
        </p:nvSpPr>
        <p:spPr>
          <a:xfrm>
            <a:off x="717165" y="2945357"/>
            <a:ext cx="11274457" cy="3625037"/>
          </a:xfrm>
        </p:spPr>
        <p:txBody>
          <a:bodyPr numCol="2">
            <a:normAutofit/>
          </a:bodyPr>
          <a:lstStyle/>
          <a:p>
            <a:pPr lvl="0"/>
            <a:r>
              <a:rPr lang="en-US" sz="2600" i="1" dirty="0" smtClean="0"/>
              <a:t>Defense Score</a:t>
            </a:r>
            <a:endParaRPr lang="en-US" sz="2600" dirty="0"/>
          </a:p>
          <a:p>
            <a:pPr lvl="0"/>
            <a:r>
              <a:rPr lang="en-US" sz="2600" i="1" dirty="0"/>
              <a:t>Attack </a:t>
            </a:r>
            <a:r>
              <a:rPr lang="en-US" sz="2600" i="1" dirty="0" smtClean="0"/>
              <a:t>Score</a:t>
            </a:r>
            <a:endParaRPr lang="en-US" sz="2600" dirty="0" smtClean="0"/>
          </a:p>
          <a:p>
            <a:pPr lvl="0"/>
            <a:r>
              <a:rPr lang="en-US" sz="2600" i="1" dirty="0" smtClean="0"/>
              <a:t>Knight Attack Score</a:t>
            </a:r>
          </a:p>
          <a:p>
            <a:r>
              <a:rPr lang="en-US" sz="2600" i="1" dirty="0"/>
              <a:t>Knight Defense </a:t>
            </a:r>
            <a:r>
              <a:rPr lang="en-US" sz="2600" i="1" dirty="0" smtClean="0"/>
              <a:t>Score</a:t>
            </a:r>
            <a:endParaRPr lang="en-US" sz="2600" i="1" dirty="0"/>
          </a:p>
          <a:p>
            <a:pPr lvl="0"/>
            <a:endParaRPr lang="en-US" sz="2600" i="1" dirty="0" smtClean="0"/>
          </a:p>
          <a:p>
            <a:pPr lvl="0"/>
            <a:endParaRPr lang="en-US" sz="2600" i="1" dirty="0"/>
          </a:p>
          <a:p>
            <a:pPr lvl="0"/>
            <a:r>
              <a:rPr lang="en-US" sz="2600" i="1" dirty="0" smtClean="0"/>
              <a:t>Winning Count</a:t>
            </a:r>
            <a:endParaRPr lang="en-US" sz="2600" i="1" dirty="0"/>
          </a:p>
          <a:p>
            <a:pPr lvl="0"/>
            <a:r>
              <a:rPr lang="en-US" sz="2600" i="1" dirty="0" smtClean="0"/>
              <a:t>Losing Count</a:t>
            </a:r>
            <a:endParaRPr lang="en-US" sz="2600" i="1" dirty="0"/>
          </a:p>
          <a:p>
            <a:r>
              <a:rPr lang="en-US" sz="2600" i="1" dirty="0" smtClean="0"/>
              <a:t>Draw Count</a:t>
            </a:r>
            <a:endParaRPr lang="en-US" sz="2600" i="1" dirty="0"/>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 y="0"/>
            <a:ext cx="1975556" cy="998919"/>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44178" y="110980"/>
            <a:ext cx="4233333" cy="714774"/>
          </a:xfrm>
          <a:prstGeom prst="rect">
            <a:avLst/>
          </a:prstGeom>
        </p:spPr>
      </p:pic>
      <mc:AlternateContent xmlns:mc="http://schemas.openxmlformats.org/markup-compatibility/2006" xmlns:a14="http://schemas.microsoft.com/office/drawing/2010/main">
        <mc:Choice Requires="a14">
          <p:sp>
            <p:nvSpPr>
              <p:cNvPr id="7" name="Subtitle 2"/>
              <p:cNvSpPr txBox="1">
                <a:spLocks/>
              </p:cNvSpPr>
              <p:nvPr/>
            </p:nvSpPr>
            <p:spPr>
              <a:xfrm>
                <a:off x="516788" y="5321649"/>
                <a:ext cx="11675212" cy="1315157"/>
              </a:xfrm>
              <a:prstGeom prst="rect">
                <a:avLst/>
              </a:prstGeom>
            </p:spPr>
            <p:txBody>
              <a:bodyPr vert="horz" lIns="91440" tIns="45720" rIns="91440" bIns="45720" numCol="1" rtlCol="0" anchor="ctr">
                <a:no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buNone/>
                </a:pPr>
                <a14:m>
                  <m:oMath xmlns:m="http://schemas.openxmlformats.org/officeDocument/2006/math">
                    <m:r>
                      <a:rPr lang="en-US" sz="2300" i="1" smtClean="0">
                        <a:latin typeface="Cambria Math" panose="02040503050406030204" pitchFamily="18" charset="0"/>
                      </a:rPr>
                      <m:t>𝑈𝑠𝑒𝑟</m:t>
                    </m:r>
                    <m:r>
                      <a:rPr lang="en-US" sz="2300" i="1" smtClean="0">
                        <a:latin typeface="Cambria Math" panose="02040503050406030204" pitchFamily="18" charset="0"/>
                      </a:rPr>
                      <m:t> </m:t>
                    </m:r>
                    <m:r>
                      <a:rPr lang="en-US" sz="2300" i="1" smtClean="0">
                        <a:latin typeface="Cambria Math" panose="02040503050406030204" pitchFamily="18" charset="0"/>
                      </a:rPr>
                      <m:t>𝑃𝑒𝑟𝑓𝑜𝑟𝑚𝑎𝑛𝑐𝑒</m:t>
                    </m:r>
                    <m:r>
                      <a:rPr lang="en-US" sz="2300" i="1" smtClean="0">
                        <a:latin typeface="Cambria Math" panose="02040503050406030204" pitchFamily="18" charset="0"/>
                      </a:rPr>
                      <m:t> = </m:t>
                    </m:r>
                    <m:r>
                      <a:rPr lang="en-US" sz="2300" i="1" smtClean="0">
                        <a:latin typeface="Cambria Math" panose="02040503050406030204" pitchFamily="18" charset="0"/>
                      </a:rPr>
                      <m:t>𝑊𝑖𝑛𝑐𝑜𝑢𝑛𝑡</m:t>
                    </m:r>
                    <m:r>
                      <a:rPr lang="en-US" sz="2300" i="1" smtClean="0">
                        <a:latin typeface="Cambria Math" panose="02040503050406030204" pitchFamily="18" charset="0"/>
                      </a:rPr>
                      <m:t> –</m:t>
                    </m:r>
                    <m:r>
                      <a:rPr lang="en-US" sz="2300" i="1" smtClean="0">
                        <a:latin typeface="Cambria Math" panose="02040503050406030204" pitchFamily="18" charset="0"/>
                      </a:rPr>
                      <m:t>𝐿𝑜𝑠𝑡𝐶𝑜𝑢𝑛𝑡</m:t>
                    </m:r>
                    <m:r>
                      <a:rPr lang="en-US" sz="2300" i="1" smtClean="0">
                        <a:latin typeface="Cambria Math" panose="02040503050406030204" pitchFamily="18" charset="0"/>
                      </a:rPr>
                      <m:t> + 0.5×</m:t>
                    </m:r>
                    <m:r>
                      <a:rPr lang="en-US" sz="2300" i="1">
                        <a:latin typeface="Cambria Math" panose="02040503050406030204" pitchFamily="18" charset="0"/>
                      </a:rPr>
                      <m:t>𝐷𝑟𝑎𝑤𝐶𝑜𝑢𝑛𝑡</m:t>
                    </m:r>
                    <m:r>
                      <a:rPr lang="en-US" sz="2300" i="1">
                        <a:latin typeface="Cambria Math" panose="02040503050406030204" pitchFamily="18" charset="0"/>
                      </a:rPr>
                      <m:t> +</m:t>
                    </m:r>
                  </m:oMath>
                </a14:m>
                <a:r>
                  <a:rPr lang="en-US" sz="2300" i="1" dirty="0" smtClean="0"/>
                  <a:t> </a:t>
                </a:r>
                <a14:m>
                  <m:oMath xmlns:m="http://schemas.openxmlformats.org/officeDocument/2006/math">
                    <m:r>
                      <a:rPr lang="en-US" sz="2300" i="1">
                        <a:latin typeface="Cambria Math" panose="02040503050406030204" pitchFamily="18" charset="0"/>
                      </a:rPr>
                      <m:t> </m:t>
                    </m:r>
                    <m:r>
                      <a:rPr lang="en-US" sz="2300" i="1">
                        <a:latin typeface="Cambria Math" panose="02040503050406030204" pitchFamily="18" charset="0"/>
                      </a:rPr>
                      <m:t>𝐷𝑒𝑓𝑒𝑛𝑐𝑒𝑆𝑐𝑜𝑟𝑒</m:t>
                    </m:r>
                    <m:r>
                      <a:rPr lang="en-US" sz="2300" i="1">
                        <a:latin typeface="Cambria Math" panose="02040503050406030204" pitchFamily="18" charset="0"/>
                      </a:rPr>
                      <m:t>+</m:t>
                    </m:r>
                  </m:oMath>
                </a14:m>
                <a:r>
                  <a:rPr lang="en-US" sz="2300" i="1" dirty="0" smtClean="0"/>
                  <a:t> </a:t>
                </a:r>
              </a:p>
              <a:p>
                <a:pPr marL="0" indent="0">
                  <a:buNone/>
                </a:pPr>
                <a:r>
                  <a:rPr lang="en-US" sz="2300" i="1" dirty="0"/>
                  <a:t>	</a:t>
                </a:r>
                <a:r>
                  <a:rPr lang="en-US" sz="2300" i="1" dirty="0" smtClean="0"/>
                  <a:t>					</a:t>
                </a:r>
                <a14:m>
                  <m:oMath xmlns:m="http://schemas.openxmlformats.org/officeDocument/2006/math">
                    <m:r>
                      <a:rPr lang="en-US" sz="2300" i="1">
                        <a:latin typeface="Cambria Math" panose="02040503050406030204" pitchFamily="18" charset="0"/>
                      </a:rPr>
                      <m:t>𝐴𝑡𝑡𝑎𝑐𝑘𝑆𝑐𝑜𝑟𝑒</m:t>
                    </m:r>
                    <m:r>
                      <a:rPr lang="en-US" sz="2300" i="1">
                        <a:latin typeface="Cambria Math" panose="02040503050406030204" pitchFamily="18" charset="0"/>
                      </a:rPr>
                      <m:t> + </m:t>
                    </m:r>
                    <m:r>
                      <a:rPr lang="en-US" sz="2300" i="1">
                        <a:latin typeface="Cambria Math" panose="02040503050406030204" pitchFamily="18" charset="0"/>
                      </a:rPr>
                      <m:t>𝐾𝑛𝑖𝑔h𝑡𝐴𝑡𝑡𝑎𝑐𝑘𝑆𝑐𝑜𝑟𝑒</m:t>
                    </m:r>
                    <m:r>
                      <a:rPr lang="en-US" sz="2300" b="0" i="1" smtClean="0">
                        <a:latin typeface="Cambria Math" panose="02040503050406030204" pitchFamily="18" charset="0"/>
                      </a:rPr>
                      <m:t>+ </m:t>
                    </m:r>
                    <m:r>
                      <a:rPr lang="en-US" sz="2300" i="1">
                        <a:latin typeface="Cambria Math" panose="02040503050406030204" pitchFamily="18" charset="0"/>
                      </a:rPr>
                      <m:t>𝐾𝑛𝑖𝑔h𝑡𝐷𝑒𝑓𝑒𝑛𝑐𝑒𝑆𝑐𝑜𝑟𝑒</m:t>
                    </m:r>
                    <m:r>
                      <a:rPr lang="en-US" sz="2300" i="1">
                        <a:latin typeface="Cambria Math" panose="02040503050406030204" pitchFamily="18" charset="0"/>
                      </a:rPr>
                      <m:t> </m:t>
                    </m:r>
                  </m:oMath>
                </a14:m>
                <a:endParaRPr lang="en-US" sz="2300" dirty="0" smtClean="0"/>
              </a:p>
            </p:txBody>
          </p:sp>
        </mc:Choice>
        <mc:Fallback xmlns="">
          <p:sp>
            <p:nvSpPr>
              <p:cNvPr id="7" name="Subtitle 2"/>
              <p:cNvSpPr txBox="1">
                <a:spLocks noRot="1" noChangeAspect="1" noMove="1" noResize="1" noEditPoints="1" noAdjustHandles="1" noChangeArrowheads="1" noChangeShapeType="1" noTextEdit="1"/>
              </p:cNvSpPr>
              <p:nvPr/>
            </p:nvSpPr>
            <p:spPr>
              <a:xfrm>
                <a:off x="516788" y="5321649"/>
                <a:ext cx="11675212" cy="1315157"/>
              </a:xfrm>
              <a:prstGeom prst="rect">
                <a:avLst/>
              </a:prstGeom>
              <a:blipFill rotWithShape="0">
                <a:blip r:embed="rId5"/>
                <a:stretch>
                  <a:fillRect l="-104"/>
                </a:stretch>
              </a:blipFill>
            </p:spPr>
            <p:txBody>
              <a:bodyPr/>
              <a:lstStyle/>
              <a:p>
                <a:r>
                  <a:rPr lang="en-US">
                    <a:noFill/>
                  </a:rPr>
                  <a:t> </a:t>
                </a:r>
              </a:p>
            </p:txBody>
          </p:sp>
        </mc:Fallback>
      </mc:AlternateContent>
      <p:sp>
        <p:nvSpPr>
          <p:cNvPr id="8" name="Subtitle 2"/>
          <p:cNvSpPr txBox="1">
            <a:spLocks/>
          </p:cNvSpPr>
          <p:nvPr/>
        </p:nvSpPr>
        <p:spPr>
          <a:xfrm>
            <a:off x="717165" y="1813622"/>
            <a:ext cx="11675212" cy="1315157"/>
          </a:xfrm>
          <a:prstGeom prst="rect">
            <a:avLst/>
          </a:prstGeom>
        </p:spPr>
        <p:txBody>
          <a:bodyPr vert="horz" lIns="91440" tIns="45720" rIns="91440" bIns="45720" numCol="1" rtlCol="0" anchor="ctr">
            <a:no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buNone/>
            </a:pPr>
            <a:r>
              <a:rPr lang="en-US" sz="2800" dirty="0"/>
              <a:t>PROCEDURE:   </a:t>
            </a:r>
            <a:r>
              <a:rPr lang="en-US" sz="2800" dirty="0" smtClean="0"/>
              <a:t>User Performance is computed for each match. </a:t>
            </a:r>
          </a:p>
          <a:p>
            <a:pPr marL="0" indent="0">
              <a:buNone/>
            </a:pPr>
            <a:r>
              <a:rPr lang="en-US" sz="2800" dirty="0" smtClean="0"/>
              <a:t>It is then averaged across matches.  It is defined </a:t>
            </a:r>
            <a:r>
              <a:rPr lang="en-US" sz="2800" dirty="0"/>
              <a:t>by the following scores.</a:t>
            </a:r>
          </a:p>
        </p:txBody>
      </p:sp>
    </p:spTree>
    <p:extLst>
      <p:ext uri="{BB962C8B-B14F-4D97-AF65-F5344CB8AC3E}">
        <p14:creationId xmlns:p14="http://schemas.microsoft.com/office/powerpoint/2010/main" val="260090489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82802" y="769544"/>
            <a:ext cx="10131425" cy="683754"/>
          </a:xfrm>
        </p:spPr>
        <p:txBody>
          <a:bodyPr>
            <a:normAutofit fontScale="90000"/>
          </a:bodyPr>
          <a:lstStyle/>
          <a:p>
            <a:pPr algn="ctr"/>
            <a:r>
              <a:rPr lang="en-US" sz="4200" dirty="0" smtClean="0"/>
              <a:t>I. MEASURE User PERFORMANCE</a:t>
            </a:r>
            <a:endParaRPr lang="en-US" sz="4200" dirty="0"/>
          </a:p>
        </p:txBody>
      </p:sp>
      <mc:AlternateContent xmlns:mc="http://schemas.openxmlformats.org/markup-compatibility/2006" xmlns:a14="http://schemas.microsoft.com/office/drawing/2010/main">
        <mc:Choice Requires="a14">
          <p:sp>
            <p:nvSpPr>
              <p:cNvPr id="3" name="Subtitle 2"/>
              <p:cNvSpPr>
                <a:spLocks noGrp="1"/>
              </p:cNvSpPr>
              <p:nvPr>
                <p:ph idx="1"/>
              </p:nvPr>
            </p:nvSpPr>
            <p:spPr>
              <a:xfrm>
                <a:off x="454699" y="2212622"/>
                <a:ext cx="11274457" cy="4303197"/>
              </a:xfrm>
            </p:spPr>
            <p:txBody>
              <a:bodyPr anchor="ctr">
                <a:normAutofit/>
              </a:bodyPr>
              <a:lstStyle/>
              <a:p>
                <a:pPr marL="0" indent="0">
                  <a:buNone/>
                </a:pPr>
                <a:r>
                  <a:rPr lang="en-US" sz="2800" dirty="0" smtClean="0"/>
                  <a:t>MIGHT SCORE:</a:t>
                </a:r>
              </a:p>
              <a:p>
                <a:pPr marL="0" indent="0">
                  <a:buNone/>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𝐷𝑒𝑓𝑒𝑛𝑑𝑒𝑟</m:t>
                      </m:r>
                      <m:r>
                        <a:rPr lang="en-US" sz="2000" b="0" i="1" smtClean="0">
                          <a:latin typeface="Cambria Math" panose="02040503050406030204" pitchFamily="18" charset="0"/>
                        </a:rPr>
                        <m:t> </m:t>
                      </m:r>
                      <m:r>
                        <a:rPr lang="en-US" sz="2000" b="0" i="1" smtClean="0">
                          <a:latin typeface="Cambria Math" panose="02040503050406030204" pitchFamily="18" charset="0"/>
                        </a:rPr>
                        <m:t>𝑆</m:t>
                      </m:r>
                      <m:r>
                        <a:rPr lang="en-US" sz="2000" b="0" i="1" smtClean="0">
                          <a:latin typeface="Cambria Math" panose="02040503050406030204" pitchFamily="18" charset="0"/>
                        </a:rPr>
                        <m:t>0</m:t>
                      </m:r>
                      <m:r>
                        <a:rPr lang="en-US" sz="2000" b="0" i="1" smtClean="0">
                          <a:latin typeface="Cambria Math" panose="02040503050406030204" pitchFamily="18" charset="0"/>
                        </a:rPr>
                        <m:t>𝑀𝑖𝑔h𝑡</m:t>
                      </m:r>
                      <m:r>
                        <a:rPr lang="en-US" sz="2000">
                          <a:latin typeface="Cambria Math" panose="02040503050406030204" pitchFamily="18" charset="0"/>
                        </a:rPr>
                        <m:t>=</m:t>
                      </m:r>
                      <m:nary>
                        <m:naryPr>
                          <m:chr m:val="∑"/>
                          <m:limLoc m:val="undOvr"/>
                          <m:subHide m:val="on"/>
                          <m:ctrlPr>
                            <a:rPr lang="en-US" sz="2000" i="1">
                              <a:latin typeface="Cambria Math" panose="02040503050406030204" pitchFamily="18" charset="0"/>
                            </a:rPr>
                          </m:ctrlPr>
                        </m:naryPr>
                        <m:sub/>
                        <m:sup>
                          <m:r>
                            <a:rPr lang="en-US" sz="2000" b="0" i="1" smtClean="0">
                              <a:latin typeface="Cambria Math" panose="02040503050406030204" pitchFamily="18" charset="0"/>
                            </a:rPr>
                            <m:t>𝐴𝑟𝑚𝑦</m:t>
                          </m:r>
                          <m:r>
                            <a:rPr lang="en-US" sz="2000" b="0" i="1" smtClean="0">
                              <a:latin typeface="Cambria Math" panose="02040503050406030204" pitchFamily="18" charset="0"/>
                            </a:rPr>
                            <m:t> </m:t>
                          </m:r>
                          <m:r>
                            <a:rPr lang="en-US" sz="2000" b="0" i="1" smtClean="0">
                              <a:latin typeface="Cambria Math" panose="02040503050406030204" pitchFamily="18" charset="0"/>
                            </a:rPr>
                            <m:t>𝑆𝑖𝑧𝑒</m:t>
                          </m:r>
                        </m:sup>
                        <m:e>
                          <m:r>
                            <a:rPr lang="en-US" sz="2000" i="1">
                              <a:latin typeface="Cambria Math" panose="02040503050406030204" pitchFamily="18" charset="0"/>
                            </a:rPr>
                            <m:t>𝑀𝑖𝑔h𝑡</m:t>
                          </m:r>
                          <m:r>
                            <a:rPr lang="en-US" sz="2000">
                              <a:latin typeface="Cambria Math" panose="02040503050406030204" pitchFamily="18" charset="0"/>
                            </a:rPr>
                            <m:t> </m:t>
                          </m:r>
                          <m:r>
                            <a:rPr lang="en-US" sz="2000" i="1">
                              <a:latin typeface="Cambria Math" panose="02040503050406030204" pitchFamily="18" charset="0"/>
                            </a:rPr>
                            <m:t>𝑜𝑓</m:t>
                          </m:r>
                          <m:r>
                            <a:rPr lang="en-US" sz="2000">
                              <a:latin typeface="Cambria Math" panose="02040503050406030204" pitchFamily="18" charset="0"/>
                            </a:rPr>
                            <m:t> </m:t>
                          </m:r>
                          <m:r>
                            <a:rPr lang="en-US" sz="2000" i="1">
                              <a:latin typeface="Cambria Math" panose="02040503050406030204" pitchFamily="18" charset="0"/>
                            </a:rPr>
                            <m:t>𝑡h𝑒</m:t>
                          </m:r>
                          <m:r>
                            <a:rPr lang="en-US" sz="2000">
                              <a:latin typeface="Cambria Math" panose="02040503050406030204" pitchFamily="18" charset="0"/>
                            </a:rPr>
                            <m:t> </m:t>
                          </m:r>
                          <m:r>
                            <a:rPr lang="en-US" sz="2000" i="1">
                              <a:latin typeface="Cambria Math" panose="02040503050406030204" pitchFamily="18" charset="0"/>
                            </a:rPr>
                            <m:t>𝐷𝑒𝑓𝑒𝑛𝑠𝑒</m:t>
                          </m:r>
                          <m:r>
                            <a:rPr lang="en-US" sz="2000" i="1">
                              <a:latin typeface="Cambria Math" panose="02040503050406030204" pitchFamily="18" charset="0"/>
                            </a:rPr>
                            <m:t> </m:t>
                          </m:r>
                          <m:r>
                            <a:rPr lang="en-US" sz="2000" i="1">
                              <a:latin typeface="Cambria Math" panose="02040503050406030204" pitchFamily="18" charset="0"/>
                            </a:rPr>
                            <m:t>𝑇𝑟𝑜𝑜𝑝</m:t>
                          </m:r>
                          <m:r>
                            <a:rPr lang="en-US" sz="2000" i="1">
                              <a:latin typeface="Cambria Math" panose="02040503050406030204" pitchFamily="18" charset="0"/>
                            </a:rPr>
                            <m:t> ×#  </m:t>
                          </m:r>
                          <m:r>
                            <a:rPr lang="en-US" sz="2000" b="0" i="1" smtClean="0">
                              <a:latin typeface="Cambria Math" panose="02040503050406030204" pitchFamily="18" charset="0"/>
                            </a:rPr>
                            <m:t>𝑜𝑓</m:t>
                          </m:r>
                          <m:r>
                            <a:rPr lang="en-US" sz="2000" b="0" i="1" smtClean="0">
                              <a:latin typeface="Cambria Math" panose="02040503050406030204" pitchFamily="18" charset="0"/>
                            </a:rPr>
                            <m:t> </m:t>
                          </m:r>
                          <m:r>
                            <a:rPr lang="en-US" sz="2000" i="1">
                              <a:latin typeface="Cambria Math" panose="02040503050406030204" pitchFamily="18" charset="0"/>
                            </a:rPr>
                            <m:t>𝑚𝑒𝑚𝑏𝑒𝑟𝑠</m:t>
                          </m:r>
                          <m:r>
                            <a:rPr lang="en-US" sz="2000">
                              <a:latin typeface="Cambria Math" panose="02040503050406030204" pitchFamily="18" charset="0"/>
                            </a:rPr>
                            <m:t> </m:t>
                          </m:r>
                        </m:e>
                      </m:nary>
                    </m:oMath>
                  </m:oMathPara>
                </a14:m>
                <a:endParaRPr lang="en-US" sz="2000" i="1" dirty="0" smtClean="0"/>
              </a:p>
              <a:p>
                <a:pPr marL="0" indent="0">
                  <a:buNone/>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𝐷𝑒𝑓𝑒𝑛𝑑𝑒𝑟</m:t>
                      </m:r>
                      <m:r>
                        <a:rPr lang="en-US" sz="2000" b="0" i="1" smtClean="0">
                          <a:latin typeface="Cambria Math" panose="02040503050406030204" pitchFamily="18" charset="0"/>
                        </a:rPr>
                        <m:t> </m:t>
                      </m:r>
                      <m:r>
                        <a:rPr lang="en-US" sz="2000" b="0" i="1" smtClean="0">
                          <a:latin typeface="Cambria Math" panose="02040503050406030204" pitchFamily="18" charset="0"/>
                        </a:rPr>
                        <m:t>𝑆</m:t>
                      </m:r>
                      <m:r>
                        <a:rPr lang="en-US" sz="2000" b="0" i="1" smtClean="0">
                          <a:latin typeface="Cambria Math" panose="02040503050406030204" pitchFamily="18" charset="0"/>
                        </a:rPr>
                        <m:t>0</m:t>
                      </m:r>
                      <m:r>
                        <a:rPr lang="en-US" sz="2000" i="1">
                          <a:latin typeface="Cambria Math" panose="02040503050406030204" pitchFamily="18" charset="0"/>
                        </a:rPr>
                        <m:t>𝑀𝑖𝑔h𝑡𝐿𝑜𝑠𝑡</m:t>
                      </m:r>
                      <m:r>
                        <a:rPr lang="en-US" sz="2000">
                          <a:latin typeface="Cambria Math" panose="02040503050406030204" pitchFamily="18" charset="0"/>
                        </a:rPr>
                        <m:t>=</m:t>
                      </m:r>
                      <m:nary>
                        <m:naryPr>
                          <m:chr m:val="∑"/>
                          <m:limLoc m:val="undOvr"/>
                          <m:subHide m:val="on"/>
                          <m:ctrlPr>
                            <a:rPr lang="en-US" sz="2000" i="1">
                              <a:latin typeface="Cambria Math" panose="02040503050406030204" pitchFamily="18" charset="0"/>
                            </a:rPr>
                          </m:ctrlPr>
                        </m:naryPr>
                        <m:sub/>
                        <m:sup>
                          <m:r>
                            <a:rPr lang="en-US" sz="2000" b="0" i="1" smtClean="0">
                              <a:latin typeface="Cambria Math" panose="02040503050406030204" pitchFamily="18" charset="0"/>
                            </a:rPr>
                            <m:t>𝐴𝑟𝑚𝑦</m:t>
                          </m:r>
                          <m:r>
                            <a:rPr lang="en-US" sz="2000" b="0" i="1" smtClean="0">
                              <a:latin typeface="Cambria Math" panose="02040503050406030204" pitchFamily="18" charset="0"/>
                            </a:rPr>
                            <m:t> </m:t>
                          </m:r>
                          <m:r>
                            <a:rPr lang="en-US" sz="2000" b="0" i="1" smtClean="0">
                              <a:latin typeface="Cambria Math" panose="02040503050406030204" pitchFamily="18" charset="0"/>
                            </a:rPr>
                            <m:t>𝑆𝑖𝑧𝑒</m:t>
                          </m:r>
                          <m:r>
                            <a:rPr lang="en-US" sz="2000" b="0" i="1" smtClean="0">
                              <a:latin typeface="Cambria Math" panose="02040503050406030204" pitchFamily="18" charset="0"/>
                            </a:rPr>
                            <m:t> </m:t>
                          </m:r>
                        </m:sup>
                        <m:e>
                          <m:r>
                            <a:rPr lang="en-US" sz="2000" i="1">
                              <a:latin typeface="Cambria Math" panose="02040503050406030204" pitchFamily="18" charset="0"/>
                            </a:rPr>
                            <m:t>𝑀𝑖𝑔h𝑡</m:t>
                          </m:r>
                          <m:r>
                            <a:rPr lang="en-US" sz="2000">
                              <a:latin typeface="Cambria Math" panose="02040503050406030204" pitchFamily="18" charset="0"/>
                            </a:rPr>
                            <m:t> </m:t>
                          </m:r>
                          <m:r>
                            <a:rPr lang="en-US" sz="2000" i="1">
                              <a:latin typeface="Cambria Math" panose="02040503050406030204" pitchFamily="18" charset="0"/>
                            </a:rPr>
                            <m:t>𝑜𝑓</m:t>
                          </m:r>
                          <m:r>
                            <a:rPr lang="en-US" sz="2000">
                              <a:latin typeface="Cambria Math" panose="02040503050406030204" pitchFamily="18" charset="0"/>
                            </a:rPr>
                            <m:t> </m:t>
                          </m:r>
                          <m:r>
                            <a:rPr lang="en-US" sz="2000" i="1">
                              <a:latin typeface="Cambria Math" panose="02040503050406030204" pitchFamily="18" charset="0"/>
                            </a:rPr>
                            <m:t>𝑡h𝑒</m:t>
                          </m:r>
                          <m:r>
                            <a:rPr lang="en-US" sz="2000">
                              <a:latin typeface="Cambria Math" panose="02040503050406030204" pitchFamily="18" charset="0"/>
                            </a:rPr>
                            <m:t> </m:t>
                          </m:r>
                          <m:r>
                            <a:rPr lang="en-US" sz="2000" i="1">
                              <a:latin typeface="Cambria Math" panose="02040503050406030204" pitchFamily="18" charset="0"/>
                            </a:rPr>
                            <m:t>𝐷𝑒𝑓𝑒𝑛𝑠𝑒</m:t>
                          </m:r>
                          <m:r>
                            <a:rPr lang="en-US" sz="2000" i="1">
                              <a:latin typeface="Cambria Math" panose="02040503050406030204" pitchFamily="18" charset="0"/>
                            </a:rPr>
                            <m:t> </m:t>
                          </m:r>
                          <m:r>
                            <a:rPr lang="en-US" sz="2000" i="1">
                              <a:latin typeface="Cambria Math" panose="02040503050406030204" pitchFamily="18" charset="0"/>
                            </a:rPr>
                            <m:t>𝑇𝑟𝑜𝑜𝑝</m:t>
                          </m:r>
                          <m:r>
                            <a:rPr lang="en-US" sz="2000" i="1">
                              <a:latin typeface="Cambria Math" panose="02040503050406030204" pitchFamily="18" charset="0"/>
                            </a:rPr>
                            <m:t> </m:t>
                          </m:r>
                          <m:r>
                            <a:rPr lang="en-US" sz="2000" i="1">
                              <a:latin typeface="Cambria Math" panose="02040503050406030204" pitchFamily="18" charset="0"/>
                            </a:rPr>
                            <m:t>𝑑𝑖𝑒𝑑</m:t>
                          </m:r>
                          <m:r>
                            <a:rPr lang="en-US" sz="2000" i="1">
                              <a:latin typeface="Cambria Math" panose="02040503050406030204" pitchFamily="18" charset="0"/>
                            </a:rPr>
                            <m:t>×# </m:t>
                          </m:r>
                          <m:r>
                            <a:rPr lang="en-US" sz="2000" b="0" i="1" smtClean="0">
                              <a:latin typeface="Cambria Math" panose="02040503050406030204" pitchFamily="18" charset="0"/>
                            </a:rPr>
                            <m:t>𝑜𝑓</m:t>
                          </m:r>
                          <m:r>
                            <a:rPr lang="en-US" sz="2000" b="0" i="1" smtClean="0">
                              <a:latin typeface="Cambria Math" panose="02040503050406030204" pitchFamily="18" charset="0"/>
                            </a:rPr>
                            <m:t> </m:t>
                          </m:r>
                          <m:r>
                            <a:rPr lang="en-US" sz="2000" b="0" i="1" smtClean="0">
                              <a:latin typeface="Cambria Math" panose="02040503050406030204" pitchFamily="18" charset="0"/>
                            </a:rPr>
                            <m:t>𝑚𝑒𝑚𝑏𝑒𝑟𝑠</m:t>
                          </m:r>
                          <m:r>
                            <a:rPr lang="en-US" sz="2000" i="1">
                              <a:latin typeface="Cambria Math" panose="02040503050406030204" pitchFamily="18" charset="0"/>
                            </a:rPr>
                            <m:t>  </m:t>
                          </m:r>
                          <m:r>
                            <a:rPr lang="en-US" sz="2000" i="1">
                              <a:latin typeface="Cambria Math" panose="02040503050406030204" pitchFamily="18" charset="0"/>
                            </a:rPr>
                            <m:t>𝑑𝑖𝑒𝑑</m:t>
                          </m:r>
                          <m:r>
                            <a:rPr lang="en-US" sz="2000">
                              <a:latin typeface="Cambria Math" panose="02040503050406030204" pitchFamily="18" charset="0"/>
                            </a:rPr>
                            <m:t> </m:t>
                          </m:r>
                        </m:e>
                      </m:nary>
                    </m:oMath>
                  </m:oMathPara>
                </a14:m>
                <a:endParaRPr lang="en-US" sz="2000" dirty="0" smtClean="0"/>
              </a:p>
              <a:p>
                <a:pPr marL="0" indent="0">
                  <a:buNone/>
                </a:pPr>
                <a:r>
                  <a:rPr lang="en-US" sz="2800" dirty="0" smtClean="0"/>
                  <a:t>LOOT SCORE:</a:t>
                </a:r>
              </a:p>
              <a:p>
                <a:pPr marL="0" lvl="0" indent="0">
                  <a:buClr>
                    <a:prstClr val="white"/>
                  </a:buClr>
                  <a:buNone/>
                </a:pPr>
                <a14:m>
                  <m:oMathPara xmlns:m="http://schemas.openxmlformats.org/officeDocument/2006/math">
                    <m:oMathParaPr>
                      <m:jc m:val="centerGroup"/>
                    </m:oMathParaPr>
                    <m:oMath xmlns:m="http://schemas.openxmlformats.org/officeDocument/2006/math">
                      <m:r>
                        <a:rPr lang="en-US" sz="1900" i="1">
                          <a:solidFill>
                            <a:prstClr val="white"/>
                          </a:solidFill>
                          <a:latin typeface="Cambria Math" panose="02040503050406030204" pitchFamily="18" charset="0"/>
                        </a:rPr>
                        <m:t>𝐿𝑂𝑂𝑇𝑆𝐶𝑂𝑅𝐸</m:t>
                      </m:r>
                      <m:r>
                        <a:rPr lang="en-US" sz="1900" i="1">
                          <a:solidFill>
                            <a:prstClr val="white"/>
                          </a:solidFill>
                          <a:latin typeface="Cambria Math" panose="02040503050406030204" pitchFamily="18" charset="0"/>
                        </a:rPr>
                        <m:t>=</m:t>
                      </m:r>
                      <m:r>
                        <a:rPr lang="en-US" sz="1900" i="1">
                          <a:solidFill>
                            <a:prstClr val="white"/>
                          </a:solidFill>
                          <a:latin typeface="Cambria Math" panose="02040503050406030204" pitchFamily="18" charset="0"/>
                        </a:rPr>
                        <m:t>𝐿𝑂𝑂𝑇𝐺𝑂𝐿𝐷</m:t>
                      </m:r>
                      <m:r>
                        <a:rPr lang="en-US" sz="1900" i="1">
                          <a:solidFill>
                            <a:prstClr val="white"/>
                          </a:solidFill>
                          <a:latin typeface="Cambria Math" panose="02040503050406030204" pitchFamily="18" charset="0"/>
                        </a:rPr>
                        <m:t>×10+</m:t>
                      </m:r>
                      <m:r>
                        <a:rPr lang="en-US" sz="1900" i="1">
                          <a:solidFill>
                            <a:prstClr val="white"/>
                          </a:solidFill>
                          <a:latin typeface="Cambria Math" panose="02040503050406030204" pitchFamily="18" charset="0"/>
                        </a:rPr>
                        <m:t>𝐿𝑂𝑂𝑇𝐹𝑂𝑂𝐷</m:t>
                      </m:r>
                      <m:r>
                        <a:rPr lang="en-US" sz="1900" i="1">
                          <a:solidFill>
                            <a:prstClr val="white"/>
                          </a:solidFill>
                          <a:latin typeface="Cambria Math" panose="02040503050406030204" pitchFamily="18" charset="0"/>
                        </a:rPr>
                        <m:t>×5+</m:t>
                      </m:r>
                      <m:r>
                        <a:rPr lang="en-US" sz="1900" i="1">
                          <a:solidFill>
                            <a:prstClr val="white"/>
                          </a:solidFill>
                          <a:latin typeface="Cambria Math" panose="02040503050406030204" pitchFamily="18" charset="0"/>
                        </a:rPr>
                        <m:t>𝐿𝑂𝑂𝑇𝑊𝑂𝑂𝐷</m:t>
                      </m:r>
                      <m:r>
                        <a:rPr lang="en-US" sz="1900" i="1">
                          <a:solidFill>
                            <a:prstClr val="white"/>
                          </a:solidFill>
                          <a:latin typeface="Cambria Math" panose="02040503050406030204" pitchFamily="18" charset="0"/>
                        </a:rPr>
                        <m:t>×3+</m:t>
                      </m:r>
                      <m:r>
                        <a:rPr lang="en-US" sz="1900" i="1">
                          <a:solidFill>
                            <a:prstClr val="white"/>
                          </a:solidFill>
                          <a:latin typeface="Cambria Math" panose="02040503050406030204" pitchFamily="18" charset="0"/>
                        </a:rPr>
                        <m:t>𝐿𝑂𝑂𝑇𝑂𝑅𝐸</m:t>
                      </m:r>
                      <m:r>
                        <a:rPr lang="en-US" sz="1900" i="1">
                          <a:solidFill>
                            <a:prstClr val="white"/>
                          </a:solidFill>
                          <a:latin typeface="Cambria Math" panose="02040503050406030204" pitchFamily="18" charset="0"/>
                        </a:rPr>
                        <m:t>×2+</m:t>
                      </m:r>
                      <m:r>
                        <a:rPr lang="en-US" sz="1900" i="1">
                          <a:solidFill>
                            <a:prstClr val="white"/>
                          </a:solidFill>
                          <a:latin typeface="Cambria Math" panose="02040503050406030204" pitchFamily="18" charset="0"/>
                        </a:rPr>
                        <m:t>𝐿𝑂𝑂𝑇𝑆𝑇𝑂𝑁𝐸</m:t>
                      </m:r>
                    </m:oMath>
                  </m:oMathPara>
                </a14:m>
                <a:endParaRPr lang="en-US" sz="1900" dirty="0">
                  <a:solidFill>
                    <a:prstClr val="white"/>
                  </a:solidFill>
                </a:endParaRPr>
              </a:p>
              <a:p>
                <a:pPr lvl="0"/>
                <a:endParaRPr lang="en-US" sz="2800" dirty="0" smtClean="0"/>
              </a:p>
              <a:p>
                <a:pPr lvl="0"/>
                <a:endParaRPr lang="en-US" sz="2800" dirty="0"/>
              </a:p>
            </p:txBody>
          </p:sp>
        </mc:Choice>
        <mc:Fallback xmlns="">
          <p:sp>
            <p:nvSpPr>
              <p:cNvPr id="3" name="Subtitle 2"/>
              <p:cNvSpPr>
                <a:spLocks noGrp="1" noRot="1" noChangeAspect="1" noMove="1" noResize="1" noEditPoints="1" noAdjustHandles="1" noChangeArrowheads="1" noChangeShapeType="1" noTextEdit="1"/>
              </p:cNvSpPr>
              <p:nvPr>
                <p:ph idx="1"/>
              </p:nvPr>
            </p:nvSpPr>
            <p:spPr>
              <a:xfrm>
                <a:off x="454699" y="2212622"/>
                <a:ext cx="11274457" cy="4303197"/>
              </a:xfrm>
              <a:blipFill rotWithShape="0">
                <a:blip r:embed="rId3"/>
                <a:stretch>
                  <a:fillRect l="-1136" t="-4533"/>
                </a:stretch>
              </a:blipFill>
            </p:spPr>
            <p:txBody>
              <a:bodyPr/>
              <a:lstStyle/>
              <a:p>
                <a:r>
                  <a:rPr lang="en-US">
                    <a:noFill/>
                  </a:rPr>
                  <a:t> </a:t>
                </a:r>
              </a:p>
            </p:txBody>
          </p:sp>
        </mc:Fallback>
      </mc:AlternateContent>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 y="0"/>
            <a:ext cx="1975556" cy="998919"/>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44178" y="110980"/>
            <a:ext cx="4233333" cy="714774"/>
          </a:xfrm>
          <a:prstGeom prst="rect">
            <a:avLst/>
          </a:prstGeom>
        </p:spPr>
      </p:pic>
      <p:pic>
        <p:nvPicPr>
          <p:cNvPr id="8" name="Picture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880363" y="1453297"/>
            <a:ext cx="829948" cy="1258455"/>
          </a:xfrm>
          <a:prstGeom prst="rect">
            <a:avLst/>
          </a:prstGeom>
        </p:spPr>
      </p:pic>
      <p:pic>
        <p:nvPicPr>
          <p:cNvPr id="2" name="Picture 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348570" y="1498788"/>
            <a:ext cx="775789" cy="1209490"/>
          </a:xfrm>
          <a:prstGeom prst="rect">
            <a:avLst/>
          </a:prstGeom>
        </p:spPr>
      </p:pic>
      <p:pic>
        <p:nvPicPr>
          <p:cNvPr id="9" name="Picture 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652885" y="5665539"/>
            <a:ext cx="508001" cy="494650"/>
          </a:xfrm>
          <a:prstGeom prst="rect">
            <a:avLst/>
          </a:prstGeom>
        </p:spPr>
      </p:pic>
      <p:pic>
        <p:nvPicPr>
          <p:cNvPr id="10" name="Picture 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549420" y="5667024"/>
            <a:ext cx="596536" cy="596536"/>
          </a:xfrm>
          <a:prstGeom prst="rect">
            <a:avLst/>
          </a:prstGeom>
        </p:spPr>
      </p:pic>
      <p:pic>
        <p:nvPicPr>
          <p:cNvPr id="11" name="Picture 10"/>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534490" y="5700891"/>
            <a:ext cx="798917" cy="596536"/>
          </a:xfrm>
          <a:prstGeom prst="rect">
            <a:avLst/>
          </a:prstGeom>
        </p:spPr>
      </p:pic>
      <p:pic>
        <p:nvPicPr>
          <p:cNvPr id="12" name="Picture 11"/>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500531" y="5516638"/>
            <a:ext cx="919885" cy="919885"/>
          </a:xfrm>
          <a:prstGeom prst="rect">
            <a:avLst/>
          </a:prstGeom>
        </p:spPr>
      </p:pic>
      <p:pic>
        <p:nvPicPr>
          <p:cNvPr id="13" name="Picture 12"/>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383870" y="5508983"/>
            <a:ext cx="867057" cy="867057"/>
          </a:xfrm>
          <a:prstGeom prst="rect">
            <a:avLst/>
          </a:prstGeom>
        </p:spPr>
      </p:pic>
      <p:pic>
        <p:nvPicPr>
          <p:cNvPr id="7" name="Picture 6"/>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8466314" y="1469135"/>
            <a:ext cx="781050" cy="1219200"/>
          </a:xfrm>
          <a:prstGeom prst="rect">
            <a:avLst/>
          </a:prstGeom>
        </p:spPr>
      </p:pic>
      <p:pic>
        <p:nvPicPr>
          <p:cNvPr id="2052" name="Picture 4" descr="http://img4.wikia.nocookie.net/__cb20111106071618/koc/images/3/34/Unit_4_215_s34.jpg"/>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10003367" y="1503926"/>
            <a:ext cx="630369" cy="1190371"/>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1389739" y="1469135"/>
            <a:ext cx="642274" cy="1212853"/>
          </a:xfrm>
          <a:prstGeom prst="rect">
            <a:avLst/>
          </a:prstGeom>
        </p:spPr>
      </p:pic>
    </p:spTree>
    <p:extLst>
      <p:ext uri="{BB962C8B-B14F-4D97-AF65-F5344CB8AC3E}">
        <p14:creationId xmlns:p14="http://schemas.microsoft.com/office/powerpoint/2010/main" val="279080179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55309" y="825754"/>
            <a:ext cx="10131425" cy="697693"/>
          </a:xfrm>
        </p:spPr>
        <p:txBody>
          <a:bodyPr>
            <a:normAutofit fontScale="90000"/>
          </a:bodyPr>
          <a:lstStyle/>
          <a:p>
            <a:pPr algn="ctr"/>
            <a:r>
              <a:rPr lang="en-US" sz="4200" dirty="0" smtClean="0"/>
              <a:t>I.MEASURE User PERFORMANCE</a:t>
            </a:r>
            <a:endParaRPr lang="en-US" sz="4200" dirty="0"/>
          </a:p>
        </p:txBody>
      </p:sp>
      <p:sp>
        <p:nvSpPr>
          <p:cNvPr id="3" name="Subtitle 2"/>
          <p:cNvSpPr>
            <a:spLocks noGrp="1"/>
          </p:cNvSpPr>
          <p:nvPr>
            <p:ph idx="1"/>
          </p:nvPr>
        </p:nvSpPr>
        <p:spPr>
          <a:xfrm>
            <a:off x="428265" y="3094991"/>
            <a:ext cx="12284597" cy="2360666"/>
          </a:xfrm>
        </p:spPr>
        <p:txBody>
          <a:bodyPr numCol="2">
            <a:normAutofit fontScale="85000" lnSpcReduction="20000"/>
          </a:bodyPr>
          <a:lstStyle/>
          <a:p>
            <a:pPr lvl="0"/>
            <a:r>
              <a:rPr lang="en-US" sz="2800" dirty="0" smtClean="0"/>
              <a:t>Ratio Of </a:t>
            </a:r>
            <a:r>
              <a:rPr lang="en-US" sz="2800" i="1" dirty="0" smtClean="0"/>
              <a:t>Wall</a:t>
            </a:r>
            <a:r>
              <a:rPr lang="en-US" sz="2800" dirty="0" smtClean="0"/>
              <a:t> </a:t>
            </a:r>
            <a:r>
              <a:rPr lang="en-US" sz="2800" i="1" dirty="0" smtClean="0"/>
              <a:t>strength to Rounds fought (+).      </a:t>
            </a:r>
          </a:p>
          <a:p>
            <a:pPr lvl="0"/>
            <a:r>
              <a:rPr lang="en-US" sz="2800" i="1" dirty="0" smtClean="0"/>
              <a:t>S0Might</a:t>
            </a:r>
            <a:r>
              <a:rPr lang="en-US" sz="2800" dirty="0" smtClean="0"/>
              <a:t> of Defending User (+).</a:t>
            </a:r>
          </a:p>
          <a:p>
            <a:pPr lvl="0"/>
            <a:r>
              <a:rPr lang="en-US" sz="2800" i="1" dirty="0" smtClean="0"/>
              <a:t>S0MightLost</a:t>
            </a:r>
            <a:r>
              <a:rPr lang="en-US" sz="2800" dirty="0" smtClean="0"/>
              <a:t> </a:t>
            </a:r>
            <a:r>
              <a:rPr lang="en-US" sz="2800" dirty="0"/>
              <a:t>by </a:t>
            </a:r>
            <a:r>
              <a:rPr lang="en-US" sz="2800" dirty="0" smtClean="0"/>
              <a:t>Defending </a:t>
            </a:r>
            <a:r>
              <a:rPr lang="en-US" sz="2800" dirty="0"/>
              <a:t>User (-15%).</a:t>
            </a:r>
          </a:p>
          <a:p>
            <a:pPr lvl="0"/>
            <a:r>
              <a:rPr lang="en-US" sz="2800" i="1" dirty="0" smtClean="0"/>
              <a:t>S1MightLost</a:t>
            </a:r>
            <a:r>
              <a:rPr lang="en-US" sz="2800" dirty="0" smtClean="0"/>
              <a:t> </a:t>
            </a:r>
            <a:r>
              <a:rPr lang="en-US" sz="2800" dirty="0"/>
              <a:t>of </a:t>
            </a:r>
            <a:r>
              <a:rPr lang="en-US" sz="2800" dirty="0" smtClean="0"/>
              <a:t>Attacking Enemy (+).</a:t>
            </a:r>
            <a:endParaRPr lang="en-US" sz="2800" dirty="0"/>
          </a:p>
          <a:p>
            <a:pPr lvl="0"/>
            <a:r>
              <a:rPr lang="en-US" sz="2800" i="1" dirty="0" smtClean="0"/>
              <a:t>S1Boosts</a:t>
            </a:r>
            <a:r>
              <a:rPr lang="en-US" sz="2800" dirty="0" smtClean="0"/>
              <a:t> taken by Attacking Enemy ( +10% ). </a:t>
            </a:r>
            <a:endParaRPr lang="en-US" sz="2800" dirty="0"/>
          </a:p>
          <a:p>
            <a:pPr lvl="0"/>
            <a:r>
              <a:rPr lang="en-US" sz="2800" i="1" dirty="0" smtClean="0"/>
              <a:t>S0Boost</a:t>
            </a:r>
            <a:r>
              <a:rPr lang="en-US" sz="2800" dirty="0" smtClean="0"/>
              <a:t> </a:t>
            </a:r>
            <a:r>
              <a:rPr lang="en-US" sz="2800" dirty="0"/>
              <a:t>taken </a:t>
            </a:r>
            <a:r>
              <a:rPr lang="en-US" sz="2800" dirty="0" smtClean="0"/>
              <a:t>by Defending User (-1%).</a:t>
            </a:r>
          </a:p>
          <a:p>
            <a:r>
              <a:rPr lang="en-US" sz="2800" dirty="0" smtClean="0"/>
              <a:t> Enemy’s </a:t>
            </a:r>
            <a:r>
              <a:rPr lang="en-US" sz="2800" dirty="0"/>
              <a:t>Combat level (+ 10%).</a:t>
            </a:r>
          </a:p>
          <a:p>
            <a:r>
              <a:rPr lang="en-US" sz="2800" dirty="0"/>
              <a:t> </a:t>
            </a:r>
            <a:r>
              <a:rPr lang="en-US" sz="2800" dirty="0" smtClean="0"/>
              <a:t>Defending User's </a:t>
            </a:r>
            <a:r>
              <a:rPr lang="en-US" sz="2800" dirty="0"/>
              <a:t>Combat level (+).</a:t>
            </a:r>
          </a:p>
          <a:p>
            <a:pPr lvl="0"/>
            <a:r>
              <a:rPr lang="en-US" sz="2800" dirty="0" smtClean="0"/>
              <a:t> Enemy’s Loot Score(-15%).</a:t>
            </a: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 y="0"/>
            <a:ext cx="1975556" cy="998919"/>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44178" y="110980"/>
            <a:ext cx="4233333" cy="714774"/>
          </a:xfrm>
          <a:prstGeom prst="rect">
            <a:avLst/>
          </a:prstGeom>
        </p:spPr>
      </p:pic>
      <mc:AlternateContent xmlns:mc="http://schemas.openxmlformats.org/markup-compatibility/2006" xmlns:a14="http://schemas.microsoft.com/office/drawing/2010/main">
        <mc:Choice Requires="a14">
          <p:sp>
            <p:nvSpPr>
              <p:cNvPr id="7" name="TextBox 6"/>
              <p:cNvSpPr txBox="1"/>
              <p:nvPr/>
            </p:nvSpPr>
            <p:spPr>
              <a:xfrm>
                <a:off x="243069" y="5628822"/>
                <a:ext cx="11853332" cy="1421415"/>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2000" i="1">
                          <a:latin typeface="Cambria Math" panose="02040503050406030204" pitchFamily="18" charset="0"/>
                        </a:rPr>
                        <m:t>𝐷𝑒𝑓𝑒𝑛𝑠𝑒𝑆𝑐𝑜𝑟𝑒</m:t>
                      </m:r>
                      <m:r>
                        <a:rPr lang="en-US" sz="2000" i="1">
                          <a:latin typeface="Cambria Math" panose="02040503050406030204" pitchFamily="18" charset="0"/>
                        </a:rPr>
                        <m:t>=</m:t>
                      </m:r>
                      <m:r>
                        <a:rPr lang="en-US" sz="2000" i="1">
                          <a:latin typeface="Cambria Math" panose="02040503050406030204" pitchFamily="18" charset="0"/>
                        </a:rPr>
                        <m:t>𝑙𝑜𝑔</m:t>
                      </m:r>
                      <m:d>
                        <m:dPr>
                          <m:begChr m:val="{"/>
                          <m:endChr m:val="}"/>
                          <m:ctrlPr>
                            <a:rPr lang="en-US" sz="2000" i="1">
                              <a:latin typeface="Cambria Math" panose="02040503050406030204" pitchFamily="18" charset="0"/>
                            </a:rPr>
                          </m:ctrlPr>
                        </m:dPr>
                        <m:e>
                          <m:eqArr>
                            <m:eqArrPr>
                              <m:ctrlPr>
                                <a:rPr lang="en-US" sz="2000" i="1">
                                  <a:latin typeface="Cambria Math" panose="02040503050406030204" pitchFamily="18" charset="0"/>
                                </a:rPr>
                              </m:ctrlPr>
                            </m:eqArrPr>
                            <m:e>
                              <m:r>
                                <a:rPr lang="en-US" sz="2000" i="1">
                                  <a:latin typeface="Cambria Math" panose="02040503050406030204" pitchFamily="18" charset="0"/>
                                </a:rPr>
                                <m:t> </m:t>
                              </m:r>
                              <m:d>
                                <m:dPr>
                                  <m:ctrlPr>
                                    <a:rPr lang="en-US" sz="2000" i="1">
                                      <a:latin typeface="Cambria Math" panose="02040503050406030204" pitchFamily="18" charset="0"/>
                                    </a:rPr>
                                  </m:ctrlPr>
                                </m:dPr>
                                <m:e>
                                  <m:r>
                                    <a:rPr lang="en-US" sz="2000" i="1">
                                      <a:latin typeface="Cambria Math" panose="02040503050406030204" pitchFamily="18" charset="0"/>
                                    </a:rPr>
                                    <m:t> </m:t>
                                  </m:r>
                                  <m:f>
                                    <m:fPr>
                                      <m:ctrlPr>
                                        <a:rPr lang="en-US" sz="2000" i="1">
                                          <a:latin typeface="Cambria Math" panose="02040503050406030204" pitchFamily="18" charset="0"/>
                                        </a:rPr>
                                      </m:ctrlPr>
                                    </m:fPr>
                                    <m:num>
                                      <m:r>
                                        <a:rPr lang="en-US" sz="2000" i="1">
                                          <a:latin typeface="Cambria Math" panose="02040503050406030204" pitchFamily="18" charset="0"/>
                                        </a:rPr>
                                        <m:t>𝑊𝑎𝑙𝑙</m:t>
                                      </m:r>
                                    </m:num>
                                    <m:den>
                                      <m:r>
                                        <a:rPr lang="en-US" sz="2000" i="1">
                                          <a:latin typeface="Cambria Math" panose="02040503050406030204" pitchFamily="18" charset="0"/>
                                        </a:rPr>
                                        <m:t>𝑅𝑜𝑢𝑛𝑑𝑠</m:t>
                                      </m:r>
                                    </m:den>
                                  </m:f>
                                </m:e>
                              </m:d>
                              <m:r>
                                <a:rPr lang="en-US" sz="2000" i="1">
                                  <a:latin typeface="Cambria Math" panose="02040503050406030204" pitchFamily="18" charset="0"/>
                                </a:rPr>
                                <m:t>+</m:t>
                              </m:r>
                              <m:r>
                                <a:rPr lang="en-US" sz="2000" i="1">
                                  <a:latin typeface="Cambria Math" panose="02040503050406030204" pitchFamily="18" charset="0"/>
                                </a:rPr>
                                <m:t>𝑆</m:t>
                              </m:r>
                              <m:r>
                                <a:rPr lang="en-US" sz="2000" i="1">
                                  <a:latin typeface="Cambria Math" panose="02040503050406030204" pitchFamily="18" charset="0"/>
                                </a:rPr>
                                <m:t>0</m:t>
                              </m:r>
                              <m:r>
                                <a:rPr lang="en-US" sz="2000" i="1">
                                  <a:latin typeface="Cambria Math" panose="02040503050406030204" pitchFamily="18" charset="0"/>
                                </a:rPr>
                                <m:t>𝑀𝑖𝑔h𝑡</m:t>
                              </m:r>
                              <m:r>
                                <a:rPr lang="en-US" sz="2000" i="1">
                                  <a:latin typeface="Cambria Math" panose="02040503050406030204" pitchFamily="18" charset="0"/>
                                </a:rPr>
                                <m:t>−</m:t>
                              </m:r>
                              <m:d>
                                <m:dPr>
                                  <m:ctrlPr>
                                    <a:rPr lang="en-US" sz="2000" i="1">
                                      <a:latin typeface="Cambria Math" panose="02040503050406030204" pitchFamily="18" charset="0"/>
                                    </a:rPr>
                                  </m:ctrlPr>
                                </m:dPr>
                                <m:e>
                                  <m:r>
                                    <a:rPr lang="en-US" sz="2000" i="1">
                                      <a:latin typeface="Cambria Math" panose="02040503050406030204" pitchFamily="18" charset="0"/>
                                    </a:rPr>
                                    <m:t>𝑆</m:t>
                                  </m:r>
                                  <m:r>
                                    <a:rPr lang="en-US" sz="2000" i="1">
                                      <a:latin typeface="Cambria Math" panose="02040503050406030204" pitchFamily="18" charset="0"/>
                                    </a:rPr>
                                    <m:t>0</m:t>
                                  </m:r>
                                  <m:r>
                                    <a:rPr lang="en-US" sz="2000" i="1">
                                      <a:latin typeface="Cambria Math" panose="02040503050406030204" pitchFamily="18" charset="0"/>
                                    </a:rPr>
                                    <m:t>𝐵𝑜𝑜𝑠𝑡</m:t>
                                  </m:r>
                                </m:e>
                              </m:d>
                              <m:r>
                                <a:rPr lang="en-US" sz="2000" i="1">
                                  <a:latin typeface="Cambria Math" panose="02040503050406030204" pitchFamily="18" charset="0"/>
                                </a:rPr>
                                <m:t>×0.01−0.15×</m:t>
                              </m:r>
                              <m:d>
                                <m:dPr>
                                  <m:ctrlPr>
                                    <a:rPr lang="en-US" sz="2000" i="1">
                                      <a:latin typeface="Cambria Math" panose="02040503050406030204" pitchFamily="18" charset="0"/>
                                    </a:rPr>
                                  </m:ctrlPr>
                                </m:dPr>
                                <m:e>
                                  <m:r>
                                    <a:rPr lang="en-US" sz="2000" i="1">
                                      <a:latin typeface="Cambria Math" panose="02040503050406030204" pitchFamily="18" charset="0"/>
                                    </a:rPr>
                                    <m:t>𝑆</m:t>
                                  </m:r>
                                  <m:r>
                                    <a:rPr lang="en-US" sz="2000" i="1">
                                      <a:latin typeface="Cambria Math" panose="02040503050406030204" pitchFamily="18" charset="0"/>
                                    </a:rPr>
                                    <m:t>0</m:t>
                                  </m:r>
                                  <m:r>
                                    <a:rPr lang="en-US" sz="2000" i="1">
                                      <a:latin typeface="Cambria Math" panose="02040503050406030204" pitchFamily="18" charset="0"/>
                                    </a:rPr>
                                    <m:t>𝑀𝑖𝑔h𝑡𝐿𝑜𝑠𝑡</m:t>
                                  </m:r>
                                  <m:r>
                                    <a:rPr lang="en-US" sz="2000" i="1">
                                      <a:latin typeface="Cambria Math" panose="02040503050406030204" pitchFamily="18" charset="0"/>
                                    </a:rPr>
                                    <m:t>+</m:t>
                                  </m:r>
                                  <m:r>
                                    <a:rPr lang="en-US" sz="2000" i="1">
                                      <a:latin typeface="Cambria Math" panose="02040503050406030204" pitchFamily="18" charset="0"/>
                                    </a:rPr>
                                    <m:t>𝐿𝑜𝑜𝑡𝑆𝑐𝑜𝑟𝑒</m:t>
                                  </m:r>
                                </m:e>
                              </m:d>
                            </m:e>
                            <m:e>
                              <m:r>
                                <a:rPr lang="en-US" sz="2000" i="1">
                                  <a:latin typeface="Cambria Math" panose="02040503050406030204" pitchFamily="18" charset="0"/>
                                </a:rPr>
                                <m:t>+0.1×</m:t>
                              </m:r>
                              <m:d>
                                <m:dPr>
                                  <m:ctrlPr>
                                    <a:rPr lang="en-US" sz="2000" i="1">
                                      <a:latin typeface="Cambria Math" panose="02040503050406030204" pitchFamily="18" charset="0"/>
                                    </a:rPr>
                                  </m:ctrlPr>
                                </m:dPr>
                                <m:e>
                                  <m:r>
                                    <a:rPr lang="en-US" sz="2000" i="1">
                                      <a:latin typeface="Cambria Math" panose="02040503050406030204" pitchFamily="18" charset="0"/>
                                    </a:rPr>
                                    <m:t>𝑆</m:t>
                                  </m:r>
                                  <m:r>
                                    <a:rPr lang="en-US" sz="2000" i="1">
                                      <a:latin typeface="Cambria Math" panose="02040503050406030204" pitchFamily="18" charset="0"/>
                                    </a:rPr>
                                    <m:t>1</m:t>
                                  </m:r>
                                  <m:r>
                                    <a:rPr lang="en-US" sz="2000" i="1">
                                      <a:latin typeface="Cambria Math" panose="02040503050406030204" pitchFamily="18" charset="0"/>
                                    </a:rPr>
                                    <m:t>𝐵𝑜𝑜𝑠𝑡</m:t>
                                  </m:r>
                                  <m:r>
                                    <a:rPr lang="en-US" sz="2000" i="1">
                                      <a:latin typeface="Cambria Math" panose="02040503050406030204" pitchFamily="18" charset="0"/>
                                    </a:rPr>
                                    <m:t>+  </m:t>
                                  </m:r>
                                  <m:r>
                                    <a:rPr lang="en-US" sz="2000" i="1">
                                      <a:latin typeface="Cambria Math" panose="02040503050406030204" pitchFamily="18" charset="0"/>
                                    </a:rPr>
                                    <m:t>𝑆</m:t>
                                  </m:r>
                                  <m:r>
                                    <a:rPr lang="en-US" sz="2000" i="1">
                                      <a:latin typeface="Cambria Math" panose="02040503050406030204" pitchFamily="18" charset="0"/>
                                    </a:rPr>
                                    <m:t>1</m:t>
                                  </m:r>
                                  <m:r>
                                    <a:rPr lang="en-US" sz="2000" i="1">
                                      <a:latin typeface="Cambria Math" panose="02040503050406030204" pitchFamily="18" charset="0"/>
                                    </a:rPr>
                                    <m:t>𝐶𝑜𝑚𝑏𝑎𝑡𝐿𝑒𝑣𝑒𝑙</m:t>
                                  </m:r>
                                  <m:r>
                                    <a:rPr lang="en-US" sz="2000" i="1">
                                      <a:latin typeface="Cambria Math" panose="02040503050406030204" pitchFamily="18" charset="0"/>
                                    </a:rPr>
                                    <m:t> </m:t>
                                  </m:r>
                                </m:e>
                              </m:d>
                              <m:r>
                                <a:rPr lang="en-US" sz="2000" i="1">
                                  <a:latin typeface="Cambria Math" panose="02040503050406030204" pitchFamily="18" charset="0"/>
                                </a:rPr>
                                <m:t>+ </m:t>
                              </m:r>
                              <m:r>
                                <a:rPr lang="en-US" sz="2000" i="1">
                                  <a:latin typeface="Cambria Math" panose="02040503050406030204" pitchFamily="18" charset="0"/>
                                </a:rPr>
                                <m:t>𝑆</m:t>
                              </m:r>
                              <m:r>
                                <a:rPr lang="en-US" sz="2000" i="1">
                                  <a:latin typeface="Cambria Math" panose="02040503050406030204" pitchFamily="18" charset="0"/>
                                </a:rPr>
                                <m:t>1</m:t>
                              </m:r>
                              <m:r>
                                <a:rPr lang="en-US" sz="2000" i="1">
                                  <a:latin typeface="Cambria Math" panose="02040503050406030204" pitchFamily="18" charset="0"/>
                                </a:rPr>
                                <m:t>𝑀𝑖𝑔h𝑡𝐿𝑜𝑠𝑡</m:t>
                              </m:r>
                              <m:r>
                                <a:rPr lang="en-US" sz="2000" i="1">
                                  <a:latin typeface="Cambria Math" panose="02040503050406030204" pitchFamily="18" charset="0"/>
                                </a:rPr>
                                <m:t> +</m:t>
                              </m:r>
                              <m:r>
                                <a:rPr lang="en-US" sz="2000" i="1">
                                  <a:latin typeface="Cambria Math" panose="02040503050406030204" pitchFamily="18" charset="0"/>
                                </a:rPr>
                                <m:t>𝑆</m:t>
                              </m:r>
                              <m:r>
                                <a:rPr lang="en-US" sz="2000" i="1">
                                  <a:latin typeface="Cambria Math" panose="02040503050406030204" pitchFamily="18" charset="0"/>
                                </a:rPr>
                                <m:t>0</m:t>
                              </m:r>
                              <m:r>
                                <a:rPr lang="en-US" sz="2000" i="1">
                                  <a:latin typeface="Cambria Math" panose="02040503050406030204" pitchFamily="18" charset="0"/>
                                </a:rPr>
                                <m:t>𝐶𝑜𝑚𝑏𝑎𝑡𝐿𝑒𝑣𝑒𝑙</m:t>
                              </m:r>
                            </m:e>
                          </m:eqArr>
                        </m:e>
                      </m:d>
                    </m:oMath>
                  </m:oMathPara>
                </a14:m>
                <a:endParaRPr lang="en-US" sz="2000" dirty="0"/>
              </a:p>
              <a:p>
                <a:pPr lvl="0"/>
                <a:endParaRPr lang="en-US" sz="2000" dirty="0"/>
              </a:p>
            </p:txBody>
          </p:sp>
        </mc:Choice>
        <mc:Fallback xmlns="">
          <p:sp>
            <p:nvSpPr>
              <p:cNvPr id="7" name="TextBox 6"/>
              <p:cNvSpPr txBox="1">
                <a:spLocks noRot="1" noChangeAspect="1" noMove="1" noResize="1" noEditPoints="1" noAdjustHandles="1" noChangeArrowheads="1" noChangeShapeType="1" noTextEdit="1"/>
              </p:cNvSpPr>
              <p:nvPr/>
            </p:nvSpPr>
            <p:spPr>
              <a:xfrm>
                <a:off x="243069" y="5628822"/>
                <a:ext cx="11853332" cy="1421415"/>
              </a:xfrm>
              <a:prstGeom prst="rect">
                <a:avLst/>
              </a:prstGeom>
              <a:blipFill rotWithShape="0">
                <a:blip r:embed="rId5"/>
                <a:stretch>
                  <a:fillRect/>
                </a:stretch>
              </a:blipFill>
            </p:spPr>
            <p:txBody>
              <a:bodyPr/>
              <a:lstStyle/>
              <a:p>
                <a:r>
                  <a:rPr lang="en-US">
                    <a:noFill/>
                  </a:rPr>
                  <a:t> </a:t>
                </a:r>
              </a:p>
            </p:txBody>
          </p:sp>
        </mc:Fallback>
      </mc:AlternateContent>
      <p:sp>
        <p:nvSpPr>
          <p:cNvPr id="8" name="TextBox 7"/>
          <p:cNvSpPr txBox="1"/>
          <p:nvPr/>
        </p:nvSpPr>
        <p:spPr>
          <a:xfrm>
            <a:off x="338668" y="1858658"/>
            <a:ext cx="11853332" cy="954107"/>
          </a:xfrm>
          <a:prstGeom prst="rect">
            <a:avLst/>
          </a:prstGeom>
          <a:noFill/>
        </p:spPr>
        <p:txBody>
          <a:bodyPr wrap="square" rtlCol="0">
            <a:spAutoFit/>
          </a:bodyPr>
          <a:lstStyle/>
          <a:p>
            <a:r>
              <a:rPr lang="en-US" sz="2800" dirty="0" smtClean="0"/>
              <a:t>DEFENSE SCORE:   It is a comprehensive score measuring User’s defending capabilities. It is defined by the following:</a:t>
            </a:r>
            <a:endParaRPr lang="en-US" sz="2800" dirty="0"/>
          </a:p>
        </p:txBody>
      </p:sp>
    </p:spTree>
    <p:extLst>
      <p:ext uri="{BB962C8B-B14F-4D97-AF65-F5344CB8AC3E}">
        <p14:creationId xmlns:p14="http://schemas.microsoft.com/office/powerpoint/2010/main" val="2876663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3">
                                            <p:txEl>
                                              <p:pRg st="8" end="8"/>
                                            </p:txEl>
                                          </p:spTgt>
                                        </p:tgtEl>
                                        <p:attrNameLst>
                                          <p:attrName>style.visibility</p:attrName>
                                        </p:attrNameLst>
                                      </p:cBhvr>
                                      <p:to>
                                        <p:strVal val="visible"/>
                                      </p:to>
                                    </p:set>
                                    <p:anim calcmode="lin" valueType="num">
                                      <p:cBhvr additive="base">
                                        <p:cTn id="55"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55309" y="825754"/>
            <a:ext cx="10131425" cy="697693"/>
          </a:xfrm>
        </p:spPr>
        <p:txBody>
          <a:bodyPr>
            <a:normAutofit fontScale="90000"/>
          </a:bodyPr>
          <a:lstStyle/>
          <a:p>
            <a:pPr algn="ctr"/>
            <a:r>
              <a:rPr lang="en-US" sz="4200" dirty="0" smtClean="0"/>
              <a:t>I.MEASURE User PERFORMANCE</a:t>
            </a:r>
            <a:endParaRPr lang="en-US" sz="4200" dirty="0"/>
          </a:p>
        </p:txBody>
      </p:sp>
      <p:sp>
        <p:nvSpPr>
          <p:cNvPr id="3" name="Subtitle 2"/>
          <p:cNvSpPr>
            <a:spLocks noGrp="1"/>
          </p:cNvSpPr>
          <p:nvPr>
            <p:ph idx="1"/>
          </p:nvPr>
        </p:nvSpPr>
        <p:spPr>
          <a:xfrm>
            <a:off x="428265" y="3094991"/>
            <a:ext cx="12284597" cy="2360666"/>
          </a:xfrm>
        </p:spPr>
        <p:txBody>
          <a:bodyPr numCol="2">
            <a:normAutofit fontScale="85000" lnSpcReduction="20000"/>
          </a:bodyPr>
          <a:lstStyle/>
          <a:p>
            <a:pPr lvl="0"/>
            <a:r>
              <a:rPr lang="en-US" sz="2800" dirty="0" smtClean="0"/>
              <a:t>Ratio Of </a:t>
            </a:r>
            <a:r>
              <a:rPr lang="en-US" sz="2800" i="1" dirty="0" smtClean="0"/>
              <a:t>Wall</a:t>
            </a:r>
            <a:r>
              <a:rPr lang="en-US" sz="2800" dirty="0" smtClean="0"/>
              <a:t> </a:t>
            </a:r>
            <a:r>
              <a:rPr lang="en-US" sz="2800" i="1" dirty="0" smtClean="0"/>
              <a:t>strength to Rounds fought (-).      </a:t>
            </a:r>
          </a:p>
          <a:p>
            <a:pPr lvl="0"/>
            <a:r>
              <a:rPr lang="en-US" sz="2800" i="1" dirty="0" smtClean="0"/>
              <a:t>S1Might</a:t>
            </a:r>
            <a:r>
              <a:rPr lang="en-US" sz="2800" dirty="0" smtClean="0"/>
              <a:t> of Attacking User (+).</a:t>
            </a:r>
          </a:p>
          <a:p>
            <a:pPr lvl="0"/>
            <a:r>
              <a:rPr lang="en-US" sz="2800" i="1" dirty="0" smtClean="0"/>
              <a:t>S1MightLost</a:t>
            </a:r>
            <a:r>
              <a:rPr lang="en-US" sz="2800" dirty="0" smtClean="0"/>
              <a:t> </a:t>
            </a:r>
            <a:r>
              <a:rPr lang="en-US" sz="2800" dirty="0"/>
              <a:t>by </a:t>
            </a:r>
            <a:r>
              <a:rPr lang="en-US" sz="2800" dirty="0" smtClean="0"/>
              <a:t>Attacking </a:t>
            </a:r>
            <a:r>
              <a:rPr lang="en-US" sz="2800" dirty="0"/>
              <a:t>User (-15%).</a:t>
            </a:r>
          </a:p>
          <a:p>
            <a:pPr lvl="0"/>
            <a:r>
              <a:rPr lang="en-US" sz="2800" i="1" dirty="0" smtClean="0"/>
              <a:t>S0MightLost</a:t>
            </a:r>
            <a:r>
              <a:rPr lang="en-US" sz="2800" dirty="0" smtClean="0"/>
              <a:t> </a:t>
            </a:r>
            <a:r>
              <a:rPr lang="en-US" sz="2800" dirty="0"/>
              <a:t>of </a:t>
            </a:r>
            <a:r>
              <a:rPr lang="en-US" sz="2800" dirty="0" smtClean="0"/>
              <a:t>Defending Enemy (+).</a:t>
            </a:r>
            <a:endParaRPr lang="en-US" sz="2800" dirty="0"/>
          </a:p>
          <a:p>
            <a:pPr lvl="0"/>
            <a:r>
              <a:rPr lang="en-US" sz="2800" i="1" dirty="0" smtClean="0"/>
              <a:t>S0Boosts</a:t>
            </a:r>
            <a:r>
              <a:rPr lang="en-US" sz="2800" dirty="0" smtClean="0"/>
              <a:t> taken by Defending Enemy ( +10% ). </a:t>
            </a:r>
            <a:endParaRPr lang="en-US" sz="2800" dirty="0"/>
          </a:p>
          <a:p>
            <a:pPr lvl="0"/>
            <a:r>
              <a:rPr lang="en-US" sz="2800" i="1" dirty="0" smtClean="0"/>
              <a:t>S1Boost</a:t>
            </a:r>
            <a:r>
              <a:rPr lang="en-US" sz="2800" dirty="0" smtClean="0"/>
              <a:t> </a:t>
            </a:r>
            <a:r>
              <a:rPr lang="en-US" sz="2800" dirty="0"/>
              <a:t>taken </a:t>
            </a:r>
            <a:r>
              <a:rPr lang="en-US" sz="2800" dirty="0" smtClean="0"/>
              <a:t>by Attacking User (-1%).</a:t>
            </a:r>
          </a:p>
          <a:p>
            <a:r>
              <a:rPr lang="en-US" sz="2800" dirty="0" smtClean="0"/>
              <a:t> Enemy’s </a:t>
            </a:r>
            <a:r>
              <a:rPr lang="en-US" sz="2800" dirty="0"/>
              <a:t>Combat level (+ 10%).</a:t>
            </a:r>
          </a:p>
          <a:p>
            <a:r>
              <a:rPr lang="en-US" sz="2800" dirty="0"/>
              <a:t> </a:t>
            </a:r>
            <a:r>
              <a:rPr lang="en-US" sz="2800" dirty="0" smtClean="0"/>
              <a:t>Defending User's </a:t>
            </a:r>
            <a:r>
              <a:rPr lang="en-US" sz="2800" dirty="0"/>
              <a:t>Combat level (+).</a:t>
            </a:r>
          </a:p>
          <a:p>
            <a:pPr lvl="0"/>
            <a:r>
              <a:rPr lang="en-US" sz="2800" dirty="0" smtClean="0"/>
              <a:t> Loot Score(+).</a:t>
            </a:r>
          </a:p>
          <a:p>
            <a:pPr lvl="0"/>
            <a:r>
              <a:rPr lang="en-US" sz="2800" dirty="0" smtClean="0"/>
              <a:t>Experience (+).</a:t>
            </a: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 y="0"/>
            <a:ext cx="1975556" cy="998919"/>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44178" y="110980"/>
            <a:ext cx="4233333" cy="714774"/>
          </a:xfrm>
          <a:prstGeom prst="rect">
            <a:avLst/>
          </a:prstGeom>
        </p:spPr>
      </p:pic>
      <mc:AlternateContent xmlns:mc="http://schemas.openxmlformats.org/markup-compatibility/2006" xmlns:a14="http://schemas.microsoft.com/office/drawing/2010/main">
        <mc:Choice Requires="a14">
          <p:sp>
            <p:nvSpPr>
              <p:cNvPr id="7" name="TextBox 6"/>
              <p:cNvSpPr txBox="1"/>
              <p:nvPr/>
            </p:nvSpPr>
            <p:spPr>
              <a:xfrm>
                <a:off x="243069" y="5628822"/>
                <a:ext cx="11853332" cy="1421415"/>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2000" b="0" i="1" smtClean="0">
                          <a:latin typeface="Cambria Math" panose="02040503050406030204" pitchFamily="18" charset="0"/>
                        </a:rPr>
                        <m:t>𝐴𝑡𝑡𝑎𝑐𝑘</m:t>
                      </m:r>
                      <m:r>
                        <a:rPr lang="en-US" sz="2000" i="1">
                          <a:latin typeface="Cambria Math" panose="02040503050406030204" pitchFamily="18" charset="0"/>
                        </a:rPr>
                        <m:t>𝑆𝑐𝑜𝑟𝑒</m:t>
                      </m:r>
                      <m:r>
                        <a:rPr lang="en-US" sz="2000" i="1">
                          <a:latin typeface="Cambria Math" panose="02040503050406030204" pitchFamily="18" charset="0"/>
                        </a:rPr>
                        <m:t>=</m:t>
                      </m:r>
                      <m:r>
                        <a:rPr lang="en-US" sz="2000" i="1">
                          <a:latin typeface="Cambria Math" panose="02040503050406030204" pitchFamily="18" charset="0"/>
                        </a:rPr>
                        <m:t>𝑙𝑜𝑔</m:t>
                      </m:r>
                      <m:d>
                        <m:dPr>
                          <m:begChr m:val="{"/>
                          <m:endChr m:val="}"/>
                          <m:ctrlPr>
                            <a:rPr lang="en-US" sz="2000" i="1">
                              <a:latin typeface="Cambria Math" panose="02040503050406030204" pitchFamily="18" charset="0"/>
                            </a:rPr>
                          </m:ctrlPr>
                        </m:dPr>
                        <m:e>
                          <m:eqArr>
                            <m:eqArrPr>
                              <m:ctrlPr>
                                <a:rPr lang="en-US" sz="2000" i="1">
                                  <a:latin typeface="Cambria Math" panose="02040503050406030204" pitchFamily="18" charset="0"/>
                                </a:rPr>
                              </m:ctrlPr>
                            </m:eqArrPr>
                            <m:e>
                              <m:r>
                                <a:rPr lang="en-US" sz="2000" i="1">
                                  <a:latin typeface="Cambria Math" panose="02040503050406030204" pitchFamily="18" charset="0"/>
                                </a:rPr>
                                <m:t>𝑆</m:t>
                              </m:r>
                              <m:r>
                                <a:rPr lang="en-US" sz="2000" i="1">
                                  <a:latin typeface="Cambria Math" panose="02040503050406030204" pitchFamily="18" charset="0"/>
                                </a:rPr>
                                <m:t>1</m:t>
                              </m:r>
                              <m:r>
                                <a:rPr lang="en-US" sz="2000" i="1">
                                  <a:latin typeface="Cambria Math" panose="02040503050406030204" pitchFamily="18" charset="0"/>
                                </a:rPr>
                                <m:t>𝑀𝑖𝑔h𝑡</m:t>
                              </m:r>
                              <m:r>
                                <a:rPr lang="en-US" sz="2000" b="0" i="1" smtClean="0">
                                  <a:latin typeface="Cambria Math" panose="02040503050406030204" pitchFamily="18" charset="0"/>
                                </a:rPr>
                                <m:t>−</m:t>
                              </m:r>
                              <m:r>
                                <a:rPr lang="en-US" sz="2000" i="1">
                                  <a:latin typeface="Cambria Math" panose="02040503050406030204" pitchFamily="18" charset="0"/>
                                </a:rPr>
                                <m:t> </m:t>
                              </m:r>
                              <m:d>
                                <m:dPr>
                                  <m:ctrlPr>
                                    <a:rPr lang="en-US" sz="2000" i="1">
                                      <a:latin typeface="Cambria Math" panose="02040503050406030204" pitchFamily="18" charset="0"/>
                                    </a:rPr>
                                  </m:ctrlPr>
                                </m:dPr>
                                <m:e>
                                  <m:r>
                                    <a:rPr lang="en-US" sz="2000" i="1">
                                      <a:latin typeface="Cambria Math" panose="02040503050406030204" pitchFamily="18" charset="0"/>
                                    </a:rPr>
                                    <m:t> </m:t>
                                  </m:r>
                                  <m:f>
                                    <m:fPr>
                                      <m:ctrlPr>
                                        <a:rPr lang="en-US" sz="2000" i="1">
                                          <a:latin typeface="Cambria Math" panose="02040503050406030204" pitchFamily="18" charset="0"/>
                                        </a:rPr>
                                      </m:ctrlPr>
                                    </m:fPr>
                                    <m:num>
                                      <m:r>
                                        <a:rPr lang="en-US" sz="2000" i="1">
                                          <a:latin typeface="Cambria Math" panose="02040503050406030204" pitchFamily="18" charset="0"/>
                                        </a:rPr>
                                        <m:t>𝑊𝑎𝑙𝑙</m:t>
                                      </m:r>
                                    </m:num>
                                    <m:den>
                                      <m:r>
                                        <a:rPr lang="en-US" sz="2000" i="1">
                                          <a:latin typeface="Cambria Math" panose="02040503050406030204" pitchFamily="18" charset="0"/>
                                        </a:rPr>
                                        <m:t>𝑅𝑜𝑢𝑛𝑑𝑠</m:t>
                                      </m:r>
                                    </m:den>
                                  </m:f>
                                </m:e>
                              </m:d>
                              <m:r>
                                <a:rPr lang="en-US" sz="2000" i="1">
                                  <a:latin typeface="Cambria Math" panose="02040503050406030204" pitchFamily="18" charset="0"/>
                                </a:rPr>
                                <m:t>+</m:t>
                              </m:r>
                              <m:r>
                                <a:rPr lang="en-US" sz="2000" b="0" i="1" smtClean="0">
                                  <a:latin typeface="Cambria Math" panose="02040503050406030204" pitchFamily="18" charset="0"/>
                                </a:rPr>
                                <m:t>𝐿𝑜𝑜𝑡𝑆𝑐𝑜𝑟𝑒</m:t>
                              </m:r>
                              <m:r>
                                <a:rPr lang="en-US" sz="2000" i="1">
                                  <a:latin typeface="Cambria Math" panose="02040503050406030204" pitchFamily="18" charset="0"/>
                                </a:rPr>
                                <m:t>−</m:t>
                              </m:r>
                              <m:d>
                                <m:dPr>
                                  <m:ctrlPr>
                                    <a:rPr lang="en-US" sz="2000" i="1">
                                      <a:latin typeface="Cambria Math" panose="02040503050406030204" pitchFamily="18" charset="0"/>
                                    </a:rPr>
                                  </m:ctrlPr>
                                </m:dPr>
                                <m:e>
                                  <m:r>
                                    <a:rPr lang="en-US" sz="2000" i="1">
                                      <a:latin typeface="Cambria Math" panose="02040503050406030204" pitchFamily="18" charset="0"/>
                                    </a:rPr>
                                    <m:t>𝑆</m:t>
                                  </m:r>
                                  <m:r>
                                    <a:rPr lang="en-US" sz="2000" b="0" i="1" smtClean="0">
                                      <a:latin typeface="Cambria Math" panose="02040503050406030204" pitchFamily="18" charset="0"/>
                                    </a:rPr>
                                    <m:t>1</m:t>
                                  </m:r>
                                  <m:r>
                                    <a:rPr lang="en-US" sz="2000" i="1">
                                      <a:latin typeface="Cambria Math" panose="02040503050406030204" pitchFamily="18" charset="0"/>
                                    </a:rPr>
                                    <m:t>𝐵𝑜𝑜𝑠𝑡</m:t>
                                  </m:r>
                                </m:e>
                              </m:d>
                              <m:r>
                                <a:rPr lang="en-US" sz="2000" i="1">
                                  <a:latin typeface="Cambria Math" panose="02040503050406030204" pitchFamily="18" charset="0"/>
                                </a:rPr>
                                <m:t>×0.01−0.15×</m:t>
                              </m:r>
                              <m:d>
                                <m:dPr>
                                  <m:ctrlPr>
                                    <a:rPr lang="en-US" sz="2000" i="1">
                                      <a:latin typeface="Cambria Math" panose="02040503050406030204" pitchFamily="18" charset="0"/>
                                    </a:rPr>
                                  </m:ctrlPr>
                                </m:dPr>
                                <m:e>
                                  <m:r>
                                    <a:rPr lang="en-US" sz="2000" i="1">
                                      <a:latin typeface="Cambria Math" panose="02040503050406030204" pitchFamily="18" charset="0"/>
                                    </a:rPr>
                                    <m:t>𝑆</m:t>
                                  </m:r>
                                  <m:r>
                                    <a:rPr lang="en-US" sz="2000" b="0" i="1" smtClean="0">
                                      <a:latin typeface="Cambria Math" panose="02040503050406030204" pitchFamily="18" charset="0"/>
                                    </a:rPr>
                                    <m:t>1</m:t>
                                  </m:r>
                                  <m:r>
                                    <a:rPr lang="en-US" sz="2000" i="1">
                                      <a:latin typeface="Cambria Math" panose="02040503050406030204" pitchFamily="18" charset="0"/>
                                    </a:rPr>
                                    <m:t>𝑀𝑖𝑔h𝑡𝐿𝑜𝑠𝑡</m:t>
                                  </m:r>
                                </m:e>
                              </m:d>
                            </m:e>
                            <m:e>
                              <m:r>
                                <a:rPr lang="en-US" sz="2000" i="1">
                                  <a:latin typeface="Cambria Math" panose="02040503050406030204" pitchFamily="18" charset="0"/>
                                </a:rPr>
                                <m:t>+0.1×</m:t>
                              </m:r>
                              <m:d>
                                <m:dPr>
                                  <m:ctrlPr>
                                    <a:rPr lang="en-US" sz="2000" i="1">
                                      <a:latin typeface="Cambria Math" panose="02040503050406030204" pitchFamily="18" charset="0"/>
                                    </a:rPr>
                                  </m:ctrlPr>
                                </m:dPr>
                                <m:e>
                                  <m:r>
                                    <a:rPr lang="en-US" sz="2000" i="1">
                                      <a:latin typeface="Cambria Math" panose="02040503050406030204" pitchFamily="18" charset="0"/>
                                    </a:rPr>
                                    <m:t>𝑆</m:t>
                                  </m:r>
                                  <m:r>
                                    <a:rPr lang="en-US" sz="2000" b="0" i="1" smtClean="0">
                                      <a:latin typeface="Cambria Math" panose="02040503050406030204" pitchFamily="18" charset="0"/>
                                    </a:rPr>
                                    <m:t>0</m:t>
                                  </m:r>
                                  <m:r>
                                    <a:rPr lang="en-US" sz="2000" i="1">
                                      <a:latin typeface="Cambria Math" panose="02040503050406030204" pitchFamily="18" charset="0"/>
                                    </a:rPr>
                                    <m:t>𝐵𝑜𝑜𝑠𝑡</m:t>
                                  </m:r>
                                  <m:r>
                                    <a:rPr lang="en-US" sz="2000" i="1">
                                      <a:latin typeface="Cambria Math" panose="02040503050406030204" pitchFamily="18" charset="0"/>
                                    </a:rPr>
                                    <m:t>+  </m:t>
                                  </m:r>
                                  <m:r>
                                    <a:rPr lang="en-US" sz="2000" i="1">
                                      <a:latin typeface="Cambria Math" panose="02040503050406030204" pitchFamily="18" charset="0"/>
                                    </a:rPr>
                                    <m:t>𝑆</m:t>
                                  </m:r>
                                  <m:r>
                                    <a:rPr lang="en-US" sz="2000" b="0" i="1" smtClean="0">
                                      <a:latin typeface="Cambria Math" panose="02040503050406030204" pitchFamily="18" charset="0"/>
                                    </a:rPr>
                                    <m:t>0</m:t>
                                  </m:r>
                                  <m:r>
                                    <a:rPr lang="en-US" sz="2000" i="1">
                                      <a:latin typeface="Cambria Math" panose="02040503050406030204" pitchFamily="18" charset="0"/>
                                    </a:rPr>
                                    <m:t>𝐶𝑜𝑚𝑏𝑎𝑡𝐿𝑒𝑣𝑒𝑙</m:t>
                                  </m:r>
                                  <m:r>
                                    <a:rPr lang="en-US" sz="2000" i="1">
                                      <a:latin typeface="Cambria Math" panose="02040503050406030204" pitchFamily="18" charset="0"/>
                                    </a:rPr>
                                    <m:t> </m:t>
                                  </m:r>
                                </m:e>
                              </m:d>
                              <m:r>
                                <a:rPr lang="en-US" sz="2000" i="1">
                                  <a:latin typeface="Cambria Math" panose="02040503050406030204" pitchFamily="18" charset="0"/>
                                </a:rPr>
                                <m:t>+ </m:t>
                              </m:r>
                              <m:r>
                                <a:rPr lang="en-US" sz="2000" i="1">
                                  <a:latin typeface="Cambria Math" panose="02040503050406030204" pitchFamily="18" charset="0"/>
                                </a:rPr>
                                <m:t>𝑆</m:t>
                              </m:r>
                              <m:r>
                                <a:rPr lang="en-US" sz="2000" b="0" i="1" smtClean="0">
                                  <a:latin typeface="Cambria Math" panose="02040503050406030204" pitchFamily="18" charset="0"/>
                                </a:rPr>
                                <m:t>0</m:t>
                              </m:r>
                              <m:r>
                                <a:rPr lang="en-US" sz="2000" i="1">
                                  <a:latin typeface="Cambria Math" panose="02040503050406030204" pitchFamily="18" charset="0"/>
                                </a:rPr>
                                <m:t>𝑀𝑖𝑔h𝑡𝐿𝑜𝑠𝑡</m:t>
                              </m:r>
                              <m:r>
                                <a:rPr lang="en-US" sz="2000" i="1">
                                  <a:latin typeface="Cambria Math" panose="02040503050406030204" pitchFamily="18" charset="0"/>
                                </a:rPr>
                                <m:t> +</m:t>
                              </m:r>
                              <m:r>
                                <a:rPr lang="en-US" sz="2000" i="1">
                                  <a:latin typeface="Cambria Math" panose="02040503050406030204" pitchFamily="18" charset="0"/>
                                </a:rPr>
                                <m:t>𝑆</m:t>
                              </m:r>
                              <m:r>
                                <a:rPr lang="en-US" sz="2000" b="0" i="1" smtClean="0">
                                  <a:latin typeface="Cambria Math" panose="02040503050406030204" pitchFamily="18" charset="0"/>
                                </a:rPr>
                                <m:t>1</m:t>
                              </m:r>
                              <m:r>
                                <a:rPr lang="en-US" sz="2000" i="1">
                                  <a:latin typeface="Cambria Math" panose="02040503050406030204" pitchFamily="18" charset="0"/>
                                </a:rPr>
                                <m:t>𝐶𝑜𝑚𝑏𝑎𝑡𝐿𝑒𝑣𝑒𝑙</m:t>
                              </m:r>
                              <m:r>
                                <a:rPr lang="en-US" sz="2000" b="0" i="1" smtClean="0">
                                  <a:latin typeface="Cambria Math" panose="02040503050406030204" pitchFamily="18" charset="0"/>
                                </a:rPr>
                                <m:t>+</m:t>
                              </m:r>
                              <m:r>
                                <a:rPr lang="en-US" sz="2000" b="0" i="1" smtClean="0">
                                  <a:latin typeface="Cambria Math" panose="02040503050406030204" pitchFamily="18" charset="0"/>
                                </a:rPr>
                                <m:t>𝑋𝑃</m:t>
                              </m:r>
                            </m:e>
                          </m:eqArr>
                        </m:e>
                      </m:d>
                    </m:oMath>
                  </m:oMathPara>
                </a14:m>
                <a:endParaRPr lang="en-US" sz="2000" dirty="0"/>
              </a:p>
              <a:p>
                <a:pPr lvl="0"/>
                <a:endParaRPr lang="en-US" sz="2000" dirty="0"/>
              </a:p>
            </p:txBody>
          </p:sp>
        </mc:Choice>
        <mc:Fallback xmlns="">
          <p:sp>
            <p:nvSpPr>
              <p:cNvPr id="7" name="TextBox 6"/>
              <p:cNvSpPr txBox="1">
                <a:spLocks noRot="1" noChangeAspect="1" noMove="1" noResize="1" noEditPoints="1" noAdjustHandles="1" noChangeArrowheads="1" noChangeShapeType="1" noTextEdit="1"/>
              </p:cNvSpPr>
              <p:nvPr/>
            </p:nvSpPr>
            <p:spPr>
              <a:xfrm>
                <a:off x="243069" y="5628822"/>
                <a:ext cx="11853332" cy="1421415"/>
              </a:xfrm>
              <a:prstGeom prst="rect">
                <a:avLst/>
              </a:prstGeom>
              <a:blipFill rotWithShape="0">
                <a:blip r:embed="rId5"/>
                <a:stretch>
                  <a:fillRect/>
                </a:stretch>
              </a:blipFill>
            </p:spPr>
            <p:txBody>
              <a:bodyPr/>
              <a:lstStyle/>
              <a:p>
                <a:r>
                  <a:rPr lang="en-US">
                    <a:noFill/>
                  </a:rPr>
                  <a:t> </a:t>
                </a:r>
              </a:p>
            </p:txBody>
          </p:sp>
        </mc:Fallback>
      </mc:AlternateContent>
      <p:sp>
        <p:nvSpPr>
          <p:cNvPr id="8" name="TextBox 7"/>
          <p:cNvSpPr txBox="1"/>
          <p:nvPr/>
        </p:nvSpPr>
        <p:spPr>
          <a:xfrm>
            <a:off x="338668" y="1858658"/>
            <a:ext cx="11853332" cy="954107"/>
          </a:xfrm>
          <a:prstGeom prst="rect">
            <a:avLst/>
          </a:prstGeom>
          <a:noFill/>
        </p:spPr>
        <p:txBody>
          <a:bodyPr wrap="square" rtlCol="0">
            <a:spAutoFit/>
          </a:bodyPr>
          <a:lstStyle/>
          <a:p>
            <a:r>
              <a:rPr lang="en-US" sz="2800" dirty="0" smtClean="0"/>
              <a:t>ATTACK SCORE:   It is a comprehensive score measuring User’s attacking capabilities. It is defined by the following:</a:t>
            </a:r>
            <a:endParaRPr lang="en-US" sz="2800" dirty="0"/>
          </a:p>
        </p:txBody>
      </p:sp>
    </p:spTree>
    <p:extLst>
      <p:ext uri="{BB962C8B-B14F-4D97-AF65-F5344CB8AC3E}">
        <p14:creationId xmlns:p14="http://schemas.microsoft.com/office/powerpoint/2010/main" val="1910925924"/>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TC103457452[[fn=Celestial]]</Template>
  <TotalTime>5708</TotalTime>
  <Words>5966</Words>
  <Application>Microsoft Office PowerPoint</Application>
  <PresentationFormat>Widescreen</PresentationFormat>
  <Paragraphs>1131</Paragraphs>
  <Slides>52</Slides>
  <Notes>52</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52</vt:i4>
      </vt:variant>
    </vt:vector>
  </HeadingPairs>
  <TitlesOfParts>
    <vt:vector size="60" baseType="lpstr">
      <vt:lpstr>Arial</vt:lpstr>
      <vt:lpstr>Calibri</vt:lpstr>
      <vt:lpstr>Calibri Light</vt:lpstr>
      <vt:lpstr>Cambria Math</vt:lpstr>
      <vt:lpstr>Lucida Console</vt:lpstr>
      <vt:lpstr>Segoe UI Light</vt:lpstr>
      <vt:lpstr>Times New Roman</vt:lpstr>
      <vt:lpstr>Celestial</vt:lpstr>
      <vt:lpstr>KABAM DATA SCIENCE  A CASE STUDY</vt:lpstr>
      <vt:lpstr> Why DATA SCIENCE?</vt:lpstr>
      <vt:lpstr>DATA SET</vt:lpstr>
      <vt:lpstr>Agenda</vt:lpstr>
      <vt:lpstr>I.MEASURE  User PERFORMANCE</vt:lpstr>
      <vt:lpstr>I.MEASURE  User PERFORMANCE</vt:lpstr>
      <vt:lpstr>I. MEASURE User PERFORMANCE</vt:lpstr>
      <vt:lpstr>I.MEASURE User PERFORMANCE</vt:lpstr>
      <vt:lpstr>I.MEASURE User PERFORMANCE</vt:lpstr>
      <vt:lpstr>I.MEASURE User PERFORMANCE</vt:lpstr>
      <vt:lpstr>I.MEASURE User PERFORMANCE</vt:lpstr>
      <vt:lpstr>II. CLASSIFICATION OF Users (SPENDERS OR NOT)</vt:lpstr>
      <vt:lpstr>II. CLASSIFICATION OF Users (SPENDERS OR NOT)</vt:lpstr>
      <vt:lpstr>II. CLASSIFICATION OF Users (SPENDERS OR NOT)</vt:lpstr>
      <vt:lpstr>II. CLASSIFICATION OF Users (SPENDERS OR NOT)</vt:lpstr>
      <vt:lpstr>II. CLASSIFICATION OF Users (SPENDERS OR NOT)</vt:lpstr>
      <vt:lpstr>II. CLASSIFICATION OF Users (SPENDERS OR NOT)</vt:lpstr>
      <vt:lpstr>II. CLASSIFICATION OF Users (SPENDERS OR NOT)</vt:lpstr>
      <vt:lpstr>II. CLASSIFICATION OF Users (SPENDERS OR NOT)</vt:lpstr>
      <vt:lpstr>II. CLASSIFICATION OF Users (SPENDERS OR NOT)</vt:lpstr>
      <vt:lpstr>II. CLASSIFICATION OF Users (SPENDERS OR NOT)</vt:lpstr>
      <vt:lpstr>II. CLASSIFICATION OF Users (SPENDERS OR NOT)</vt:lpstr>
      <vt:lpstr>III.  EXPENDITURE vs PERFORMANCE &amp; SOCIAL INTERACTION</vt:lpstr>
      <vt:lpstr>III.  EXPENDITURE vs PERFORMANCE &amp; SOCIAL INTERACTION</vt:lpstr>
      <vt:lpstr>III.  EXPENDITURE vs PERFORMANCE &amp; SOCIAL INTERACTION</vt:lpstr>
      <vt:lpstr>III.  EXPENDITURE vs PERFORMANCE &amp; SOCIAL INTERACTION</vt:lpstr>
      <vt:lpstr>III.  EXPENDITURE vs PERFORMANCE &amp; SOCIAL INTERACTION</vt:lpstr>
      <vt:lpstr>IV.  Text PROCESSING OF ALLIANCE CHATS</vt:lpstr>
      <vt:lpstr>IV.  Text PROCESSING OF ALLIANCE CHATS</vt:lpstr>
      <vt:lpstr>IV.  Text PROCESSING OF ALLIANCE CHATS</vt:lpstr>
      <vt:lpstr>IV.  Text PROCESSING OF ALLIANCE CHATS</vt:lpstr>
      <vt:lpstr>IV.  Text PROCESSING OF ALLIANCE CHATS</vt:lpstr>
      <vt:lpstr>IV.TEXT PROCESSING ALLIANCE CHATS</vt:lpstr>
      <vt:lpstr>IV.TEXT PROCESSING ALLIANCE CHATS</vt:lpstr>
      <vt:lpstr>V.USERS CHOICES ON ALLIANCE,KNIGHTs and GEO POLITICS</vt:lpstr>
      <vt:lpstr>V.USERS CHOICES ON ALLIANCE,KNIGHTs and GEO POLITICS</vt:lpstr>
      <vt:lpstr>V.USERS CHOICES ON ALLIANCE,KNIGHTs and GEO POLITICS</vt:lpstr>
      <vt:lpstr>V.USERS CHOICES ON ALLIANCE,KNIGHTs and GEO POLITICS</vt:lpstr>
      <vt:lpstr>V.USERS CHOICES ON ALLIANCE,KNIGHTs and GEO POLITICS</vt:lpstr>
      <vt:lpstr>V.USERS CHOICES ON ALLIANCE,KNIGHTs and GEO POLITICS</vt:lpstr>
      <vt:lpstr>V.USERS CHOICES ON ALLIANCE,KNIGHTs and GEO POLITICS</vt:lpstr>
      <vt:lpstr>V. LOCATION Vs Performance</vt:lpstr>
      <vt:lpstr>V. LOCATION Vs Performance –Win Counts</vt:lpstr>
      <vt:lpstr>V. LOCATION Vs Performance-LOSE COUNTS</vt:lpstr>
      <vt:lpstr>V. LOCATION Vs Performance</vt:lpstr>
      <vt:lpstr>V. LOCATION Vs Performance</vt:lpstr>
      <vt:lpstr>V. LOCATION Vs Performance</vt:lpstr>
      <vt:lpstr>V. LOCATION Vs Performance</vt:lpstr>
      <vt:lpstr>VII. FUTURE IDEAS</vt:lpstr>
      <vt:lpstr>VII. FUTURE IDEAS</vt:lpstr>
      <vt:lpstr>V.USERS CHOICES ON ALLIANCE,KNIGHTs and GEO POLITICS</vt:lpstr>
      <vt:lpstr>III. User EXPENDITURE vs PERFORMANCE &amp; INTERACTION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KABAM DATA SCIENCE  A CASE STUDY</dc:title>
  <dc:creator>ypadmana@cs.rutgers.edu</dc:creator>
  <cp:lastModifiedBy>ypadmana@cs.rutgers.edu</cp:lastModifiedBy>
  <cp:revision>335</cp:revision>
  <dcterms:created xsi:type="dcterms:W3CDTF">2014-09-27T17:38:46Z</dcterms:created>
  <dcterms:modified xsi:type="dcterms:W3CDTF">2014-10-03T08:04:11Z</dcterms:modified>
</cp:coreProperties>
</file>